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22"/>
  </p:notesMasterIdLst>
  <p:handoutMasterIdLst>
    <p:handoutMasterId r:id="rId23"/>
  </p:handoutMasterIdLst>
  <p:sldIdLst>
    <p:sldId id="2076138271" r:id="rId5"/>
    <p:sldId id="2076138272" r:id="rId6"/>
    <p:sldId id="2145705986" r:id="rId7"/>
    <p:sldId id="2145706010" r:id="rId8"/>
    <p:sldId id="2145706018" r:id="rId9"/>
    <p:sldId id="2076138300" r:id="rId10"/>
    <p:sldId id="2145706020" r:id="rId11"/>
    <p:sldId id="2145706021" r:id="rId12"/>
    <p:sldId id="2145706022" r:id="rId13"/>
    <p:sldId id="2145706023" r:id="rId14"/>
    <p:sldId id="2145706024" r:id="rId15"/>
    <p:sldId id="2145705998" r:id="rId16"/>
    <p:sldId id="2145706025" r:id="rId17"/>
    <p:sldId id="2145705992" r:id="rId18"/>
    <p:sldId id="2145706008" r:id="rId19"/>
    <p:sldId id="2145706007" r:id="rId20"/>
    <p:sldId id="20761382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3C0623-B2C0-2617-D89E-4A6EC615B390}" name="Jeffrey Singer" initials="JS" userId="S::jsinger@crestron.com::4ae07a41-8a75-4d9e-a3df-4358ab8054bc" providerId="AD"/>
  <p188:author id="{44834856-40E6-AAB0-FADA-410BEA15572A}" name="K.D. Meling" initials="KM" userId="S::kmeling@crestron.com::0097f47a-2594-48db-9157-c020ad41dced" providerId="AD"/>
  <p188:author id="{4CBDBE76-F531-1FE7-C9DC-0B921FE47EB7}" name="Delix Alex" initials="DA" userId="S::dalex@crestron.com::d87fb2ad-cf6f-44f8-b1c2-cfb973f3103b" providerId="AD"/>
  <p188:author id="{AD232896-E0C6-E138-B91F-FCA838A19418}" name="Michael DiBella" initials="MD" userId="S::mdibella@crestron.com::8d542a60-d4e7-46ca-b372-654c252ff87c" providerId="AD"/>
  <p188:author id="{1A6A1FB1-C262-B816-5C13-952BA6D477D3}" name="Bradley Marazas" initials="BM" userId="S::bmarazas@crestron.com::380d2fae-57e6-4eb1-8f96-2e9dc4c06b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169"/>
    <a:srgbClr val="00335C"/>
    <a:srgbClr val="8DA4B7"/>
    <a:srgbClr val="E2E2E2"/>
    <a:srgbClr val="8E8E8E"/>
    <a:srgbClr val="00497F"/>
    <a:srgbClr val="595959"/>
    <a:srgbClr val="EDF1F4"/>
    <a:srgbClr val="007CA0"/>
    <a:srgbClr val="55C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94660"/>
  </p:normalViewPr>
  <p:slideViewPr>
    <p:cSldViewPr snapToGrid="0">
      <p:cViewPr varScale="1">
        <p:scale>
          <a:sx n="108" d="100"/>
          <a:sy n="108" d="100"/>
        </p:scale>
        <p:origin x="38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D. Meling" userId="0097f47a-2594-48db-9157-c020ad41dced" providerId="ADAL" clId="{85B05615-6FB6-4B52-BF68-98548AD2F0E0}"/>
    <pc:docChg chg="undo custSel modSld">
      <pc:chgData name="K.D. Meling" userId="0097f47a-2594-48db-9157-c020ad41dced" providerId="ADAL" clId="{85B05615-6FB6-4B52-BF68-98548AD2F0E0}" dt="2022-07-14T17:05:52.532" v="12"/>
      <pc:docMkLst>
        <pc:docMk/>
      </pc:docMkLst>
      <pc:sldChg chg="modSp mod delCm modCm">
        <pc:chgData name="K.D. Meling" userId="0097f47a-2594-48db-9157-c020ad41dced" providerId="ADAL" clId="{85B05615-6FB6-4B52-BF68-98548AD2F0E0}" dt="2022-07-14T17:05:25.949" v="10"/>
        <pc:sldMkLst>
          <pc:docMk/>
          <pc:sldMk cId="990207916" sldId="2145706008"/>
        </pc:sldMkLst>
        <pc:spChg chg="mod">
          <ac:chgData name="K.D. Meling" userId="0097f47a-2594-48db-9157-c020ad41dced" providerId="ADAL" clId="{85B05615-6FB6-4B52-BF68-98548AD2F0E0}" dt="2022-07-14T17:05:08.783" v="5" actId="20577"/>
          <ac:spMkLst>
            <pc:docMk/>
            <pc:sldMk cId="990207916" sldId="2145706008"/>
            <ac:spMk id="25" creationId="{7CF7534F-0067-4D32-9396-4A24876F93B7}"/>
          </ac:spMkLst>
        </pc:spChg>
        <pc:spChg chg="mod">
          <ac:chgData name="K.D. Meling" userId="0097f47a-2594-48db-9157-c020ad41dced" providerId="ADAL" clId="{85B05615-6FB6-4B52-BF68-98548AD2F0E0}" dt="2022-07-14T17:05:22.918" v="9" actId="1076"/>
          <ac:spMkLst>
            <pc:docMk/>
            <pc:sldMk cId="990207916" sldId="2145706008"/>
            <ac:spMk id="32" creationId="{66B50385-26DD-4398-9B5C-18515188F663}"/>
          </ac:spMkLst>
        </pc:spChg>
      </pc:sldChg>
      <pc:sldChg chg="modSp mod delCm modCm">
        <pc:chgData name="K.D. Meling" userId="0097f47a-2594-48db-9157-c020ad41dced" providerId="ADAL" clId="{85B05615-6FB6-4B52-BF68-98548AD2F0E0}" dt="2022-07-14T17:04:07.635" v="1"/>
        <pc:sldMkLst>
          <pc:docMk/>
          <pc:sldMk cId="2893124733" sldId="2145706022"/>
        </pc:sldMkLst>
        <pc:spChg chg="mod">
          <ac:chgData name="K.D. Meling" userId="0097f47a-2594-48db-9157-c020ad41dced" providerId="ADAL" clId="{85B05615-6FB6-4B52-BF68-98548AD2F0E0}" dt="2022-07-14T17:04:04.740" v="0" actId="6549"/>
          <ac:spMkLst>
            <pc:docMk/>
            <pc:sldMk cId="2893124733" sldId="2145706022"/>
            <ac:spMk id="5" creationId="{D418610F-58A9-004B-9344-893CA77FC635}"/>
          </ac:spMkLst>
        </pc:spChg>
      </pc:sldChg>
      <pc:sldChg chg="modSp mod delCm">
        <pc:chgData name="K.D. Meling" userId="0097f47a-2594-48db-9157-c020ad41dced" providerId="ADAL" clId="{85B05615-6FB6-4B52-BF68-98548AD2F0E0}" dt="2022-07-14T17:05:52.532" v="12"/>
        <pc:sldMkLst>
          <pc:docMk/>
          <pc:sldMk cId="1152401354" sldId="2145706025"/>
        </pc:sldMkLst>
        <pc:spChg chg="mod">
          <ac:chgData name="K.D. Meling" userId="0097f47a-2594-48db-9157-c020ad41dced" providerId="ADAL" clId="{85B05615-6FB6-4B52-BF68-98548AD2F0E0}" dt="2022-07-14T17:04:24.605" v="2" actId="6549"/>
          <ac:spMkLst>
            <pc:docMk/>
            <pc:sldMk cId="1152401354" sldId="2145706025"/>
            <ac:spMk id="17" creationId="{980A4F99-925B-5447-AEB5-67FB9DCB840F}"/>
          </ac:spMkLst>
        </pc:spChg>
      </pc:sldChg>
    </pc:docChg>
  </pc:docChgLst>
  <pc:docChgLst>
    <pc:chgData name="Bradley Marazas" userId="380d2fae-57e6-4eb1-8f96-2e9dc4c06be2" providerId="ADAL" clId="{53C9E62D-C578-4519-A739-A3FC5C62C730}"/>
    <pc:docChg chg="custSel modSld">
      <pc:chgData name="Bradley Marazas" userId="380d2fae-57e6-4eb1-8f96-2e9dc4c06be2" providerId="ADAL" clId="{53C9E62D-C578-4519-A739-A3FC5C62C730}" dt="2022-06-29T20:56:47.459" v="21" actId="115"/>
      <pc:docMkLst>
        <pc:docMk/>
      </pc:docMkLst>
      <pc:sldChg chg="modSp mod addCm modCm">
        <pc:chgData name="Bradley Marazas" userId="380d2fae-57e6-4eb1-8f96-2e9dc4c06be2" providerId="ADAL" clId="{53C9E62D-C578-4519-A739-A3FC5C62C730}" dt="2022-06-29T20:56:47.459" v="21" actId="115"/>
        <pc:sldMkLst>
          <pc:docMk/>
          <pc:sldMk cId="990207916" sldId="2145706008"/>
        </pc:sldMkLst>
        <pc:spChg chg="mod">
          <ac:chgData name="Bradley Marazas" userId="380d2fae-57e6-4eb1-8f96-2e9dc4c06be2" providerId="ADAL" clId="{53C9E62D-C578-4519-A739-A3FC5C62C730}" dt="2022-06-29T20:56:47.459" v="21" actId="115"/>
          <ac:spMkLst>
            <pc:docMk/>
            <pc:sldMk cId="990207916" sldId="2145706008"/>
            <ac:spMk id="25" creationId="{7CF7534F-0067-4D32-9396-4A24876F93B7}"/>
          </ac:spMkLst>
        </pc:spChg>
      </pc:sldChg>
      <pc:sldChg chg="modSp mod addCm">
        <pc:chgData name="Bradley Marazas" userId="380d2fae-57e6-4eb1-8f96-2e9dc4c06be2" providerId="ADAL" clId="{53C9E62D-C578-4519-A739-A3FC5C62C730}" dt="2022-06-29T20:53:44.418" v="8"/>
        <pc:sldMkLst>
          <pc:docMk/>
          <pc:sldMk cId="1152401354" sldId="2145706025"/>
        </pc:sldMkLst>
        <pc:spChg chg="mod">
          <ac:chgData name="Bradley Marazas" userId="380d2fae-57e6-4eb1-8f96-2e9dc4c06be2" providerId="ADAL" clId="{53C9E62D-C578-4519-A739-A3FC5C62C730}" dt="2022-06-29T20:53:15.544" v="6" actId="20577"/>
          <ac:spMkLst>
            <pc:docMk/>
            <pc:sldMk cId="1152401354" sldId="2145706025"/>
            <ac:spMk id="14" creationId="{D3F8C325-F533-4161-9B05-1478956A97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EC6AB6-D33A-F246-BE3C-EBB795CAB7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C3938B-1C9A-184D-990B-4A6A72C2FC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5F1B9-0FDB-584D-A44D-1FA44AF547DB}" type="datetimeFigureOut">
              <a:rPr lang="en-US" smtClean="0"/>
              <a:t>7/14/2022</a:t>
            </a:fld>
            <a:endParaRPr lang="en-US"/>
          </a:p>
        </p:txBody>
      </p:sp>
      <p:sp>
        <p:nvSpPr>
          <p:cNvPr id="4" name="Footer Placeholder 3">
            <a:extLst>
              <a:ext uri="{FF2B5EF4-FFF2-40B4-BE49-F238E27FC236}">
                <a16:creationId xmlns:a16="http://schemas.microsoft.com/office/drawing/2014/main" id="{206AACA2-446A-8841-8C3C-22D1D26D55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854BDD-EFED-6349-BEEC-D388AB9064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C1F446-4EC6-0D4E-9B06-3EB269993AE9}" type="slidenum">
              <a:rPr lang="en-US" smtClean="0"/>
              <a:t>‹#›</a:t>
            </a:fld>
            <a:endParaRPr lang="en-US"/>
          </a:p>
        </p:txBody>
      </p:sp>
    </p:spTree>
    <p:extLst>
      <p:ext uri="{BB962C8B-B14F-4D97-AF65-F5344CB8AC3E}">
        <p14:creationId xmlns:p14="http://schemas.microsoft.com/office/powerpoint/2010/main" val="196248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6FCC2-C040-EE4C-8FBD-63513D20CD61}"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BEC06-2E3D-3149-83D5-D0A2DA3D38AB}" type="slidenum">
              <a:rPr lang="en-US" smtClean="0"/>
              <a:t>‹#›</a:t>
            </a:fld>
            <a:endParaRPr lang="en-US"/>
          </a:p>
        </p:txBody>
      </p:sp>
    </p:spTree>
    <p:extLst>
      <p:ext uri="{BB962C8B-B14F-4D97-AF65-F5344CB8AC3E}">
        <p14:creationId xmlns:p14="http://schemas.microsoft.com/office/powerpoint/2010/main" val="7479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4BEC06-2E3D-3149-83D5-D0A2DA3D38AB}" type="slidenum">
              <a:rPr lang="en-US" smtClean="0"/>
              <a:t>4</a:t>
            </a:fld>
            <a:endParaRPr lang="en-US"/>
          </a:p>
        </p:txBody>
      </p:sp>
    </p:spTree>
    <p:extLst>
      <p:ext uri="{BB962C8B-B14F-4D97-AF65-F5344CB8AC3E}">
        <p14:creationId xmlns:p14="http://schemas.microsoft.com/office/powerpoint/2010/main" val="329240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4BEC06-2E3D-3149-83D5-D0A2DA3D38AB}" type="slidenum">
              <a:rPr lang="en-US" smtClean="0"/>
              <a:t>5</a:t>
            </a:fld>
            <a:endParaRPr lang="en-US"/>
          </a:p>
        </p:txBody>
      </p:sp>
    </p:spTree>
    <p:extLst>
      <p:ext uri="{BB962C8B-B14F-4D97-AF65-F5344CB8AC3E}">
        <p14:creationId xmlns:p14="http://schemas.microsoft.com/office/powerpoint/2010/main" val="128328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4BEC06-2E3D-3149-83D5-D0A2DA3D38AB}" type="slidenum">
              <a:rPr lang="en-US" smtClean="0"/>
              <a:t>7</a:t>
            </a:fld>
            <a:endParaRPr lang="en-US"/>
          </a:p>
        </p:txBody>
      </p:sp>
    </p:spTree>
    <p:extLst>
      <p:ext uri="{BB962C8B-B14F-4D97-AF65-F5344CB8AC3E}">
        <p14:creationId xmlns:p14="http://schemas.microsoft.com/office/powerpoint/2010/main" val="351300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line diagrams and drawings, reference the ‘</a:t>
            </a:r>
            <a:r>
              <a:rPr lang="en-US" b="0" i="1" dirty="0"/>
              <a:t>NVX E10D102-200 September PIF.ppt</a:t>
            </a:r>
            <a:r>
              <a:rPr lang="en-US" dirty="0"/>
              <a:t>’ (located in </a:t>
            </a:r>
            <a:r>
              <a:rPr lang="en-US" dirty="0" err="1"/>
              <a:t>HighSpot</a:t>
            </a:r>
            <a:r>
              <a:rPr lang="en-US" dirty="0"/>
              <a:t>)</a:t>
            </a:r>
          </a:p>
        </p:txBody>
      </p:sp>
      <p:sp>
        <p:nvSpPr>
          <p:cNvPr id="4" name="Slide Number Placeholder 3"/>
          <p:cNvSpPr>
            <a:spLocks noGrp="1"/>
          </p:cNvSpPr>
          <p:nvPr>
            <p:ph type="sldNum" sz="quarter" idx="5"/>
          </p:nvPr>
        </p:nvSpPr>
        <p:spPr/>
        <p:txBody>
          <a:bodyPr/>
          <a:lstStyle/>
          <a:p>
            <a:fld id="{F44BEC06-2E3D-3149-83D5-D0A2DA3D38AB}" type="slidenum">
              <a:rPr lang="en-US" smtClean="0"/>
              <a:t>12</a:t>
            </a:fld>
            <a:endParaRPr lang="en-US"/>
          </a:p>
        </p:txBody>
      </p:sp>
    </p:spTree>
    <p:extLst>
      <p:ext uri="{BB962C8B-B14F-4D97-AF65-F5344CB8AC3E}">
        <p14:creationId xmlns:p14="http://schemas.microsoft.com/office/powerpoint/2010/main" val="123678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342900" y="342900"/>
            <a:ext cx="11506199" cy="6172199"/>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6DC8E76-0557-8E4D-9638-0DD58C166ACF}"/>
              </a:ext>
            </a:extLst>
          </p:cNvPr>
          <p:cNvSpPr>
            <a:spLocks noGrp="1"/>
          </p:cNvSpPr>
          <p:nvPr>
            <p:ph type="body" sz="quarter" idx="10" hasCustomPrompt="1"/>
          </p:nvPr>
        </p:nvSpPr>
        <p:spPr>
          <a:xfrm>
            <a:off x="1436687" y="5262740"/>
            <a:ext cx="9318625" cy="680859"/>
          </a:xfrm>
        </p:spPr>
        <p:txBody>
          <a:bodyPr>
            <a:normAutofit/>
          </a:bodyPr>
          <a:lstStyle>
            <a:lvl2pPr algn="ctr">
              <a:spcBef>
                <a:spcPts val="0"/>
              </a:spcBef>
              <a:spcAft>
                <a:spcPts val="0"/>
              </a:spcAft>
              <a:defRPr sz="1800" b="0"/>
            </a:lvl2pPr>
          </a:lstStyle>
          <a:p>
            <a:pPr lvl="1"/>
            <a:r>
              <a:rPr lang="en-US"/>
              <a:t>Date here </a:t>
            </a:r>
          </a:p>
          <a:p>
            <a:pPr lvl="1"/>
            <a:r>
              <a:rPr lang="en-US"/>
              <a:t>(does not update automatically)</a:t>
            </a:r>
          </a:p>
        </p:txBody>
      </p:sp>
      <p:sp>
        <p:nvSpPr>
          <p:cNvPr id="3" name="By Line"/>
          <p:cNvSpPr>
            <a:spLocks noGrp="1"/>
          </p:cNvSpPr>
          <p:nvPr>
            <p:ph type="subTitle" idx="1" hasCustomPrompt="1"/>
          </p:nvPr>
        </p:nvSpPr>
        <p:spPr>
          <a:xfrm>
            <a:off x="1524000" y="4545473"/>
            <a:ext cx="9144000" cy="680860"/>
          </a:xfrm>
          <a:prstGeom prst="rect">
            <a:avLst/>
          </a:prstGeom>
        </p:spPr>
        <p:txBody>
          <a:bodyPr/>
          <a:lstStyle>
            <a:lvl1pPr marL="0" indent="0" algn="ctr">
              <a:spcBef>
                <a:spcPts val="0"/>
              </a:spcBef>
              <a:buNone/>
              <a:defRPr sz="2400" baseline="0">
                <a:solidFill>
                  <a:srgbClr val="3E484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Line/Presenter Name or Subhead</a:t>
            </a:r>
          </a:p>
        </p:txBody>
      </p:sp>
      <p:sp>
        <p:nvSpPr>
          <p:cNvPr id="12" name="Perpetual Divider">
            <a:extLst>
              <a:ext uri="{FF2B5EF4-FFF2-40B4-BE49-F238E27FC236}">
                <a16:creationId xmlns:a16="http://schemas.microsoft.com/office/drawing/2014/main" id="{75BC3777-6C6F-8942-A87C-EA80A897EF7D}"/>
              </a:ext>
            </a:extLst>
          </p:cNvPr>
          <p:cNvSpPr/>
          <p:nvPr userDrawn="1"/>
        </p:nvSpPr>
        <p:spPr>
          <a:xfrm>
            <a:off x="5535560" y="4093789"/>
            <a:ext cx="1120878" cy="4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a:xfrm>
            <a:off x="1349477" y="1715294"/>
            <a:ext cx="9493045" cy="1973223"/>
          </a:xfrm>
          <a:prstGeom prst="rect">
            <a:avLst/>
          </a:prstGeom>
        </p:spPr>
        <p:txBody>
          <a:bodyPr anchor="b">
            <a:noAutofit/>
          </a:bodyPr>
          <a:lstStyle>
            <a:lvl1pPr algn="ctr">
              <a:lnSpc>
                <a:spcPct val="90000"/>
              </a:lnSpc>
              <a:defRPr sz="5400">
                <a:solidFill>
                  <a:srgbClr val="007CA0"/>
                </a:solidFill>
              </a:defRPr>
            </a:lvl1pPr>
          </a:lstStyle>
          <a:p>
            <a:r>
              <a:rPr lang="en-US"/>
              <a:t>Presentation Title</a:t>
            </a:r>
            <a:br>
              <a:rPr lang="en-US"/>
            </a:br>
            <a:r>
              <a:rPr lang="en-US"/>
              <a:t>note: if more than 3 lines decrease type size</a:t>
            </a:r>
          </a:p>
        </p:txBody>
      </p:sp>
    </p:spTree>
    <p:extLst>
      <p:ext uri="{BB962C8B-B14F-4D97-AF65-F5344CB8AC3E}">
        <p14:creationId xmlns:p14="http://schemas.microsoft.com/office/powerpoint/2010/main" val="215374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ien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004C-8A0C-B144-B1A9-4FB7F4F0A90D}"/>
              </a:ext>
            </a:extLst>
          </p:cNvPr>
          <p:cNvSpPr>
            <a:spLocks noGrp="1"/>
          </p:cNvSpPr>
          <p:nvPr>
            <p:ph type="title"/>
          </p:nvPr>
        </p:nvSpPr>
        <p:spPr>
          <a:xfrm>
            <a:off x="800100" y="570016"/>
            <a:ext cx="10782300" cy="1120672"/>
          </a:xfrm>
        </p:spPr>
        <p:txBody>
          <a:bodyPr>
            <a:normAutofit/>
          </a:bodyPr>
          <a:lstStyle>
            <a:lvl1pPr>
              <a:defRPr sz="3200"/>
            </a:lvl1pPr>
          </a:lstStyle>
          <a:p>
            <a:r>
              <a:rPr lang="en-US"/>
              <a:t>Click to edit Master title style</a:t>
            </a:r>
          </a:p>
        </p:txBody>
      </p:sp>
      <p:sp>
        <p:nvSpPr>
          <p:cNvPr id="3" name="Slide Number Placeholder 2">
            <a:extLst>
              <a:ext uri="{FF2B5EF4-FFF2-40B4-BE49-F238E27FC236}">
                <a16:creationId xmlns:a16="http://schemas.microsoft.com/office/drawing/2014/main" id="{D8C551DD-042D-444C-B265-3E77EF2539C1}"/>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5" name="Picture Placeholder 4">
            <a:extLst>
              <a:ext uri="{FF2B5EF4-FFF2-40B4-BE49-F238E27FC236}">
                <a16:creationId xmlns:a16="http://schemas.microsoft.com/office/drawing/2014/main" id="{5DF50276-01A6-BD42-BB61-D975A2930026}"/>
              </a:ext>
            </a:extLst>
          </p:cNvPr>
          <p:cNvSpPr>
            <a:spLocks noGrp="1"/>
          </p:cNvSpPr>
          <p:nvPr>
            <p:ph type="pic" sz="quarter" idx="11"/>
          </p:nvPr>
        </p:nvSpPr>
        <p:spPr>
          <a:xfrm>
            <a:off x="800100" y="1976066"/>
            <a:ext cx="3543300" cy="1924050"/>
          </a:xfrm>
          <a:solidFill>
            <a:schemeClr val="bg2">
              <a:lumMod val="90000"/>
            </a:schemeClr>
          </a:solidFill>
        </p:spPr>
        <p:txBody>
          <a:bodyPr/>
          <a:lstStyle/>
          <a:p>
            <a:endParaRPr lang="en-US"/>
          </a:p>
        </p:txBody>
      </p:sp>
      <p:sp>
        <p:nvSpPr>
          <p:cNvPr id="7" name="Picture Placeholder 4">
            <a:extLst>
              <a:ext uri="{FF2B5EF4-FFF2-40B4-BE49-F238E27FC236}">
                <a16:creationId xmlns:a16="http://schemas.microsoft.com/office/drawing/2014/main" id="{B7361815-2D5A-944A-A7BF-626CFC613E6B}"/>
              </a:ext>
            </a:extLst>
          </p:cNvPr>
          <p:cNvSpPr>
            <a:spLocks noGrp="1"/>
          </p:cNvSpPr>
          <p:nvPr>
            <p:ph type="pic" sz="quarter" idx="12"/>
          </p:nvPr>
        </p:nvSpPr>
        <p:spPr>
          <a:xfrm>
            <a:off x="4419600" y="1976066"/>
            <a:ext cx="3543300" cy="1924050"/>
          </a:xfrm>
          <a:solidFill>
            <a:schemeClr val="bg2">
              <a:lumMod val="90000"/>
            </a:schemeClr>
          </a:solidFill>
        </p:spPr>
        <p:txBody>
          <a:bodyPr/>
          <a:lstStyle/>
          <a:p>
            <a:endParaRPr lang="en-US"/>
          </a:p>
        </p:txBody>
      </p:sp>
      <p:sp>
        <p:nvSpPr>
          <p:cNvPr id="8" name="Picture Placeholder 4">
            <a:extLst>
              <a:ext uri="{FF2B5EF4-FFF2-40B4-BE49-F238E27FC236}">
                <a16:creationId xmlns:a16="http://schemas.microsoft.com/office/drawing/2014/main" id="{9558DED0-E80D-8047-B5DF-D8092D4CE1A1}"/>
              </a:ext>
            </a:extLst>
          </p:cNvPr>
          <p:cNvSpPr>
            <a:spLocks noGrp="1"/>
          </p:cNvSpPr>
          <p:nvPr>
            <p:ph type="pic" sz="quarter" idx="13"/>
          </p:nvPr>
        </p:nvSpPr>
        <p:spPr>
          <a:xfrm>
            <a:off x="8039100" y="1976066"/>
            <a:ext cx="3543300" cy="1924050"/>
          </a:xfrm>
          <a:solidFill>
            <a:schemeClr val="bg2">
              <a:lumMod val="90000"/>
            </a:schemeClr>
          </a:solidFill>
        </p:spPr>
        <p:txBody>
          <a:bodyPr/>
          <a:lstStyle/>
          <a:p>
            <a:endParaRPr lang="en-US"/>
          </a:p>
        </p:txBody>
      </p:sp>
      <p:sp>
        <p:nvSpPr>
          <p:cNvPr id="9" name="Picture Placeholder 4">
            <a:extLst>
              <a:ext uri="{FF2B5EF4-FFF2-40B4-BE49-F238E27FC236}">
                <a16:creationId xmlns:a16="http://schemas.microsoft.com/office/drawing/2014/main" id="{A240FCA4-508A-474D-A1FF-E4F825071B24}"/>
              </a:ext>
            </a:extLst>
          </p:cNvPr>
          <p:cNvSpPr>
            <a:spLocks noGrp="1"/>
          </p:cNvSpPr>
          <p:nvPr>
            <p:ph type="pic" sz="quarter" idx="14"/>
          </p:nvPr>
        </p:nvSpPr>
        <p:spPr>
          <a:xfrm>
            <a:off x="800100" y="3983430"/>
            <a:ext cx="3543300" cy="1924050"/>
          </a:xfrm>
          <a:solidFill>
            <a:schemeClr val="bg2">
              <a:lumMod val="90000"/>
            </a:schemeClr>
          </a:solidFill>
        </p:spPr>
        <p:txBody>
          <a:bodyPr/>
          <a:lstStyle/>
          <a:p>
            <a:endParaRPr lang="en-US"/>
          </a:p>
        </p:txBody>
      </p:sp>
      <p:sp>
        <p:nvSpPr>
          <p:cNvPr id="10" name="Picture Placeholder 4">
            <a:extLst>
              <a:ext uri="{FF2B5EF4-FFF2-40B4-BE49-F238E27FC236}">
                <a16:creationId xmlns:a16="http://schemas.microsoft.com/office/drawing/2014/main" id="{B545CBF7-7342-1648-A848-095CB71690D9}"/>
              </a:ext>
            </a:extLst>
          </p:cNvPr>
          <p:cNvSpPr>
            <a:spLocks noGrp="1"/>
          </p:cNvSpPr>
          <p:nvPr>
            <p:ph type="pic" sz="quarter" idx="15"/>
          </p:nvPr>
        </p:nvSpPr>
        <p:spPr>
          <a:xfrm>
            <a:off x="4419600" y="3983430"/>
            <a:ext cx="3543300" cy="1924050"/>
          </a:xfrm>
          <a:solidFill>
            <a:schemeClr val="bg2">
              <a:lumMod val="90000"/>
            </a:schemeClr>
          </a:solidFill>
        </p:spPr>
        <p:txBody>
          <a:bodyPr/>
          <a:lstStyle/>
          <a:p>
            <a:endParaRPr lang="en-US"/>
          </a:p>
        </p:txBody>
      </p:sp>
      <p:sp>
        <p:nvSpPr>
          <p:cNvPr id="11" name="Picture Placeholder 4">
            <a:extLst>
              <a:ext uri="{FF2B5EF4-FFF2-40B4-BE49-F238E27FC236}">
                <a16:creationId xmlns:a16="http://schemas.microsoft.com/office/drawing/2014/main" id="{92AA93E1-C346-534D-84CA-A87338711414}"/>
              </a:ext>
            </a:extLst>
          </p:cNvPr>
          <p:cNvSpPr>
            <a:spLocks noGrp="1"/>
          </p:cNvSpPr>
          <p:nvPr>
            <p:ph type="pic" sz="quarter" idx="16"/>
          </p:nvPr>
        </p:nvSpPr>
        <p:spPr>
          <a:xfrm>
            <a:off x="8039100" y="3983430"/>
            <a:ext cx="3543300" cy="1924050"/>
          </a:xfrm>
          <a:solidFill>
            <a:schemeClr val="bg2">
              <a:lumMod val="90000"/>
            </a:schemeClr>
          </a:solidFill>
        </p:spPr>
        <p:txBody>
          <a:bodyPr/>
          <a:lstStyle/>
          <a:p>
            <a:endParaRPr lang="en-US"/>
          </a:p>
        </p:txBody>
      </p:sp>
    </p:spTree>
    <p:extLst>
      <p:ext uri="{BB962C8B-B14F-4D97-AF65-F5344CB8AC3E}">
        <p14:creationId xmlns:p14="http://schemas.microsoft.com/office/powerpoint/2010/main" val="87982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Intro with Dark Image no Section Nam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BAB1989B-0080-DC45-91DC-F4031D681AEA}"/>
              </a:ext>
            </a:extLst>
          </p:cNvPr>
          <p:cNvSpPr>
            <a:spLocks noGrp="1"/>
          </p:cNvSpPr>
          <p:nvPr>
            <p:ph type="pic" sz="quarter" idx="10"/>
          </p:nvPr>
        </p:nvSpPr>
        <p:spPr>
          <a:xfrm>
            <a:off x="6096000"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rIns="914400" anchor="ctr" anchorCtr="1"/>
          <a:lstStyle>
            <a:lvl1pPr algn="ctr">
              <a:lnSpc>
                <a:spcPct val="100000"/>
              </a:lnSpc>
              <a:spcBef>
                <a:spcPts val="0"/>
              </a:spcBef>
              <a:defRPr sz="1800">
                <a:solidFill>
                  <a:schemeClr val="bg1"/>
                </a:solidFill>
                <a:effectLst>
                  <a:outerShdw blurRad="254000" dist="63500" dir="5400000" algn="t" rotWithShape="0">
                    <a:prstClr val="black">
                      <a:alpha val="80000"/>
                    </a:prstClr>
                  </a:outerShdw>
                </a:effectLst>
                <a:latin typeface="+mn-lt"/>
              </a:defRPr>
            </a:lvl1pPr>
          </a:lstStyle>
          <a:p>
            <a:r>
              <a:rPr lang="en-US"/>
              <a:t>Click icon to add picture</a:t>
            </a:r>
          </a:p>
        </p:txBody>
      </p:sp>
      <p:sp>
        <p:nvSpPr>
          <p:cNvPr id="18" name="Perpetual Divider">
            <a:extLst>
              <a:ext uri="{FF2B5EF4-FFF2-40B4-BE49-F238E27FC236}">
                <a16:creationId xmlns:a16="http://schemas.microsoft.com/office/drawing/2014/main" id="{9377F411-908F-9F45-9D16-AE4DD30CD4BD}"/>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1" y="975456"/>
            <a:ext cx="4893564"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4" name="Crestron Logo (text placeholder)">
            <a:extLst>
              <a:ext uri="{FF2B5EF4-FFF2-40B4-BE49-F238E27FC236}">
                <a16:creationId xmlns:a16="http://schemas.microsoft.com/office/drawing/2014/main" id="{FCBB2F4C-6DD8-C448-9E15-ABAE94631B16}"/>
              </a:ext>
            </a:extLst>
          </p:cNvPr>
          <p:cNvSpPr>
            <a:spLocks noGrp="1"/>
          </p:cNvSpPr>
          <p:nvPr>
            <p:ph type="body" sz="quarter" idx="16" hasCustomPrompt="1"/>
          </p:nvPr>
        </p:nvSpPr>
        <p:spPr>
          <a:xfrm>
            <a:off x="9666904" y="6182332"/>
            <a:ext cx="1915496" cy="2184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1" name="Content Placeholder 4">
            <a:extLst>
              <a:ext uri="{FF2B5EF4-FFF2-40B4-BE49-F238E27FC236}">
                <a16:creationId xmlns:a16="http://schemas.microsoft.com/office/drawing/2014/main" id="{3245CAD5-4D31-7F4C-B22C-62A62A278A5D}"/>
              </a:ext>
            </a:extLst>
          </p:cNvPr>
          <p:cNvSpPr>
            <a:spLocks noGrp="1"/>
          </p:cNvSpPr>
          <p:nvPr>
            <p:ph sz="quarter" idx="17"/>
          </p:nvPr>
        </p:nvSpPr>
        <p:spPr>
          <a:xfrm>
            <a:off x="816259" y="2567168"/>
            <a:ext cx="4893564" cy="3376432"/>
          </a:xfrm>
        </p:spPr>
        <p:txBody>
          <a:bodyPr/>
          <a:lstStyle>
            <a:lvl1pPr>
              <a:lnSpc>
                <a:spcPct val="90000"/>
              </a:lnSpc>
              <a:defRPr/>
            </a:lvl1pPr>
            <a:lvl3pPr>
              <a:defRPr>
                <a:solidFill>
                  <a:srgbClr val="595959"/>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78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Intro with 6 Grid">
    <p:spTree>
      <p:nvGrpSpPr>
        <p:cNvPr id="1" name=""/>
        <p:cNvGrpSpPr/>
        <p:nvPr/>
      </p:nvGrpSpPr>
      <p:grpSpPr>
        <a:xfrm>
          <a:off x="0" y="0"/>
          <a:ext cx="0" cy="0"/>
          <a:chOff x="0" y="0"/>
          <a:chExt cx="0" cy="0"/>
        </a:xfrm>
      </p:grpSpPr>
      <p:sp>
        <p:nvSpPr>
          <p:cNvPr id="18" name="Perpetual Divider">
            <a:extLst>
              <a:ext uri="{FF2B5EF4-FFF2-40B4-BE49-F238E27FC236}">
                <a16:creationId xmlns:a16="http://schemas.microsoft.com/office/drawing/2014/main" id="{9377F411-908F-9F45-9D16-AE4DD30CD4BD}"/>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1" y="975456"/>
            <a:ext cx="4893564"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1" name="Content Placeholder 4">
            <a:extLst>
              <a:ext uri="{FF2B5EF4-FFF2-40B4-BE49-F238E27FC236}">
                <a16:creationId xmlns:a16="http://schemas.microsoft.com/office/drawing/2014/main" id="{3245CAD5-4D31-7F4C-B22C-62A62A278A5D}"/>
              </a:ext>
            </a:extLst>
          </p:cNvPr>
          <p:cNvSpPr>
            <a:spLocks noGrp="1"/>
          </p:cNvSpPr>
          <p:nvPr>
            <p:ph sz="quarter" idx="17"/>
          </p:nvPr>
        </p:nvSpPr>
        <p:spPr>
          <a:xfrm>
            <a:off x="816259" y="2567168"/>
            <a:ext cx="4893564" cy="3376432"/>
          </a:xfrm>
        </p:spPr>
        <p:txBody>
          <a:bodyPr/>
          <a:lstStyle>
            <a:lvl1pPr>
              <a:lnSpc>
                <a:spcPct val="90000"/>
              </a:lnSpc>
              <a:defRPr/>
            </a:lvl1pPr>
            <a:lvl3pPr>
              <a:defRPr>
                <a:solidFill>
                  <a:srgbClr val="595959"/>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CF946D4C-FB35-7146-B4F9-737853F7E4F0}"/>
              </a:ext>
            </a:extLst>
          </p:cNvPr>
          <p:cNvSpPr>
            <a:spLocks noGrp="1"/>
          </p:cNvSpPr>
          <p:nvPr>
            <p:ph type="pic" sz="quarter" idx="18"/>
          </p:nvPr>
        </p:nvSpPr>
        <p:spPr>
          <a:xfrm>
            <a:off x="8865911" y="298642"/>
            <a:ext cx="3017520" cy="2011680"/>
          </a:xfrm>
          <a:solidFill>
            <a:schemeClr val="bg2">
              <a:lumMod val="90000"/>
            </a:schemeClr>
          </a:solidFill>
        </p:spPr>
        <p:txBody>
          <a:bodyPr/>
          <a:lstStyle/>
          <a:p>
            <a:endParaRPr lang="en-US"/>
          </a:p>
        </p:txBody>
      </p:sp>
      <p:sp>
        <p:nvSpPr>
          <p:cNvPr id="13" name="Picture Placeholder 4">
            <a:extLst>
              <a:ext uri="{FF2B5EF4-FFF2-40B4-BE49-F238E27FC236}">
                <a16:creationId xmlns:a16="http://schemas.microsoft.com/office/drawing/2014/main" id="{0A376627-7424-364B-8F44-6D201BB3431A}"/>
              </a:ext>
            </a:extLst>
          </p:cNvPr>
          <p:cNvSpPr>
            <a:spLocks noGrp="1"/>
          </p:cNvSpPr>
          <p:nvPr>
            <p:ph type="pic" sz="quarter" idx="20"/>
          </p:nvPr>
        </p:nvSpPr>
        <p:spPr>
          <a:xfrm>
            <a:off x="8865911" y="2426276"/>
            <a:ext cx="3017520" cy="2011680"/>
          </a:xfrm>
          <a:solidFill>
            <a:schemeClr val="bg2">
              <a:lumMod val="90000"/>
            </a:schemeClr>
          </a:solidFill>
        </p:spPr>
        <p:txBody>
          <a:bodyPr/>
          <a:lstStyle/>
          <a:p>
            <a:endParaRPr lang="en-US"/>
          </a:p>
        </p:txBody>
      </p:sp>
      <p:sp>
        <p:nvSpPr>
          <p:cNvPr id="16" name="Picture Placeholder 4">
            <a:extLst>
              <a:ext uri="{FF2B5EF4-FFF2-40B4-BE49-F238E27FC236}">
                <a16:creationId xmlns:a16="http://schemas.microsoft.com/office/drawing/2014/main" id="{9FB65E84-E4A6-6547-B722-2EDA9464ED65}"/>
              </a:ext>
            </a:extLst>
          </p:cNvPr>
          <p:cNvSpPr>
            <a:spLocks noGrp="1"/>
          </p:cNvSpPr>
          <p:nvPr>
            <p:ph type="pic" sz="quarter" idx="22"/>
          </p:nvPr>
        </p:nvSpPr>
        <p:spPr>
          <a:xfrm>
            <a:off x="8865911" y="4553909"/>
            <a:ext cx="3017520" cy="2011680"/>
          </a:xfrm>
          <a:solidFill>
            <a:schemeClr val="bg2">
              <a:lumMod val="90000"/>
            </a:schemeClr>
          </a:solidFill>
        </p:spPr>
        <p:txBody>
          <a:bodyPr/>
          <a:lstStyle/>
          <a:p>
            <a:endParaRPr lang="en-US"/>
          </a:p>
        </p:txBody>
      </p:sp>
      <p:sp>
        <p:nvSpPr>
          <p:cNvPr id="22" name="Picture Placeholder 4">
            <a:extLst>
              <a:ext uri="{FF2B5EF4-FFF2-40B4-BE49-F238E27FC236}">
                <a16:creationId xmlns:a16="http://schemas.microsoft.com/office/drawing/2014/main" id="{34480FA5-F341-384C-BCED-A448B195B9D4}"/>
              </a:ext>
            </a:extLst>
          </p:cNvPr>
          <p:cNvSpPr>
            <a:spLocks noGrp="1"/>
          </p:cNvSpPr>
          <p:nvPr>
            <p:ph type="pic" sz="quarter" idx="23"/>
          </p:nvPr>
        </p:nvSpPr>
        <p:spPr>
          <a:xfrm>
            <a:off x="5749108" y="298642"/>
            <a:ext cx="3017520" cy="2011680"/>
          </a:xfrm>
          <a:solidFill>
            <a:schemeClr val="bg2">
              <a:lumMod val="90000"/>
            </a:schemeClr>
          </a:solidFill>
        </p:spPr>
        <p:txBody>
          <a:bodyPr/>
          <a:lstStyle/>
          <a:p>
            <a:endParaRPr lang="en-US"/>
          </a:p>
        </p:txBody>
      </p:sp>
      <p:sp>
        <p:nvSpPr>
          <p:cNvPr id="23" name="Picture Placeholder 4">
            <a:extLst>
              <a:ext uri="{FF2B5EF4-FFF2-40B4-BE49-F238E27FC236}">
                <a16:creationId xmlns:a16="http://schemas.microsoft.com/office/drawing/2014/main" id="{EFC19514-3F28-1842-A593-10DD92B420E8}"/>
              </a:ext>
            </a:extLst>
          </p:cNvPr>
          <p:cNvSpPr>
            <a:spLocks noGrp="1"/>
          </p:cNvSpPr>
          <p:nvPr>
            <p:ph type="pic" sz="quarter" idx="24"/>
          </p:nvPr>
        </p:nvSpPr>
        <p:spPr>
          <a:xfrm>
            <a:off x="5749108" y="2426276"/>
            <a:ext cx="3017520" cy="2011680"/>
          </a:xfrm>
          <a:solidFill>
            <a:schemeClr val="bg2">
              <a:lumMod val="90000"/>
            </a:schemeClr>
          </a:solidFill>
        </p:spPr>
        <p:txBody>
          <a:bodyPr/>
          <a:lstStyle/>
          <a:p>
            <a:endParaRPr lang="en-US"/>
          </a:p>
        </p:txBody>
      </p:sp>
      <p:sp>
        <p:nvSpPr>
          <p:cNvPr id="24" name="Picture Placeholder 4">
            <a:extLst>
              <a:ext uri="{FF2B5EF4-FFF2-40B4-BE49-F238E27FC236}">
                <a16:creationId xmlns:a16="http://schemas.microsoft.com/office/drawing/2014/main" id="{265039B4-1B03-124B-B760-56A4088980E2}"/>
              </a:ext>
            </a:extLst>
          </p:cNvPr>
          <p:cNvSpPr>
            <a:spLocks noGrp="1"/>
          </p:cNvSpPr>
          <p:nvPr>
            <p:ph type="pic" sz="quarter" idx="25"/>
          </p:nvPr>
        </p:nvSpPr>
        <p:spPr>
          <a:xfrm>
            <a:off x="5749108" y="4553909"/>
            <a:ext cx="3017520" cy="2011680"/>
          </a:xfrm>
          <a:solidFill>
            <a:schemeClr val="bg2">
              <a:lumMod val="90000"/>
            </a:schemeClr>
          </a:solidFill>
        </p:spPr>
        <p:txBody>
          <a:bodyPr/>
          <a:lstStyle/>
          <a:p>
            <a:endParaRPr lang="en-US"/>
          </a:p>
        </p:txBody>
      </p:sp>
    </p:spTree>
    <p:extLst>
      <p:ext uri="{BB962C8B-B14F-4D97-AF65-F5344CB8AC3E}">
        <p14:creationId xmlns:p14="http://schemas.microsoft.com/office/powerpoint/2010/main" val="2839342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Intro with 4 Grid">
    <p:spTree>
      <p:nvGrpSpPr>
        <p:cNvPr id="1" name=""/>
        <p:cNvGrpSpPr/>
        <p:nvPr/>
      </p:nvGrpSpPr>
      <p:grpSpPr>
        <a:xfrm>
          <a:off x="0" y="0"/>
          <a:ext cx="0" cy="0"/>
          <a:chOff x="0" y="0"/>
          <a:chExt cx="0" cy="0"/>
        </a:xfrm>
      </p:grpSpPr>
      <p:sp>
        <p:nvSpPr>
          <p:cNvPr id="18" name="Perpetual Divider">
            <a:extLst>
              <a:ext uri="{FF2B5EF4-FFF2-40B4-BE49-F238E27FC236}">
                <a16:creationId xmlns:a16="http://schemas.microsoft.com/office/drawing/2014/main" id="{9377F411-908F-9F45-9D16-AE4DD30CD4BD}"/>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1" y="975456"/>
            <a:ext cx="4893564"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1" name="Content Placeholder 4">
            <a:extLst>
              <a:ext uri="{FF2B5EF4-FFF2-40B4-BE49-F238E27FC236}">
                <a16:creationId xmlns:a16="http://schemas.microsoft.com/office/drawing/2014/main" id="{3245CAD5-4D31-7F4C-B22C-62A62A278A5D}"/>
              </a:ext>
            </a:extLst>
          </p:cNvPr>
          <p:cNvSpPr>
            <a:spLocks noGrp="1"/>
          </p:cNvSpPr>
          <p:nvPr>
            <p:ph sz="quarter" idx="17"/>
          </p:nvPr>
        </p:nvSpPr>
        <p:spPr>
          <a:xfrm>
            <a:off x="816259" y="2567168"/>
            <a:ext cx="4893564" cy="3376432"/>
          </a:xfrm>
        </p:spPr>
        <p:txBody>
          <a:bodyPr/>
          <a:lstStyle>
            <a:lvl1pPr>
              <a:lnSpc>
                <a:spcPct val="90000"/>
              </a:lnSpc>
              <a:defRPr/>
            </a:lvl1pPr>
            <a:lvl3pPr>
              <a:defRPr>
                <a:solidFill>
                  <a:srgbClr val="595959"/>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CF946D4C-FB35-7146-B4F9-737853F7E4F0}"/>
              </a:ext>
            </a:extLst>
          </p:cNvPr>
          <p:cNvSpPr>
            <a:spLocks noGrp="1"/>
          </p:cNvSpPr>
          <p:nvPr>
            <p:ph type="pic" sz="quarter" idx="18"/>
          </p:nvPr>
        </p:nvSpPr>
        <p:spPr>
          <a:xfrm>
            <a:off x="8961634" y="286322"/>
            <a:ext cx="2926080" cy="3108960"/>
          </a:xfrm>
          <a:solidFill>
            <a:schemeClr val="bg2">
              <a:lumMod val="90000"/>
            </a:schemeClr>
          </a:solidFill>
        </p:spPr>
        <p:txBody>
          <a:bodyPr/>
          <a:lstStyle/>
          <a:p>
            <a:endParaRPr lang="en-US"/>
          </a:p>
        </p:txBody>
      </p:sp>
      <p:sp>
        <p:nvSpPr>
          <p:cNvPr id="22" name="Picture Placeholder 4">
            <a:extLst>
              <a:ext uri="{FF2B5EF4-FFF2-40B4-BE49-F238E27FC236}">
                <a16:creationId xmlns:a16="http://schemas.microsoft.com/office/drawing/2014/main" id="{34480FA5-F341-384C-BCED-A448B195B9D4}"/>
              </a:ext>
            </a:extLst>
          </p:cNvPr>
          <p:cNvSpPr>
            <a:spLocks noGrp="1"/>
          </p:cNvSpPr>
          <p:nvPr>
            <p:ph type="pic" sz="quarter" idx="23"/>
          </p:nvPr>
        </p:nvSpPr>
        <p:spPr>
          <a:xfrm>
            <a:off x="5966237" y="286322"/>
            <a:ext cx="2926080" cy="3108960"/>
          </a:xfrm>
          <a:solidFill>
            <a:schemeClr val="bg2">
              <a:lumMod val="90000"/>
            </a:schemeClr>
          </a:solidFill>
        </p:spPr>
        <p:txBody>
          <a:bodyPr/>
          <a:lstStyle/>
          <a:p>
            <a:endParaRPr lang="en-US"/>
          </a:p>
        </p:txBody>
      </p:sp>
      <p:sp>
        <p:nvSpPr>
          <p:cNvPr id="24" name="Picture Placeholder 4">
            <a:extLst>
              <a:ext uri="{FF2B5EF4-FFF2-40B4-BE49-F238E27FC236}">
                <a16:creationId xmlns:a16="http://schemas.microsoft.com/office/drawing/2014/main" id="{265039B4-1B03-124B-B760-56A4088980E2}"/>
              </a:ext>
            </a:extLst>
          </p:cNvPr>
          <p:cNvSpPr>
            <a:spLocks noGrp="1"/>
          </p:cNvSpPr>
          <p:nvPr>
            <p:ph type="pic" sz="quarter" idx="25"/>
          </p:nvPr>
        </p:nvSpPr>
        <p:spPr>
          <a:xfrm>
            <a:off x="5966237" y="3456629"/>
            <a:ext cx="2926080" cy="3108960"/>
          </a:xfrm>
          <a:solidFill>
            <a:schemeClr val="bg2">
              <a:lumMod val="90000"/>
            </a:schemeClr>
          </a:solidFill>
        </p:spPr>
        <p:txBody>
          <a:bodyPr/>
          <a:lstStyle/>
          <a:p>
            <a:endParaRPr lang="en-US"/>
          </a:p>
        </p:txBody>
      </p:sp>
      <p:sp>
        <p:nvSpPr>
          <p:cNvPr id="12" name="Picture Placeholder 4">
            <a:extLst>
              <a:ext uri="{FF2B5EF4-FFF2-40B4-BE49-F238E27FC236}">
                <a16:creationId xmlns:a16="http://schemas.microsoft.com/office/drawing/2014/main" id="{A5DFC185-12B9-5C42-A164-491498EDCC95}"/>
              </a:ext>
            </a:extLst>
          </p:cNvPr>
          <p:cNvSpPr>
            <a:spLocks noGrp="1"/>
          </p:cNvSpPr>
          <p:nvPr>
            <p:ph type="pic" sz="quarter" idx="26"/>
          </p:nvPr>
        </p:nvSpPr>
        <p:spPr>
          <a:xfrm>
            <a:off x="8961634" y="3456629"/>
            <a:ext cx="2926080" cy="3108960"/>
          </a:xfrm>
          <a:solidFill>
            <a:schemeClr val="bg2">
              <a:lumMod val="90000"/>
            </a:schemeClr>
          </a:solidFill>
        </p:spPr>
        <p:txBody>
          <a:bodyPr/>
          <a:lstStyle/>
          <a:p>
            <a:endParaRPr lang="en-US"/>
          </a:p>
        </p:txBody>
      </p:sp>
    </p:spTree>
    <p:extLst>
      <p:ext uri="{BB962C8B-B14F-4D97-AF65-F5344CB8AC3E}">
        <p14:creationId xmlns:p14="http://schemas.microsoft.com/office/powerpoint/2010/main" val="118062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Main">
    <p:spTree>
      <p:nvGrpSpPr>
        <p:cNvPr id="1" name=""/>
        <p:cNvGrpSpPr/>
        <p:nvPr/>
      </p:nvGrpSpPr>
      <p:grpSpPr>
        <a:xfrm>
          <a:off x="0" y="0"/>
          <a:ext cx="0" cy="0"/>
          <a:chOff x="0" y="0"/>
          <a:chExt cx="0" cy="0"/>
        </a:xfrm>
      </p:grpSpPr>
      <p:sp>
        <p:nvSpPr>
          <p:cNvPr id="16" name="Perpetual Divider">
            <a:extLst>
              <a:ext uri="{FF2B5EF4-FFF2-40B4-BE49-F238E27FC236}">
                <a16:creationId xmlns:a16="http://schemas.microsoft.com/office/drawing/2014/main" id="{288996BF-139E-2447-AB59-ED25376ECE4B}"/>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C69ACF5-820E-6E47-938D-941C7D44F97F}"/>
              </a:ext>
            </a:extLst>
          </p:cNvPr>
          <p:cNvSpPr>
            <a:spLocks noGrp="1"/>
          </p:cNvSpPr>
          <p:nvPr>
            <p:ph type="ctrTitle" hasCustomPrompt="1"/>
          </p:nvPr>
        </p:nvSpPr>
        <p:spPr>
          <a:xfrm>
            <a:off x="800100" y="984313"/>
            <a:ext cx="10591800" cy="1036339"/>
          </a:xfrm>
          <a:prstGeom prst="rect">
            <a:avLst/>
          </a:prstGeom>
        </p:spPr>
        <p:txBody>
          <a:bodyPr anchor="b">
            <a:noAutofit/>
          </a:bodyPr>
          <a:lstStyle>
            <a:lvl1pPr algn="l">
              <a:lnSpc>
                <a:spcPct val="100000"/>
              </a:lnSpc>
              <a:defRPr sz="2400">
                <a:solidFill>
                  <a:srgbClr val="007CA0"/>
                </a:solidFill>
              </a:defRPr>
            </a:lvl1pPr>
          </a:lstStyle>
          <a:p>
            <a:r>
              <a:rPr lang="en-US"/>
              <a:t>Headline</a:t>
            </a:r>
            <a:br>
              <a:rPr lang="en-US"/>
            </a:br>
            <a:r>
              <a:rPr lang="en-US"/>
              <a:t>note: if more than 2 lines decrease type size (min 24)</a:t>
            </a:r>
          </a:p>
        </p:txBody>
      </p:sp>
      <p:sp>
        <p:nvSpPr>
          <p:cNvPr id="12" name="Section Title Text Placeholder">
            <a:extLst>
              <a:ext uri="{FF2B5EF4-FFF2-40B4-BE49-F238E27FC236}">
                <a16:creationId xmlns:a16="http://schemas.microsoft.com/office/drawing/2014/main" id="{3DD98340-A5AB-AA49-AD4E-BB3DBE7A98A6}"/>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9" name="Creston Logo">
            <a:extLst>
              <a:ext uri="{FF2B5EF4-FFF2-40B4-BE49-F238E27FC236}">
                <a16:creationId xmlns:a16="http://schemas.microsoft.com/office/drawing/2014/main" id="{25DD3F20-0E49-DA45-9387-AFB32B509C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3" name="Perpetual Divider">
            <a:extLst>
              <a:ext uri="{FF2B5EF4-FFF2-40B4-BE49-F238E27FC236}">
                <a16:creationId xmlns:a16="http://schemas.microsoft.com/office/drawing/2014/main" id="{BF438C81-38E7-0E4A-84B9-173DC2FC0A96}"/>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85CFE14C-4B47-BD49-B915-0A282504DF17}"/>
              </a:ext>
            </a:extLst>
          </p:cNvPr>
          <p:cNvSpPr>
            <a:spLocks noGrp="1"/>
          </p:cNvSpPr>
          <p:nvPr>
            <p:ph sz="quarter" idx="17"/>
          </p:nvPr>
        </p:nvSpPr>
        <p:spPr>
          <a:xfrm>
            <a:off x="816258" y="2567168"/>
            <a:ext cx="10766141" cy="3376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152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Main - 2 column">
    <p:spTree>
      <p:nvGrpSpPr>
        <p:cNvPr id="1" name=""/>
        <p:cNvGrpSpPr/>
        <p:nvPr/>
      </p:nvGrpSpPr>
      <p:grpSpPr>
        <a:xfrm>
          <a:off x="0" y="0"/>
          <a:ext cx="0" cy="0"/>
          <a:chOff x="0" y="0"/>
          <a:chExt cx="0" cy="0"/>
        </a:xfrm>
      </p:grpSpPr>
      <p:sp>
        <p:nvSpPr>
          <p:cNvPr id="16" name="Perpetual Divider">
            <a:extLst>
              <a:ext uri="{FF2B5EF4-FFF2-40B4-BE49-F238E27FC236}">
                <a16:creationId xmlns:a16="http://schemas.microsoft.com/office/drawing/2014/main" id="{288996BF-139E-2447-AB59-ED25376ECE4B}"/>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Title Text Placeholder">
            <a:extLst>
              <a:ext uri="{FF2B5EF4-FFF2-40B4-BE49-F238E27FC236}">
                <a16:creationId xmlns:a16="http://schemas.microsoft.com/office/drawing/2014/main" id="{3DD98340-A5AB-AA49-AD4E-BB3DBE7A98A6}"/>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9" name="Creston Logo">
            <a:extLst>
              <a:ext uri="{FF2B5EF4-FFF2-40B4-BE49-F238E27FC236}">
                <a16:creationId xmlns:a16="http://schemas.microsoft.com/office/drawing/2014/main" id="{25DD3F20-0E49-DA45-9387-AFB32B509C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0" name="Title 1">
            <a:extLst>
              <a:ext uri="{FF2B5EF4-FFF2-40B4-BE49-F238E27FC236}">
                <a16:creationId xmlns:a16="http://schemas.microsoft.com/office/drawing/2014/main" id="{EE2D0241-7412-1840-95B5-2A76F3A4A0B6}"/>
              </a:ext>
            </a:extLst>
          </p:cNvPr>
          <p:cNvSpPr>
            <a:spLocks noGrp="1"/>
          </p:cNvSpPr>
          <p:nvPr>
            <p:ph type="ctrTitle" hasCustomPrompt="1"/>
          </p:nvPr>
        </p:nvSpPr>
        <p:spPr>
          <a:xfrm>
            <a:off x="800100" y="984313"/>
            <a:ext cx="10591800" cy="1036339"/>
          </a:xfrm>
          <a:prstGeom prst="rect">
            <a:avLst/>
          </a:prstGeom>
        </p:spPr>
        <p:txBody>
          <a:bodyPr anchor="b">
            <a:noAutofit/>
          </a:bodyPr>
          <a:lstStyle>
            <a:lvl1pPr algn="l">
              <a:lnSpc>
                <a:spcPct val="100000"/>
              </a:lnSpc>
              <a:defRPr sz="2600">
                <a:solidFill>
                  <a:srgbClr val="007CA0"/>
                </a:solidFill>
              </a:defRPr>
            </a:lvl1pPr>
          </a:lstStyle>
          <a:p>
            <a:r>
              <a:rPr lang="en-US"/>
              <a:t>Headline</a:t>
            </a:r>
            <a:br>
              <a:rPr lang="en-US"/>
            </a:br>
            <a:r>
              <a:rPr lang="en-US"/>
              <a:t>note: if more than 2 lines decrease type size (min 24)</a:t>
            </a:r>
          </a:p>
        </p:txBody>
      </p:sp>
      <p:sp>
        <p:nvSpPr>
          <p:cNvPr id="11" name="Perpetual Divider">
            <a:extLst>
              <a:ext uri="{FF2B5EF4-FFF2-40B4-BE49-F238E27FC236}">
                <a16:creationId xmlns:a16="http://schemas.microsoft.com/office/drawing/2014/main" id="{161D3DC5-579E-DE40-B6BA-87AC9A4922F0}"/>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a:extLst>
              <a:ext uri="{FF2B5EF4-FFF2-40B4-BE49-F238E27FC236}">
                <a16:creationId xmlns:a16="http://schemas.microsoft.com/office/drawing/2014/main" id="{8BDDEB13-E983-954B-B6A8-9DAB40937511}"/>
              </a:ext>
            </a:extLst>
          </p:cNvPr>
          <p:cNvSpPr>
            <a:spLocks noGrp="1"/>
          </p:cNvSpPr>
          <p:nvPr>
            <p:ph sz="quarter" idx="17"/>
          </p:nvPr>
        </p:nvSpPr>
        <p:spPr>
          <a:xfrm>
            <a:off x="816258" y="2567168"/>
            <a:ext cx="10766141" cy="3376432"/>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45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468EB8-3000-9947-AF51-469A8CD63DCB}"/>
              </a:ext>
            </a:extLst>
          </p:cNvPr>
          <p:cNvSpPr>
            <a:spLocks noGrp="1"/>
          </p:cNvSpPr>
          <p:nvPr>
            <p:ph type="pic" sz="quarter" idx="13" hasCustomPrompt="1"/>
          </p:nvPr>
        </p:nvSpPr>
        <p:spPr>
          <a:xfrm>
            <a:off x="352044" y="342900"/>
            <a:ext cx="11503152" cy="617219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lIns="4023360" rIns="0" anchor="ctr" anchorCtr="1">
            <a:normAutofit/>
          </a:bodyPr>
          <a:lstStyle>
            <a:lvl1pPr algn="l">
              <a:lnSpc>
                <a:spcPct val="100000"/>
              </a:lnSpc>
              <a:spcBef>
                <a:spcPts val="0"/>
              </a:spcBef>
              <a:defRPr lang="en-US" dirty="0">
                <a:solidFill>
                  <a:schemeClr val="bg1"/>
                </a:solidFill>
                <a:effectLst>
                  <a:outerShdw blurRad="63500" dist="76200" dir="5400000" algn="ctr" rotWithShape="0">
                    <a:srgbClr val="000000">
                      <a:alpha val="50000"/>
                    </a:srgbClr>
                  </a:outerShdw>
                </a:effectLst>
              </a:defRPr>
            </a:lvl1pPr>
          </a:lstStyle>
          <a:p>
            <a:r>
              <a:rPr lang="en-US"/>
              <a:t>&lt;  Click icon to add picture</a:t>
            </a:r>
          </a:p>
        </p:txBody>
      </p:sp>
      <p:sp>
        <p:nvSpPr>
          <p:cNvPr id="4" name="Light Grey Gradient (text placeholder)">
            <a:extLst>
              <a:ext uri="{FF2B5EF4-FFF2-40B4-BE49-F238E27FC236}">
                <a16:creationId xmlns:a16="http://schemas.microsoft.com/office/drawing/2014/main" id="{57BCBB34-226E-CF4E-AB52-CAB9CF040D79}"/>
              </a:ext>
            </a:extLst>
          </p:cNvPr>
          <p:cNvSpPr>
            <a:spLocks noGrp="1"/>
          </p:cNvSpPr>
          <p:nvPr>
            <p:ph type="body" sz="quarter" idx="14" hasCustomPrompt="1"/>
          </p:nvPr>
        </p:nvSpPr>
        <p:spPr>
          <a:xfrm>
            <a:off x="352044" y="342900"/>
            <a:ext cx="5460927" cy="61721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6" name="Crestron Logo (text placeholder)">
            <a:extLst>
              <a:ext uri="{FF2B5EF4-FFF2-40B4-BE49-F238E27FC236}">
                <a16:creationId xmlns:a16="http://schemas.microsoft.com/office/drawing/2014/main" id="{53B0CBD2-DC91-F34A-A883-F63CB8D8F913}"/>
              </a:ext>
            </a:extLst>
          </p:cNvPr>
          <p:cNvSpPr>
            <a:spLocks noGrp="1"/>
          </p:cNvSpPr>
          <p:nvPr>
            <p:ph type="body" sz="quarter" idx="16" hasCustomPrompt="1"/>
          </p:nvPr>
        </p:nvSpPr>
        <p:spPr>
          <a:xfrm>
            <a:off x="9666904" y="6182332"/>
            <a:ext cx="1915496" cy="21846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9" name="Perpetual Divider">
            <a:extLst>
              <a:ext uri="{FF2B5EF4-FFF2-40B4-BE49-F238E27FC236}">
                <a16:creationId xmlns:a16="http://schemas.microsoft.com/office/drawing/2014/main" id="{4A13F49E-DF0E-F346-B510-D4F2550C2CBE}"/>
              </a:ext>
            </a:extLst>
          </p:cNvPr>
          <p:cNvSpPr/>
          <p:nvPr userDrawn="1"/>
        </p:nvSpPr>
        <p:spPr>
          <a:xfrm>
            <a:off x="916186" y="2250543"/>
            <a:ext cx="1156040" cy="52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1E34BA4-FA36-0D4F-BCC4-8AF2283769A5}"/>
              </a:ext>
            </a:extLst>
          </p:cNvPr>
          <p:cNvSpPr>
            <a:spLocks noGrp="1"/>
          </p:cNvSpPr>
          <p:nvPr>
            <p:ph type="ctrTitle" hasCustomPrompt="1"/>
          </p:nvPr>
        </p:nvSpPr>
        <p:spPr>
          <a:xfrm>
            <a:off x="800101" y="975456"/>
            <a:ext cx="4686299"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a:t>
            </a:r>
            <a:br>
              <a:rPr lang="en-US"/>
            </a:br>
            <a:r>
              <a:rPr lang="en-US"/>
              <a:t>type size - min 22)</a:t>
            </a:r>
          </a:p>
        </p:txBody>
      </p:sp>
      <p:sp>
        <p:nvSpPr>
          <p:cNvPr id="13" name="Content Placeholder 4">
            <a:extLst>
              <a:ext uri="{FF2B5EF4-FFF2-40B4-BE49-F238E27FC236}">
                <a16:creationId xmlns:a16="http://schemas.microsoft.com/office/drawing/2014/main" id="{33B5AE12-83D0-BF4E-8DC6-2EB825CCD2D9}"/>
              </a:ext>
            </a:extLst>
          </p:cNvPr>
          <p:cNvSpPr>
            <a:spLocks noGrp="1"/>
          </p:cNvSpPr>
          <p:nvPr>
            <p:ph sz="quarter" idx="17"/>
          </p:nvPr>
        </p:nvSpPr>
        <p:spPr>
          <a:xfrm>
            <a:off x="816259" y="2567168"/>
            <a:ext cx="5089242" cy="3376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99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 Gre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468EB8-3000-9947-AF51-469A8CD63DCB}"/>
              </a:ext>
            </a:extLst>
          </p:cNvPr>
          <p:cNvSpPr>
            <a:spLocks noGrp="1"/>
          </p:cNvSpPr>
          <p:nvPr>
            <p:ph type="pic" sz="quarter" idx="13" hasCustomPrompt="1"/>
          </p:nvPr>
        </p:nvSpPr>
        <p:spPr>
          <a:xfrm>
            <a:off x="352044" y="342900"/>
            <a:ext cx="11503152" cy="6172198"/>
          </a:xfrm>
          <a:prstGeom prst="rect">
            <a:avLst/>
          </a:prstGeom>
          <a:blipFill dpi="0" rotWithShape="1">
            <a:blip r:embed="rId2" cstate="screen">
              <a:extLst>
                <a:ext uri="{28A0092B-C50C-407E-A947-70E740481C1C}">
                  <a14:useLocalDpi xmlns:a14="http://schemas.microsoft.com/office/drawing/2010/main"/>
                </a:ext>
              </a:extLst>
            </a:blip>
            <a:srcRect/>
            <a:stretch>
              <a:fillRect l="7188"/>
            </a:stretch>
          </a:blipFill>
          <a:effectLst/>
        </p:spPr>
        <p:txBody>
          <a:bodyPr lIns="4023360" rIns="0" anchor="ctr" anchorCtr="1">
            <a:normAutofit/>
          </a:bodyPr>
          <a:lstStyle>
            <a:lvl1pPr>
              <a:lnSpc>
                <a:spcPct val="100000"/>
              </a:lnSpc>
              <a:spcBef>
                <a:spcPts val="0"/>
              </a:spcBef>
              <a:defRPr sz="1800">
                <a:solidFill>
                  <a:srgbClr val="3E484F"/>
                </a:solidFill>
                <a:effectLst>
                  <a:outerShdw blurRad="63500" dist="63500" dir="5400000" algn="ctr" rotWithShape="0">
                    <a:schemeClr val="bg1"/>
                  </a:outerShdw>
                </a:effectLst>
                <a:latin typeface="+mn-lt"/>
              </a:defRPr>
            </a:lvl1pPr>
          </a:lstStyle>
          <a:p>
            <a:r>
              <a:rPr lang="en-US"/>
              <a:t>&lt;  Click icon to add picture</a:t>
            </a:r>
          </a:p>
        </p:txBody>
      </p:sp>
      <p:sp>
        <p:nvSpPr>
          <p:cNvPr id="16" name="Light Grey Gradient (text placeholder)">
            <a:extLst>
              <a:ext uri="{FF2B5EF4-FFF2-40B4-BE49-F238E27FC236}">
                <a16:creationId xmlns:a16="http://schemas.microsoft.com/office/drawing/2014/main" id="{7CB7B101-F46B-524D-A4ED-FC9A65EA6D96}"/>
              </a:ext>
            </a:extLst>
          </p:cNvPr>
          <p:cNvSpPr>
            <a:spLocks noGrp="1"/>
          </p:cNvSpPr>
          <p:nvPr>
            <p:ph type="body" sz="quarter" idx="14" hasCustomPrompt="1"/>
          </p:nvPr>
        </p:nvSpPr>
        <p:spPr>
          <a:xfrm>
            <a:off x="352044" y="342900"/>
            <a:ext cx="5460927" cy="61721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0" name="Crestron Logo (text placeholder)">
            <a:extLst>
              <a:ext uri="{FF2B5EF4-FFF2-40B4-BE49-F238E27FC236}">
                <a16:creationId xmlns:a16="http://schemas.microsoft.com/office/drawing/2014/main" id="{EB71348C-CF81-1340-AAB2-980873D7A87C}"/>
              </a:ext>
            </a:extLst>
          </p:cNvPr>
          <p:cNvSpPr>
            <a:spLocks noGrp="1"/>
          </p:cNvSpPr>
          <p:nvPr>
            <p:ph type="body" sz="quarter" idx="16" hasCustomPrompt="1"/>
          </p:nvPr>
        </p:nvSpPr>
        <p:spPr>
          <a:xfrm>
            <a:off x="9666904" y="6182332"/>
            <a:ext cx="1915496" cy="21846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3" name="Perpetual Divider">
            <a:extLst>
              <a:ext uri="{FF2B5EF4-FFF2-40B4-BE49-F238E27FC236}">
                <a16:creationId xmlns:a16="http://schemas.microsoft.com/office/drawing/2014/main" id="{C5C999A6-AC9C-3949-A23D-122D62F3ADE3}"/>
              </a:ext>
            </a:extLst>
          </p:cNvPr>
          <p:cNvSpPr/>
          <p:nvPr userDrawn="1"/>
        </p:nvSpPr>
        <p:spPr>
          <a:xfrm>
            <a:off x="916186" y="2250543"/>
            <a:ext cx="1156040" cy="52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688A329-413A-6343-8E1B-BE453D00C4A2}"/>
              </a:ext>
            </a:extLst>
          </p:cNvPr>
          <p:cNvSpPr>
            <a:spLocks noGrp="1"/>
          </p:cNvSpPr>
          <p:nvPr>
            <p:ph type="ctrTitle" hasCustomPrompt="1"/>
          </p:nvPr>
        </p:nvSpPr>
        <p:spPr>
          <a:xfrm>
            <a:off x="800101" y="975456"/>
            <a:ext cx="4726056"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a:t>
            </a:r>
            <a:br>
              <a:rPr lang="en-US"/>
            </a:br>
            <a:r>
              <a:rPr lang="en-US"/>
              <a:t>type size - min 22)</a:t>
            </a:r>
          </a:p>
        </p:txBody>
      </p:sp>
      <p:sp>
        <p:nvSpPr>
          <p:cNvPr id="15" name="Content Placeholder 4">
            <a:extLst>
              <a:ext uri="{FF2B5EF4-FFF2-40B4-BE49-F238E27FC236}">
                <a16:creationId xmlns:a16="http://schemas.microsoft.com/office/drawing/2014/main" id="{638EC735-64F2-D34E-88A2-A8DC43A18AC4}"/>
              </a:ext>
            </a:extLst>
          </p:cNvPr>
          <p:cNvSpPr>
            <a:spLocks noGrp="1"/>
          </p:cNvSpPr>
          <p:nvPr>
            <p:ph sz="quarter" idx="17"/>
          </p:nvPr>
        </p:nvSpPr>
        <p:spPr>
          <a:xfrm>
            <a:off x="816259" y="2567168"/>
            <a:ext cx="5089242" cy="3376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53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 Whi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468EB8-3000-9947-AF51-469A8CD63DCB}"/>
              </a:ext>
            </a:extLst>
          </p:cNvPr>
          <p:cNvSpPr>
            <a:spLocks noGrp="1"/>
          </p:cNvSpPr>
          <p:nvPr>
            <p:ph type="pic" sz="quarter" idx="13" hasCustomPrompt="1"/>
          </p:nvPr>
        </p:nvSpPr>
        <p:spPr>
          <a:xfrm>
            <a:off x="3740727" y="342900"/>
            <a:ext cx="8114468" cy="6172198"/>
          </a:xfrm>
          <a:prstGeom prst="rect">
            <a:avLst/>
          </a:prstGeom>
          <a:blipFill dpi="0" rotWithShape="1">
            <a:blip r:embed="rId2" cstate="screen">
              <a:extLst>
                <a:ext uri="{28A0092B-C50C-407E-A947-70E740481C1C}">
                  <a14:useLocalDpi xmlns:a14="http://schemas.microsoft.com/office/drawing/2010/main"/>
                </a:ext>
              </a:extLst>
            </a:blip>
            <a:srcRect/>
            <a:stretch>
              <a:fillRect l="146"/>
            </a:stretch>
          </a:blipFill>
          <a:effectLst/>
        </p:spPr>
        <p:txBody>
          <a:bodyPr lIns="4023360" rIns="0" anchor="ctr" anchorCtr="1">
            <a:normAutofit/>
          </a:bodyPr>
          <a:lstStyle>
            <a:lvl1pPr>
              <a:lnSpc>
                <a:spcPct val="100000"/>
              </a:lnSpc>
              <a:spcBef>
                <a:spcPts val="0"/>
              </a:spcBef>
              <a:defRPr sz="1800">
                <a:solidFill>
                  <a:srgbClr val="3E484F"/>
                </a:solidFill>
                <a:effectLst>
                  <a:outerShdw blurRad="63500" dist="63500" dir="5400000" algn="ctr" rotWithShape="0">
                    <a:schemeClr val="bg1"/>
                  </a:outerShdw>
                </a:effectLst>
                <a:latin typeface="+mn-lt"/>
              </a:defRPr>
            </a:lvl1pPr>
          </a:lstStyle>
          <a:p>
            <a:r>
              <a:rPr lang="en-US"/>
              <a:t>&lt;  Click icon to add picture</a:t>
            </a:r>
          </a:p>
        </p:txBody>
      </p:sp>
      <p:sp>
        <p:nvSpPr>
          <p:cNvPr id="8" name="Picture Placeholder 7">
            <a:extLst>
              <a:ext uri="{FF2B5EF4-FFF2-40B4-BE49-F238E27FC236}">
                <a16:creationId xmlns:a16="http://schemas.microsoft.com/office/drawing/2014/main" id="{06A658AF-2545-0643-A24C-F791ED2848D6}"/>
              </a:ext>
            </a:extLst>
          </p:cNvPr>
          <p:cNvSpPr>
            <a:spLocks noGrp="1"/>
          </p:cNvSpPr>
          <p:nvPr>
            <p:ph type="pic" sz="quarter" idx="18"/>
          </p:nvPr>
        </p:nvSpPr>
        <p:spPr>
          <a:xfrm>
            <a:off x="3556850" y="342900"/>
            <a:ext cx="7275616" cy="6172200"/>
          </a:xfrm>
          <a:gradFill flip="none" rotWithShape="1">
            <a:gsLst>
              <a:gs pos="77000">
                <a:srgbClr val="FFFFFF">
                  <a:alpha val="62000"/>
                </a:srgbClr>
              </a:gs>
              <a:gs pos="0">
                <a:schemeClr val="bg1"/>
              </a:gs>
              <a:gs pos="52000">
                <a:srgbClr val="FFFFFF">
                  <a:alpha val="87000"/>
                </a:srgbClr>
              </a:gs>
              <a:gs pos="100000">
                <a:schemeClr val="bg1">
                  <a:alpha val="8000"/>
                </a:schemeClr>
              </a:gs>
            </a:gsLst>
            <a:lin ang="0" scaled="0"/>
            <a:tileRect/>
          </a:gradFill>
        </p:spPr>
        <p:txBody>
          <a:bodyPr/>
          <a:lstStyle/>
          <a:p>
            <a:endParaRPr lang="en-US"/>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3" name="Perpetual Divider">
            <a:extLst>
              <a:ext uri="{FF2B5EF4-FFF2-40B4-BE49-F238E27FC236}">
                <a16:creationId xmlns:a16="http://schemas.microsoft.com/office/drawing/2014/main" id="{C5C999A6-AC9C-3949-A23D-122D62F3ADE3}"/>
              </a:ext>
            </a:extLst>
          </p:cNvPr>
          <p:cNvSpPr/>
          <p:nvPr userDrawn="1"/>
        </p:nvSpPr>
        <p:spPr>
          <a:xfrm>
            <a:off x="916186" y="2250543"/>
            <a:ext cx="1156040" cy="529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688A329-413A-6343-8E1B-BE453D00C4A2}"/>
              </a:ext>
            </a:extLst>
          </p:cNvPr>
          <p:cNvSpPr>
            <a:spLocks noGrp="1"/>
          </p:cNvSpPr>
          <p:nvPr>
            <p:ph type="ctrTitle" hasCustomPrompt="1"/>
          </p:nvPr>
        </p:nvSpPr>
        <p:spPr>
          <a:xfrm>
            <a:off x="800101" y="975456"/>
            <a:ext cx="4726056"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a:t>
            </a:r>
            <a:br>
              <a:rPr lang="en-US"/>
            </a:br>
            <a:r>
              <a:rPr lang="en-US"/>
              <a:t>type size - min 22)</a:t>
            </a:r>
          </a:p>
        </p:txBody>
      </p:sp>
      <p:sp>
        <p:nvSpPr>
          <p:cNvPr id="15" name="Content Placeholder 4">
            <a:extLst>
              <a:ext uri="{FF2B5EF4-FFF2-40B4-BE49-F238E27FC236}">
                <a16:creationId xmlns:a16="http://schemas.microsoft.com/office/drawing/2014/main" id="{638EC735-64F2-D34E-88A2-A8DC43A18AC4}"/>
              </a:ext>
            </a:extLst>
          </p:cNvPr>
          <p:cNvSpPr>
            <a:spLocks noGrp="1"/>
          </p:cNvSpPr>
          <p:nvPr>
            <p:ph sz="quarter" idx="17"/>
          </p:nvPr>
        </p:nvSpPr>
        <p:spPr>
          <a:xfrm>
            <a:off x="816259" y="2567168"/>
            <a:ext cx="5089242" cy="3376432"/>
          </a:xfrm>
        </p:spPr>
        <p:txBody>
          <a:bodyPr/>
          <a:lstStyle>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restron Logo (text placeholder)">
            <a:extLst>
              <a:ext uri="{FF2B5EF4-FFF2-40B4-BE49-F238E27FC236}">
                <a16:creationId xmlns:a16="http://schemas.microsoft.com/office/drawing/2014/main" id="{5CECBA75-72C0-0B4A-90E6-D446C1FDD32E}"/>
              </a:ext>
            </a:extLst>
          </p:cNvPr>
          <p:cNvSpPr>
            <a:spLocks noGrp="1"/>
          </p:cNvSpPr>
          <p:nvPr>
            <p:ph type="body" sz="quarter" idx="16" hasCustomPrompt="1"/>
          </p:nvPr>
        </p:nvSpPr>
        <p:spPr>
          <a:xfrm>
            <a:off x="9666904" y="6182332"/>
            <a:ext cx="1915496" cy="2184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Tree>
    <p:extLst>
      <p:ext uri="{BB962C8B-B14F-4D97-AF65-F5344CB8AC3E}">
        <p14:creationId xmlns:p14="http://schemas.microsoft.com/office/powerpoint/2010/main" val="6440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468EB8-3000-9947-AF51-469A8CD63DCB}"/>
              </a:ext>
            </a:extLst>
          </p:cNvPr>
          <p:cNvSpPr>
            <a:spLocks noGrp="1"/>
          </p:cNvSpPr>
          <p:nvPr>
            <p:ph type="pic" sz="quarter" idx="13" hasCustomPrompt="1"/>
          </p:nvPr>
        </p:nvSpPr>
        <p:spPr>
          <a:xfrm>
            <a:off x="352044" y="342900"/>
            <a:ext cx="11503152" cy="6172198"/>
          </a:xfrm>
          <a:prstGeom prst="rect">
            <a:avLst/>
          </a:prstGeom>
          <a:blipFill dpi="0" rotWithShape="1">
            <a:blip r:embed="rId2" cstate="screen">
              <a:extLst>
                <a:ext uri="{28A0092B-C50C-407E-A947-70E740481C1C}">
                  <a14:useLocalDpi xmlns:a14="http://schemas.microsoft.com/office/drawing/2010/main"/>
                </a:ext>
              </a:extLst>
            </a:blip>
            <a:srcRect/>
            <a:stretch>
              <a:fillRect r="14046"/>
            </a:stretch>
          </a:blipFill>
          <a:effectLst/>
        </p:spPr>
        <p:txBody>
          <a:bodyPr lIns="0" rIns="6126480" anchor="ctr" anchorCtr="0">
            <a:normAutofit/>
          </a:bodyPr>
          <a:lstStyle>
            <a:lvl1pPr algn="r">
              <a:lnSpc>
                <a:spcPct val="100000"/>
              </a:lnSpc>
              <a:spcBef>
                <a:spcPts val="0"/>
              </a:spcBef>
              <a:defRPr sz="2000">
                <a:solidFill>
                  <a:schemeClr val="bg1"/>
                </a:solidFill>
                <a:effectLst>
                  <a:outerShdw blurRad="63500" dist="63500" dir="5400000" algn="t" rotWithShape="0">
                    <a:schemeClr val="tx1">
                      <a:alpha val="29759"/>
                    </a:schemeClr>
                  </a:outerShdw>
                </a:effectLst>
                <a:latin typeface="+mn-lt"/>
              </a:defRPr>
            </a:lvl1pPr>
          </a:lstStyle>
          <a:p>
            <a:r>
              <a:rPr lang="en-US"/>
              <a:t>Click icon to add picture  &gt;</a:t>
            </a:r>
          </a:p>
        </p:txBody>
      </p:sp>
      <p:sp>
        <p:nvSpPr>
          <p:cNvPr id="9" name="Light Grey Gradient (text placeholder)">
            <a:extLst>
              <a:ext uri="{FF2B5EF4-FFF2-40B4-BE49-F238E27FC236}">
                <a16:creationId xmlns:a16="http://schemas.microsoft.com/office/drawing/2014/main" id="{3170A760-079A-9746-A454-9741590E2DBA}"/>
              </a:ext>
            </a:extLst>
          </p:cNvPr>
          <p:cNvSpPr>
            <a:spLocks noGrp="1"/>
          </p:cNvSpPr>
          <p:nvPr>
            <p:ph type="body" sz="quarter" idx="14" hasCustomPrompt="1"/>
          </p:nvPr>
        </p:nvSpPr>
        <p:spPr>
          <a:xfrm rot="10800000">
            <a:off x="6286500" y="342900"/>
            <a:ext cx="5568696" cy="6172198"/>
          </a:xfrm>
          <a:prstGeom prst="rect">
            <a:avLst/>
          </a:prstGeom>
          <a:blipFill>
            <a:blip r:embed="rId3"/>
            <a:stretch>
              <a:fillRect/>
            </a:stretch>
          </a:blipFill>
        </p:spPr>
        <p:txBody>
          <a:bodyPr/>
          <a:lstStyle/>
          <a:p>
            <a:pPr lvl="0"/>
            <a:r>
              <a:rPr lang="en-US"/>
              <a:t>        </a:t>
            </a:r>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6" name="Crestron Logo (text placeholder)">
            <a:extLst>
              <a:ext uri="{FF2B5EF4-FFF2-40B4-BE49-F238E27FC236}">
                <a16:creationId xmlns:a16="http://schemas.microsoft.com/office/drawing/2014/main" id="{301E50CD-E056-8B4D-8307-724025FE70B5}"/>
              </a:ext>
            </a:extLst>
          </p:cNvPr>
          <p:cNvSpPr>
            <a:spLocks noGrp="1"/>
          </p:cNvSpPr>
          <p:nvPr>
            <p:ph type="body" sz="quarter" idx="16" hasCustomPrompt="1"/>
          </p:nvPr>
        </p:nvSpPr>
        <p:spPr>
          <a:xfrm>
            <a:off x="9666904" y="6182332"/>
            <a:ext cx="1915496" cy="21846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7" name="Perpetual Divider">
            <a:extLst>
              <a:ext uri="{FF2B5EF4-FFF2-40B4-BE49-F238E27FC236}">
                <a16:creationId xmlns:a16="http://schemas.microsoft.com/office/drawing/2014/main" id="{A6BAB119-930B-0A4A-8B10-D5BB7CA3DF5F}"/>
              </a:ext>
            </a:extLst>
          </p:cNvPr>
          <p:cNvSpPr/>
          <p:nvPr userDrawn="1"/>
        </p:nvSpPr>
        <p:spPr>
          <a:xfrm>
            <a:off x="7390874" y="2250543"/>
            <a:ext cx="1156040" cy="52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8FEFA7C-6FC0-AA4E-893F-5A56F5D2E50B}"/>
              </a:ext>
            </a:extLst>
          </p:cNvPr>
          <p:cNvSpPr>
            <a:spLocks noGrp="1"/>
          </p:cNvSpPr>
          <p:nvPr>
            <p:ph type="ctrTitle" hasCustomPrompt="1"/>
          </p:nvPr>
        </p:nvSpPr>
        <p:spPr>
          <a:xfrm>
            <a:off x="7274789" y="975456"/>
            <a:ext cx="4307611"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22)</a:t>
            </a:r>
          </a:p>
        </p:txBody>
      </p:sp>
      <p:sp>
        <p:nvSpPr>
          <p:cNvPr id="19" name="Content Placeholder 4">
            <a:extLst>
              <a:ext uri="{FF2B5EF4-FFF2-40B4-BE49-F238E27FC236}">
                <a16:creationId xmlns:a16="http://schemas.microsoft.com/office/drawing/2014/main" id="{B01336CB-DEE6-9F49-91E5-0C93B8EA0217}"/>
              </a:ext>
            </a:extLst>
          </p:cNvPr>
          <p:cNvSpPr>
            <a:spLocks noGrp="1"/>
          </p:cNvSpPr>
          <p:nvPr>
            <p:ph sz="quarter" idx="18"/>
          </p:nvPr>
        </p:nvSpPr>
        <p:spPr>
          <a:xfrm>
            <a:off x="7290947" y="2567168"/>
            <a:ext cx="4307611" cy="3376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0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6096000" y="0"/>
            <a:ext cx="6096000" cy="6858000"/>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FC712D82-F0A1-D84D-A7E0-F0D012CD0AB6}"/>
              </a:ext>
            </a:extLst>
          </p:cNvPr>
          <p:cNvSpPr>
            <a:spLocks noGrp="1"/>
          </p:cNvSpPr>
          <p:nvPr>
            <p:ph type="body" sz="quarter" idx="17" hasCustomPrompt="1"/>
          </p:nvPr>
        </p:nvSpPr>
        <p:spPr>
          <a:xfrm>
            <a:off x="800100" y="5056257"/>
            <a:ext cx="4114801" cy="562218"/>
          </a:xfrm>
        </p:spPr>
        <p:txBody>
          <a:bodyPr>
            <a:normAutofit/>
          </a:bodyPr>
          <a:lstStyle>
            <a:lvl2pPr algn="l">
              <a:lnSpc>
                <a:spcPct val="90000"/>
              </a:lnSpc>
              <a:spcBef>
                <a:spcPts val="0"/>
              </a:spcBef>
              <a:spcAft>
                <a:spcPts val="0"/>
              </a:spcAft>
              <a:defRPr sz="1800"/>
            </a:lvl2pPr>
          </a:lstStyle>
          <a:p>
            <a:pPr lvl="1"/>
            <a:r>
              <a:rPr lang="en-US"/>
              <a:t>Date here </a:t>
            </a:r>
          </a:p>
          <a:p>
            <a:pPr lvl="1"/>
            <a:r>
              <a:rPr lang="en-US"/>
              <a:t>(does not update automatically)</a:t>
            </a:r>
          </a:p>
        </p:txBody>
      </p:sp>
      <p:sp>
        <p:nvSpPr>
          <p:cNvPr id="3" name="By Line"/>
          <p:cNvSpPr>
            <a:spLocks noGrp="1"/>
          </p:cNvSpPr>
          <p:nvPr>
            <p:ph type="subTitle" idx="1" hasCustomPrompt="1"/>
          </p:nvPr>
        </p:nvSpPr>
        <p:spPr>
          <a:xfrm>
            <a:off x="800100" y="4268431"/>
            <a:ext cx="4964092" cy="661378"/>
          </a:xfrm>
          <a:prstGeom prst="rect">
            <a:avLst/>
          </a:prstGeom>
        </p:spPr>
        <p:txBody>
          <a:bodyPr>
            <a:normAutofit/>
          </a:bodyPr>
          <a:lstStyle>
            <a:lvl1pPr marL="0" indent="0" algn="l">
              <a:lnSpc>
                <a:spcPct val="90000"/>
              </a:lnSpc>
              <a:spcBef>
                <a:spcPts val="0"/>
              </a:spcBef>
              <a:buNone/>
              <a:defRPr sz="2000" baseline="0">
                <a:solidFill>
                  <a:srgbClr val="3E484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Line/Presenter or </a:t>
            </a:r>
            <a:r>
              <a:rPr lang="en-US" err="1"/>
              <a:t>Subheader</a:t>
            </a:r>
            <a:r>
              <a:rPr lang="en-US"/>
              <a:t> –</a:t>
            </a:r>
            <a:br>
              <a:rPr lang="en-US"/>
            </a:br>
            <a:r>
              <a:rPr lang="en-US"/>
              <a:t>(note: type size 16 – 26)</a:t>
            </a:r>
          </a:p>
        </p:txBody>
      </p:sp>
      <p:sp>
        <p:nvSpPr>
          <p:cNvPr id="7" name="Perpetual Divider">
            <a:extLst>
              <a:ext uri="{FF2B5EF4-FFF2-40B4-BE49-F238E27FC236}">
                <a16:creationId xmlns:a16="http://schemas.microsoft.com/office/drawing/2014/main" id="{7AC23409-828F-744B-AFD9-A2DBE045346A}"/>
              </a:ext>
            </a:extLst>
          </p:cNvPr>
          <p:cNvSpPr/>
          <p:nvPr userDrawn="1"/>
        </p:nvSpPr>
        <p:spPr>
          <a:xfrm>
            <a:off x="935851" y="3896258"/>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DC87292-D0FE-DE46-AE60-D342D76C285C}"/>
              </a:ext>
            </a:extLst>
          </p:cNvPr>
          <p:cNvSpPr>
            <a:spLocks noGrp="1"/>
          </p:cNvSpPr>
          <p:nvPr>
            <p:ph type="ctrTitle" hasCustomPrompt="1"/>
          </p:nvPr>
        </p:nvSpPr>
        <p:spPr>
          <a:xfrm>
            <a:off x="800100" y="2545729"/>
            <a:ext cx="4964092" cy="1036339"/>
          </a:xfrm>
          <a:prstGeom prst="rect">
            <a:avLst/>
          </a:prstGeom>
        </p:spPr>
        <p:txBody>
          <a:bodyPr anchor="b">
            <a:noAutofit/>
          </a:bodyPr>
          <a:lstStyle>
            <a:lvl1pPr algn="l">
              <a:lnSpc>
                <a:spcPct val="90000"/>
              </a:lnSpc>
              <a:defRPr sz="4000">
                <a:solidFill>
                  <a:srgbClr val="007CA0"/>
                </a:solidFill>
              </a:defRPr>
            </a:lvl1pPr>
          </a:lstStyle>
          <a:p>
            <a:r>
              <a:rPr lang="en-US"/>
              <a:t>Title (note: if more than 4 lines decrease </a:t>
            </a:r>
            <a:br>
              <a:rPr lang="en-US"/>
            </a:br>
            <a:r>
              <a:rPr lang="en-US"/>
              <a:t>type – min 36</a:t>
            </a:r>
          </a:p>
        </p:txBody>
      </p:sp>
      <p:pic>
        <p:nvPicPr>
          <p:cNvPr id="5" name="Crestron Logo - blue">
            <a:extLst>
              <a:ext uri="{FF2B5EF4-FFF2-40B4-BE49-F238E27FC236}">
                <a16:creationId xmlns:a16="http://schemas.microsoft.com/office/drawing/2014/main" id="{7C94844C-23FF-E24E-B50A-F727E4747C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279210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Right - Whit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EBC1FF71-11B1-134F-A37F-8ED60C1B9AF8}"/>
              </a:ext>
            </a:extLst>
          </p:cNvPr>
          <p:cNvSpPr>
            <a:spLocks noGrp="1"/>
          </p:cNvSpPr>
          <p:nvPr>
            <p:ph type="pic" sz="quarter" idx="13" hasCustomPrompt="1"/>
          </p:nvPr>
        </p:nvSpPr>
        <p:spPr>
          <a:xfrm>
            <a:off x="609601" y="342900"/>
            <a:ext cx="8114468" cy="6172198"/>
          </a:xfrm>
          <a:prstGeom prst="rect">
            <a:avLst/>
          </a:prstGeom>
          <a:blipFill dpi="0" rotWithShape="1">
            <a:blip r:embed="rId2" cstate="screen">
              <a:extLst>
                <a:ext uri="{28A0092B-C50C-407E-A947-70E740481C1C}">
                  <a14:useLocalDpi xmlns:a14="http://schemas.microsoft.com/office/drawing/2010/main"/>
                </a:ext>
              </a:extLst>
            </a:blip>
            <a:srcRect/>
            <a:stretch>
              <a:fillRect l="146"/>
            </a:stretch>
          </a:blipFill>
          <a:effectLst/>
        </p:spPr>
        <p:txBody>
          <a:bodyPr lIns="4023360" rIns="0" anchor="ctr" anchorCtr="1">
            <a:normAutofit/>
          </a:bodyPr>
          <a:lstStyle>
            <a:lvl1pPr>
              <a:lnSpc>
                <a:spcPct val="100000"/>
              </a:lnSpc>
              <a:spcBef>
                <a:spcPts val="0"/>
              </a:spcBef>
              <a:defRPr sz="1800">
                <a:solidFill>
                  <a:srgbClr val="3E484F"/>
                </a:solidFill>
                <a:effectLst>
                  <a:outerShdw blurRad="63500" dist="63500" dir="5400000" algn="ctr" rotWithShape="0">
                    <a:schemeClr val="bg1"/>
                  </a:outerShdw>
                </a:effectLst>
                <a:latin typeface="+mn-lt"/>
              </a:defRPr>
            </a:lvl1pPr>
          </a:lstStyle>
          <a:p>
            <a:r>
              <a:rPr lang="en-US"/>
              <a:t>&lt;  Click icon to add picture</a:t>
            </a:r>
          </a:p>
        </p:txBody>
      </p:sp>
      <p:sp>
        <p:nvSpPr>
          <p:cNvPr id="10" name="Picture Placeholder 7">
            <a:extLst>
              <a:ext uri="{FF2B5EF4-FFF2-40B4-BE49-F238E27FC236}">
                <a16:creationId xmlns:a16="http://schemas.microsoft.com/office/drawing/2014/main" id="{BFBAB156-038C-5A49-B1B7-F93394A0438E}"/>
              </a:ext>
            </a:extLst>
          </p:cNvPr>
          <p:cNvSpPr>
            <a:spLocks noGrp="1"/>
          </p:cNvSpPr>
          <p:nvPr>
            <p:ph type="pic" sz="quarter" idx="19"/>
          </p:nvPr>
        </p:nvSpPr>
        <p:spPr>
          <a:xfrm flipH="1">
            <a:off x="1448453" y="342900"/>
            <a:ext cx="7275616" cy="6172200"/>
          </a:xfrm>
          <a:gradFill flip="none" rotWithShape="1">
            <a:gsLst>
              <a:gs pos="0">
                <a:schemeClr val="bg1"/>
              </a:gs>
              <a:gs pos="56000">
                <a:srgbClr val="FFFFFF">
                  <a:alpha val="91000"/>
                </a:srgbClr>
              </a:gs>
              <a:gs pos="100000">
                <a:schemeClr val="bg1">
                  <a:alpha val="0"/>
                </a:schemeClr>
              </a:gs>
            </a:gsLst>
            <a:lin ang="0" scaled="0"/>
            <a:tileRect/>
          </a:gradFill>
        </p:spPr>
        <p:txBody>
          <a:bodyPr/>
          <a:lstStyle/>
          <a:p>
            <a:endParaRPr lang="en-US"/>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6" name="Crestron Logo (text placeholder)">
            <a:extLst>
              <a:ext uri="{FF2B5EF4-FFF2-40B4-BE49-F238E27FC236}">
                <a16:creationId xmlns:a16="http://schemas.microsoft.com/office/drawing/2014/main" id="{301E50CD-E056-8B4D-8307-724025FE70B5}"/>
              </a:ext>
            </a:extLst>
          </p:cNvPr>
          <p:cNvSpPr>
            <a:spLocks noGrp="1"/>
          </p:cNvSpPr>
          <p:nvPr>
            <p:ph type="body" sz="quarter" idx="16" hasCustomPrompt="1"/>
          </p:nvPr>
        </p:nvSpPr>
        <p:spPr>
          <a:xfrm>
            <a:off x="9666904" y="6182332"/>
            <a:ext cx="1915496" cy="2184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7" name="Perpetual Divider">
            <a:extLst>
              <a:ext uri="{FF2B5EF4-FFF2-40B4-BE49-F238E27FC236}">
                <a16:creationId xmlns:a16="http://schemas.microsoft.com/office/drawing/2014/main" id="{A6BAB119-930B-0A4A-8B10-D5BB7CA3DF5F}"/>
              </a:ext>
            </a:extLst>
          </p:cNvPr>
          <p:cNvSpPr/>
          <p:nvPr userDrawn="1"/>
        </p:nvSpPr>
        <p:spPr>
          <a:xfrm>
            <a:off x="7390874" y="2250543"/>
            <a:ext cx="1156040" cy="52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8FEFA7C-6FC0-AA4E-893F-5A56F5D2E50B}"/>
              </a:ext>
            </a:extLst>
          </p:cNvPr>
          <p:cNvSpPr>
            <a:spLocks noGrp="1"/>
          </p:cNvSpPr>
          <p:nvPr>
            <p:ph type="ctrTitle" hasCustomPrompt="1"/>
          </p:nvPr>
        </p:nvSpPr>
        <p:spPr>
          <a:xfrm>
            <a:off x="7274789" y="975456"/>
            <a:ext cx="4307611"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22)</a:t>
            </a:r>
          </a:p>
        </p:txBody>
      </p:sp>
      <p:sp>
        <p:nvSpPr>
          <p:cNvPr id="19" name="Content Placeholder 4">
            <a:extLst>
              <a:ext uri="{FF2B5EF4-FFF2-40B4-BE49-F238E27FC236}">
                <a16:creationId xmlns:a16="http://schemas.microsoft.com/office/drawing/2014/main" id="{B01336CB-DEE6-9F49-91E5-0C93B8EA0217}"/>
              </a:ext>
            </a:extLst>
          </p:cNvPr>
          <p:cNvSpPr>
            <a:spLocks noGrp="1"/>
          </p:cNvSpPr>
          <p:nvPr>
            <p:ph sz="quarter" idx="18"/>
          </p:nvPr>
        </p:nvSpPr>
        <p:spPr>
          <a:xfrm>
            <a:off x="7290947" y="2567168"/>
            <a:ext cx="4307611" cy="3376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297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468EB8-3000-9947-AF51-469A8CD63DCB}"/>
              </a:ext>
            </a:extLst>
          </p:cNvPr>
          <p:cNvSpPr>
            <a:spLocks noGrp="1"/>
          </p:cNvSpPr>
          <p:nvPr>
            <p:ph type="pic" sz="quarter" idx="13" hasCustomPrompt="1"/>
          </p:nvPr>
        </p:nvSpPr>
        <p:spPr>
          <a:xfrm>
            <a:off x="352044" y="342900"/>
            <a:ext cx="11503152" cy="6172198"/>
          </a:xfrm>
          <a:prstGeom prst="rect">
            <a:avLst/>
          </a:prstGeom>
          <a:blipFill dpi="0" rotWithShape="1">
            <a:blip r:embed="rId2" cstate="screen">
              <a:extLst>
                <a:ext uri="{28A0092B-C50C-407E-A947-70E740481C1C}">
                  <a14:useLocalDpi xmlns:a14="http://schemas.microsoft.com/office/drawing/2010/main"/>
                </a:ext>
              </a:extLst>
            </a:blip>
            <a:srcRect/>
            <a:stretch>
              <a:fillRect r="3357"/>
            </a:stretch>
          </a:blipFill>
        </p:spPr>
        <p:txBody>
          <a:bodyPr lIns="0" rIns="6126480" anchor="ctr" anchorCtr="0">
            <a:normAutofit/>
          </a:bodyPr>
          <a:lstStyle>
            <a:lvl1pPr algn="r">
              <a:lnSpc>
                <a:spcPct val="100000"/>
              </a:lnSpc>
              <a:spcBef>
                <a:spcPts val="0"/>
              </a:spcBef>
              <a:defRPr sz="2000">
                <a:solidFill>
                  <a:schemeClr val="bg1"/>
                </a:solidFill>
                <a:effectLst>
                  <a:outerShdw blurRad="63500" dist="63500" dir="5400000" algn="t" rotWithShape="0">
                    <a:prstClr val="black">
                      <a:alpha val="40000"/>
                    </a:prstClr>
                  </a:outerShdw>
                </a:effectLst>
                <a:latin typeface="+mn-lt"/>
              </a:defRPr>
            </a:lvl1pPr>
          </a:lstStyle>
          <a:p>
            <a:r>
              <a:rPr lang="en-US"/>
              <a:t>Click icon to add picture  &gt;</a:t>
            </a:r>
          </a:p>
        </p:txBody>
      </p:sp>
      <p:sp>
        <p:nvSpPr>
          <p:cNvPr id="7" name="Light Grey Gradient (text placeholder)">
            <a:extLst>
              <a:ext uri="{FF2B5EF4-FFF2-40B4-BE49-F238E27FC236}">
                <a16:creationId xmlns:a16="http://schemas.microsoft.com/office/drawing/2014/main" id="{257752F9-3404-E240-9609-4EE4E3D81BE0}"/>
              </a:ext>
            </a:extLst>
          </p:cNvPr>
          <p:cNvSpPr>
            <a:spLocks noGrp="1"/>
          </p:cNvSpPr>
          <p:nvPr>
            <p:ph type="body" sz="quarter" idx="15" hasCustomPrompt="1"/>
          </p:nvPr>
        </p:nvSpPr>
        <p:spPr>
          <a:xfrm rot="10800000">
            <a:off x="6363854" y="342900"/>
            <a:ext cx="5491341" cy="617219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4" name="Text Placeholder 2">
            <a:extLst>
              <a:ext uri="{FF2B5EF4-FFF2-40B4-BE49-F238E27FC236}">
                <a16:creationId xmlns:a16="http://schemas.microsoft.com/office/drawing/2014/main" id="{B23BCFCA-9FB0-DB4F-9D33-7804D267D4EC}"/>
              </a:ext>
            </a:extLst>
          </p:cNvPr>
          <p:cNvSpPr>
            <a:spLocks noGrp="1"/>
          </p:cNvSpPr>
          <p:nvPr>
            <p:ph idx="14" hasCustomPrompt="1"/>
          </p:nvPr>
        </p:nvSpPr>
        <p:spPr>
          <a:xfrm>
            <a:off x="7425559" y="722672"/>
            <a:ext cx="3966341" cy="5058696"/>
          </a:xfrm>
          <a:prstGeom prst="rect">
            <a:avLst/>
          </a:prstGeom>
        </p:spPr>
        <p:txBody>
          <a:bodyPr vert="horz" lIns="91440" tIns="45720" rIns="91440" bIns="45720" rtlCol="0" anchor="ctr">
            <a:normAutofit/>
          </a:bodyPr>
          <a:lstStyle>
            <a:lvl1pPr fontAlgn="base">
              <a:lnSpc>
                <a:spcPct val="100000"/>
              </a:lnSpc>
              <a:spcBef>
                <a:spcPts val="0"/>
              </a:spcBef>
              <a:defRPr sz="2600">
                <a:solidFill>
                  <a:srgbClr val="007CA0"/>
                </a:solidFill>
                <a:latin typeface="+mj-lt"/>
              </a:defRPr>
            </a:lvl1pPr>
            <a:lvl2pPr fontAlgn="base">
              <a:defRPr>
                <a:solidFill>
                  <a:srgbClr val="3E484F"/>
                </a:solidFill>
              </a:defRPr>
            </a:lvl2pPr>
          </a:lstStyle>
          <a:p>
            <a:pPr lvl="0"/>
            <a:r>
              <a:rPr lang="en-US"/>
              <a:t>“</a:t>
            </a:r>
            <a:r>
              <a:rPr lang="en-US" err="1"/>
              <a:t>Nullam</a:t>
            </a:r>
            <a:r>
              <a:rPr lang="en-US"/>
              <a:t> </a:t>
            </a:r>
            <a:r>
              <a:rPr lang="en-US" err="1"/>
              <a:t>enim</a:t>
            </a:r>
            <a:r>
              <a:rPr lang="en-US"/>
              <a:t> ex, </a:t>
            </a:r>
            <a:r>
              <a:rPr lang="en-US" err="1"/>
              <a:t>accumsan</a:t>
            </a:r>
            <a:r>
              <a:rPr lang="en-US"/>
              <a:t> </a:t>
            </a:r>
            <a:r>
              <a:rPr lang="en-US" err="1"/>
              <a:t>eu</a:t>
            </a:r>
            <a:r>
              <a:rPr lang="en-US"/>
              <a:t> </a:t>
            </a:r>
            <a:r>
              <a:rPr lang="en-US" err="1"/>
              <a:t>finibus</a:t>
            </a:r>
            <a:r>
              <a:rPr lang="en-US"/>
              <a:t> non, </a:t>
            </a:r>
            <a:r>
              <a:rPr lang="en-US" err="1"/>
              <a:t>condimentum</a:t>
            </a:r>
            <a:r>
              <a:rPr lang="en-US"/>
              <a:t> </a:t>
            </a:r>
            <a:r>
              <a:rPr lang="en-US" err="1"/>
              <a:t>quis</a:t>
            </a:r>
            <a:r>
              <a:rPr lang="en-US"/>
              <a:t> </a:t>
            </a:r>
            <a:r>
              <a:rPr lang="en-US" err="1"/>
              <a:t>mauris</a:t>
            </a:r>
            <a:r>
              <a:rPr lang="en-US"/>
              <a:t>. </a:t>
            </a:r>
            <a:r>
              <a:rPr lang="en-US" err="1"/>
              <a:t>Etiam</a:t>
            </a:r>
            <a:r>
              <a:rPr lang="en-US"/>
              <a:t> lorem ligula, </a:t>
            </a:r>
            <a:r>
              <a:rPr lang="en-US" err="1"/>
              <a:t>vulputate</a:t>
            </a:r>
            <a:r>
              <a:rPr lang="en-US"/>
              <a:t> </a:t>
            </a:r>
            <a:r>
              <a:rPr lang="en-US" err="1"/>
              <a:t>bidendum</a:t>
            </a:r>
            <a:r>
              <a:rPr lang="en-US"/>
              <a:t> </a:t>
            </a:r>
            <a:r>
              <a:rPr lang="en-US" err="1"/>
              <a:t>odio</a:t>
            </a:r>
            <a:r>
              <a:rPr lang="en-US"/>
              <a:t> </a:t>
            </a:r>
            <a:r>
              <a:rPr lang="en-US" err="1"/>
              <a:t>elementum</a:t>
            </a:r>
            <a:r>
              <a:rPr lang="en-US"/>
              <a:t>.”</a:t>
            </a:r>
          </a:p>
          <a:p>
            <a:pPr lvl="1"/>
            <a:endParaRPr lang="en-US"/>
          </a:p>
          <a:p>
            <a:pPr lvl="1"/>
            <a:r>
              <a:rPr lang="en-US"/>
              <a:t>-Anonymous</a:t>
            </a:r>
          </a:p>
          <a:p>
            <a:pPr lvl="1"/>
            <a:endParaRPr lang="en-US"/>
          </a:p>
          <a:p>
            <a:pPr lvl="1"/>
            <a:endParaRPr lang="en-US"/>
          </a:p>
        </p:txBody>
      </p:sp>
      <p:sp>
        <p:nvSpPr>
          <p:cNvPr id="2" name="Slide Number Placeholder 1">
            <a:extLst>
              <a:ext uri="{FF2B5EF4-FFF2-40B4-BE49-F238E27FC236}">
                <a16:creationId xmlns:a16="http://schemas.microsoft.com/office/drawing/2014/main" id="{27B6043D-9DC6-044D-9A7C-720EEE0D770C}"/>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8" name="Crestron Logo (text placeholder)">
            <a:extLst>
              <a:ext uri="{FF2B5EF4-FFF2-40B4-BE49-F238E27FC236}">
                <a16:creationId xmlns:a16="http://schemas.microsoft.com/office/drawing/2014/main" id="{EAD4C586-81BB-D849-940F-1E9B06DA6A5D}"/>
              </a:ext>
            </a:extLst>
          </p:cNvPr>
          <p:cNvSpPr>
            <a:spLocks noGrp="1"/>
          </p:cNvSpPr>
          <p:nvPr>
            <p:ph type="body" sz="quarter" idx="16" hasCustomPrompt="1"/>
          </p:nvPr>
        </p:nvSpPr>
        <p:spPr>
          <a:xfrm>
            <a:off x="9666904" y="6182332"/>
            <a:ext cx="1915496" cy="21846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 </a:t>
            </a:r>
          </a:p>
        </p:txBody>
      </p:sp>
    </p:spTree>
    <p:extLst>
      <p:ext uri="{BB962C8B-B14F-4D97-AF65-F5344CB8AC3E}">
        <p14:creationId xmlns:p14="http://schemas.microsoft.com/office/powerpoint/2010/main" val="2084715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or Transition L">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342900" y="342900"/>
            <a:ext cx="11506199" cy="6172199"/>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rpetual Divider">
            <a:extLst>
              <a:ext uri="{FF2B5EF4-FFF2-40B4-BE49-F238E27FC236}">
                <a16:creationId xmlns:a16="http://schemas.microsoft.com/office/drawing/2014/main" id="{75BC3777-6C6F-8942-A87C-EA80A897EF7D}"/>
              </a:ext>
            </a:extLst>
          </p:cNvPr>
          <p:cNvSpPr/>
          <p:nvPr userDrawn="1"/>
        </p:nvSpPr>
        <p:spPr>
          <a:xfrm>
            <a:off x="1524000" y="3844575"/>
            <a:ext cx="1120878" cy="4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line"/>
          <p:cNvSpPr>
            <a:spLocks noGrp="1"/>
          </p:cNvSpPr>
          <p:nvPr>
            <p:ph type="ctrTitle" hasCustomPrompt="1"/>
          </p:nvPr>
        </p:nvSpPr>
        <p:spPr>
          <a:xfrm>
            <a:off x="1524000" y="1521401"/>
            <a:ext cx="9493045" cy="1973223"/>
          </a:xfrm>
          <a:prstGeom prst="rect">
            <a:avLst/>
          </a:prstGeom>
        </p:spPr>
        <p:txBody>
          <a:bodyPr anchor="b">
            <a:noAutofit/>
          </a:bodyPr>
          <a:lstStyle>
            <a:lvl1pPr algn="l">
              <a:defRPr sz="4400">
                <a:solidFill>
                  <a:srgbClr val="007CA0"/>
                </a:solidFill>
              </a:defRPr>
            </a:lvl1pPr>
          </a:lstStyle>
          <a:p>
            <a:r>
              <a:rPr lang="en-US"/>
              <a:t>Headline/Quote</a:t>
            </a:r>
            <a:br>
              <a:rPr lang="en-US"/>
            </a:br>
            <a:r>
              <a:rPr lang="en-US"/>
              <a:t>note: if more than 3 lines decrease type size (32-46)</a:t>
            </a:r>
          </a:p>
        </p:txBody>
      </p:sp>
      <p:sp>
        <p:nvSpPr>
          <p:cNvPr id="4" name="Slide Number Placeholder 3">
            <a:extLst>
              <a:ext uri="{FF2B5EF4-FFF2-40B4-BE49-F238E27FC236}">
                <a16:creationId xmlns:a16="http://schemas.microsoft.com/office/drawing/2014/main" id="{FF7B73C4-DDAD-2F4B-9E3C-E78CE38DDEE9}"/>
              </a:ext>
            </a:extLst>
          </p:cNvPr>
          <p:cNvSpPr>
            <a:spLocks noGrp="1"/>
          </p:cNvSpPr>
          <p:nvPr>
            <p:ph type="sldNum" sz="quarter" idx="10"/>
          </p:nvPr>
        </p:nvSpPr>
        <p:spPr/>
        <p:txBody>
          <a:bodyPr/>
          <a:lstStyle/>
          <a:p>
            <a:fld id="{48F63A3B-78C7-47BE-AE5E-E10140E04643}" type="slidenum">
              <a:rPr lang="en-US" smtClean="0"/>
              <a:pPr/>
              <a:t>‹#›</a:t>
            </a:fld>
            <a:endParaRPr lang="en-US"/>
          </a:p>
        </p:txBody>
      </p:sp>
      <p:pic>
        <p:nvPicPr>
          <p:cNvPr id="10" name="Crestron Logo - black">
            <a:extLst>
              <a:ext uri="{FF2B5EF4-FFF2-40B4-BE49-F238E27FC236}">
                <a16:creationId xmlns:a16="http://schemas.microsoft.com/office/drawing/2014/main" id="{1B1C4AC1-1015-CB4C-8483-4E6806E9B8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6" cy="217381"/>
          </a:xfrm>
          <a:prstGeom prst="rect">
            <a:avLst/>
          </a:prstGeom>
        </p:spPr>
      </p:pic>
      <p:sp>
        <p:nvSpPr>
          <p:cNvPr id="14" name="Text Placeholder 4">
            <a:extLst>
              <a:ext uri="{FF2B5EF4-FFF2-40B4-BE49-F238E27FC236}">
                <a16:creationId xmlns:a16="http://schemas.microsoft.com/office/drawing/2014/main" id="{6F7CE9E9-7A07-3C41-9CD3-DA8E0B4151FE}"/>
              </a:ext>
            </a:extLst>
          </p:cNvPr>
          <p:cNvSpPr>
            <a:spLocks noGrp="1"/>
          </p:cNvSpPr>
          <p:nvPr>
            <p:ph type="body" sz="quarter" idx="11" hasCustomPrompt="1"/>
          </p:nvPr>
        </p:nvSpPr>
        <p:spPr>
          <a:xfrm>
            <a:off x="1523999" y="4411775"/>
            <a:ext cx="9227419" cy="1236663"/>
          </a:xfrm>
        </p:spPr>
        <p:txBody>
          <a:bodyPr/>
          <a:lstStyle>
            <a:lvl2pPr>
              <a:defRPr/>
            </a:lvl2pPr>
          </a:lstStyle>
          <a:p>
            <a:pPr lvl="1"/>
            <a:r>
              <a:rPr lang="en-US"/>
              <a:t>Body Copy (use 2nd Level indent – Arial Regular)</a:t>
            </a:r>
          </a:p>
        </p:txBody>
      </p:sp>
    </p:spTree>
    <p:extLst>
      <p:ext uri="{BB962C8B-B14F-4D97-AF65-F5344CB8AC3E}">
        <p14:creationId xmlns:p14="http://schemas.microsoft.com/office/powerpoint/2010/main" val="253311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v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A8BC01A-70CB-1C48-8D27-50963A1B29CB}"/>
              </a:ext>
            </a:extLst>
          </p:cNvPr>
          <p:cNvSpPr>
            <a:spLocks noGrp="1"/>
          </p:cNvSpPr>
          <p:nvPr>
            <p:ph type="sldNum" sz="quarter" idx="12"/>
          </p:nvPr>
        </p:nvSpPr>
        <p:spPr>
          <a:xfrm>
            <a:off x="609601" y="6109545"/>
            <a:ext cx="2743200" cy="365125"/>
          </a:xfrm>
        </p:spPr>
        <p:txBody>
          <a:bodyPr/>
          <a:lstStyle/>
          <a:p>
            <a:fld id="{48F63A3B-78C7-47BE-AE5E-E10140E04643}" type="slidenum">
              <a:rPr lang="en-US" smtClean="0"/>
              <a:t>‹#›</a:t>
            </a:fld>
            <a:endParaRPr lang="en-US"/>
          </a:p>
        </p:txBody>
      </p:sp>
      <p:pic>
        <p:nvPicPr>
          <p:cNvPr id="8" name="Creston Logo">
            <a:extLst>
              <a:ext uri="{FF2B5EF4-FFF2-40B4-BE49-F238E27FC236}">
                <a16:creationId xmlns:a16="http://schemas.microsoft.com/office/drawing/2014/main" id="{A839B50A-CE8A-2340-8718-DCA733066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0" name="Perpetual Divider">
            <a:extLst>
              <a:ext uri="{FF2B5EF4-FFF2-40B4-BE49-F238E27FC236}">
                <a16:creationId xmlns:a16="http://schemas.microsoft.com/office/drawing/2014/main" id="{D077BF11-DC0A-AE48-9257-CDBEA18DB22E}"/>
              </a:ext>
            </a:extLst>
          </p:cNvPr>
          <p:cNvSpPr/>
          <p:nvPr userDrawn="1"/>
        </p:nvSpPr>
        <p:spPr>
          <a:xfrm>
            <a:off x="1524000" y="3844575"/>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dline">
            <a:extLst>
              <a:ext uri="{FF2B5EF4-FFF2-40B4-BE49-F238E27FC236}">
                <a16:creationId xmlns:a16="http://schemas.microsoft.com/office/drawing/2014/main" id="{B7BB7B87-E352-6F4E-992A-C1CA7E74C7A4}"/>
              </a:ext>
            </a:extLst>
          </p:cNvPr>
          <p:cNvSpPr>
            <a:spLocks noGrp="1"/>
          </p:cNvSpPr>
          <p:nvPr>
            <p:ph type="ctrTitle" hasCustomPrompt="1"/>
          </p:nvPr>
        </p:nvSpPr>
        <p:spPr>
          <a:xfrm>
            <a:off x="1524000" y="1521401"/>
            <a:ext cx="9493045" cy="1973223"/>
          </a:xfrm>
          <a:prstGeom prst="rect">
            <a:avLst/>
          </a:prstGeom>
        </p:spPr>
        <p:txBody>
          <a:bodyPr anchor="b">
            <a:noAutofit/>
          </a:bodyPr>
          <a:lstStyle>
            <a:lvl1pPr algn="l">
              <a:defRPr sz="4400">
                <a:solidFill>
                  <a:srgbClr val="007CA0"/>
                </a:solidFill>
              </a:defRPr>
            </a:lvl1pPr>
          </a:lstStyle>
          <a:p>
            <a:r>
              <a:rPr lang="en-US"/>
              <a:t>Headline/Quote</a:t>
            </a:r>
            <a:br>
              <a:rPr lang="en-US"/>
            </a:br>
            <a:r>
              <a:rPr lang="en-US"/>
              <a:t>note: if more than 3 lines decrease type size (32-46)</a:t>
            </a:r>
          </a:p>
        </p:txBody>
      </p:sp>
      <p:sp>
        <p:nvSpPr>
          <p:cNvPr id="12" name="Text Placeholder 4">
            <a:extLst>
              <a:ext uri="{FF2B5EF4-FFF2-40B4-BE49-F238E27FC236}">
                <a16:creationId xmlns:a16="http://schemas.microsoft.com/office/drawing/2014/main" id="{A746CFF3-81F3-E440-B9F0-B4CCBD2C0B98}"/>
              </a:ext>
            </a:extLst>
          </p:cNvPr>
          <p:cNvSpPr>
            <a:spLocks noGrp="1"/>
          </p:cNvSpPr>
          <p:nvPr>
            <p:ph type="body" sz="quarter" idx="11" hasCustomPrompt="1"/>
          </p:nvPr>
        </p:nvSpPr>
        <p:spPr>
          <a:xfrm>
            <a:off x="1523999" y="4411775"/>
            <a:ext cx="9227419" cy="1236663"/>
          </a:xfrm>
        </p:spPr>
        <p:txBody>
          <a:bodyPr/>
          <a:lstStyle>
            <a:lvl2pPr>
              <a:defRPr/>
            </a:lvl2pPr>
          </a:lstStyle>
          <a:p>
            <a:pPr lvl="1"/>
            <a:r>
              <a:rPr lang="en-US"/>
              <a:t>Body Copy (use 2nd Level indent – Arial Regular)</a:t>
            </a:r>
          </a:p>
        </p:txBody>
      </p:sp>
    </p:spTree>
    <p:extLst>
      <p:ext uri="{BB962C8B-B14F-4D97-AF65-F5344CB8AC3E}">
        <p14:creationId xmlns:p14="http://schemas.microsoft.com/office/powerpoint/2010/main" val="96199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Quote">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342900" y="342900"/>
            <a:ext cx="11506199" cy="6172199"/>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rpetual Divider">
            <a:extLst>
              <a:ext uri="{FF2B5EF4-FFF2-40B4-BE49-F238E27FC236}">
                <a16:creationId xmlns:a16="http://schemas.microsoft.com/office/drawing/2014/main" id="{75BC3777-6C6F-8942-A87C-EA80A897EF7D}"/>
              </a:ext>
            </a:extLst>
          </p:cNvPr>
          <p:cNvSpPr/>
          <p:nvPr userDrawn="1"/>
        </p:nvSpPr>
        <p:spPr>
          <a:xfrm>
            <a:off x="5535560" y="3887317"/>
            <a:ext cx="1120878" cy="4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line"/>
          <p:cNvSpPr>
            <a:spLocks noGrp="1"/>
          </p:cNvSpPr>
          <p:nvPr>
            <p:ph type="ctrTitle" hasCustomPrompt="1"/>
          </p:nvPr>
        </p:nvSpPr>
        <p:spPr>
          <a:xfrm>
            <a:off x="1524000" y="1521401"/>
            <a:ext cx="9493045" cy="1973223"/>
          </a:xfrm>
          <a:prstGeom prst="rect">
            <a:avLst/>
          </a:prstGeom>
        </p:spPr>
        <p:txBody>
          <a:bodyPr anchor="b">
            <a:noAutofit/>
          </a:bodyPr>
          <a:lstStyle>
            <a:lvl1pPr algn="ctr">
              <a:defRPr sz="4600">
                <a:solidFill>
                  <a:srgbClr val="007CA0"/>
                </a:solidFill>
              </a:defRPr>
            </a:lvl1pPr>
          </a:lstStyle>
          <a:p>
            <a:r>
              <a:rPr lang="en-US"/>
              <a:t>Headline/Quote</a:t>
            </a:r>
            <a:br>
              <a:rPr lang="en-US"/>
            </a:br>
            <a:r>
              <a:rPr lang="en-US"/>
              <a:t>note: if more than 3 lines decrease type size (32-46)</a:t>
            </a:r>
          </a:p>
        </p:txBody>
      </p:sp>
      <p:sp>
        <p:nvSpPr>
          <p:cNvPr id="4" name="Slide Number Placeholder 3">
            <a:extLst>
              <a:ext uri="{FF2B5EF4-FFF2-40B4-BE49-F238E27FC236}">
                <a16:creationId xmlns:a16="http://schemas.microsoft.com/office/drawing/2014/main" id="{FF7B73C4-DDAD-2F4B-9E3C-E78CE38DDEE9}"/>
              </a:ext>
            </a:extLst>
          </p:cNvPr>
          <p:cNvSpPr>
            <a:spLocks noGrp="1"/>
          </p:cNvSpPr>
          <p:nvPr>
            <p:ph type="sldNum" sz="quarter" idx="10"/>
          </p:nvPr>
        </p:nvSpPr>
        <p:spPr/>
        <p:txBody>
          <a:bodyPr/>
          <a:lstStyle/>
          <a:p>
            <a:fld id="{48F63A3B-78C7-47BE-AE5E-E10140E04643}" type="slidenum">
              <a:rPr lang="en-US" smtClean="0"/>
              <a:pPr/>
              <a:t>‹#›</a:t>
            </a:fld>
            <a:endParaRPr lang="en-US"/>
          </a:p>
        </p:txBody>
      </p:sp>
      <p:pic>
        <p:nvPicPr>
          <p:cNvPr id="8" name="Crestron Logo - blue">
            <a:extLst>
              <a:ext uri="{FF2B5EF4-FFF2-40B4-BE49-F238E27FC236}">
                <a16:creationId xmlns:a16="http://schemas.microsoft.com/office/drawing/2014/main" id="{1CEC3B93-8C45-D04D-B870-07CCF6CD42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9" name="Text Placeholder 4">
            <a:extLst>
              <a:ext uri="{FF2B5EF4-FFF2-40B4-BE49-F238E27FC236}">
                <a16:creationId xmlns:a16="http://schemas.microsoft.com/office/drawing/2014/main" id="{8605FF10-6B8C-244F-925F-3648537E0F01}"/>
              </a:ext>
            </a:extLst>
          </p:cNvPr>
          <p:cNvSpPr>
            <a:spLocks noGrp="1"/>
          </p:cNvSpPr>
          <p:nvPr>
            <p:ph type="body" sz="quarter" idx="11" hasCustomPrompt="1"/>
          </p:nvPr>
        </p:nvSpPr>
        <p:spPr>
          <a:xfrm>
            <a:off x="1523999" y="4411775"/>
            <a:ext cx="9227419" cy="1236663"/>
          </a:xfrm>
        </p:spPr>
        <p:txBody>
          <a:bodyPr/>
          <a:lstStyle>
            <a:lvl2pPr algn="ctr">
              <a:defRPr/>
            </a:lvl2pPr>
          </a:lstStyle>
          <a:p>
            <a:pPr lvl="1"/>
            <a:r>
              <a:rPr lang="en-US"/>
              <a:t>Body Copy (use 2nd Level indent – Arial Regular)</a:t>
            </a:r>
          </a:p>
        </p:txBody>
      </p:sp>
    </p:spTree>
    <p:extLst>
      <p:ext uri="{BB962C8B-B14F-4D97-AF65-F5344CB8AC3E}">
        <p14:creationId xmlns:p14="http://schemas.microsoft.com/office/powerpoint/2010/main" val="2462271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losing Thoughts or End Slide">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342900" y="342900"/>
            <a:ext cx="11506199" cy="6172199"/>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arge Body"/>
          <p:cNvSpPr>
            <a:spLocks noGrp="1"/>
          </p:cNvSpPr>
          <p:nvPr>
            <p:ph type="ctrTitle" hasCustomPrompt="1"/>
          </p:nvPr>
        </p:nvSpPr>
        <p:spPr>
          <a:xfrm>
            <a:off x="1524000" y="3421796"/>
            <a:ext cx="9144000" cy="1973223"/>
          </a:xfrm>
          <a:prstGeom prst="rect">
            <a:avLst/>
          </a:prstGeom>
        </p:spPr>
        <p:txBody>
          <a:bodyPr anchor="t" anchorCtr="0">
            <a:noAutofit/>
          </a:bodyPr>
          <a:lstStyle>
            <a:lvl1pPr algn="ctr" rtl="0">
              <a:defRPr sz="4000">
                <a:solidFill>
                  <a:srgbClr val="3E484F"/>
                </a:solidFill>
              </a:defRPr>
            </a:lvl1pPr>
          </a:lstStyle>
          <a:p>
            <a:r>
              <a:rPr lang="en-US"/>
              <a:t>“</a:t>
            </a:r>
            <a:r>
              <a:rPr lang="en-US" err="1"/>
              <a:t>Praesent</a:t>
            </a:r>
            <a:r>
              <a:rPr lang="en-US"/>
              <a:t> </a:t>
            </a:r>
            <a:r>
              <a:rPr lang="en-US" err="1"/>
              <a:t>hendrerit</a:t>
            </a:r>
            <a:r>
              <a:rPr lang="en-US"/>
              <a:t> </a:t>
            </a:r>
            <a:r>
              <a:rPr lang="en-US" err="1"/>
              <a:t>neque</a:t>
            </a:r>
            <a:r>
              <a:rPr lang="en-US"/>
              <a:t> vel dui </a:t>
            </a:r>
            <a:r>
              <a:rPr lang="en-US" err="1"/>
              <a:t>suscipit</a:t>
            </a:r>
            <a:r>
              <a:rPr lang="en-US"/>
              <a:t>, </a:t>
            </a:r>
            <a:r>
              <a:rPr lang="en-US" err="1"/>
              <a:t>quis</a:t>
            </a:r>
            <a:r>
              <a:rPr lang="en-US"/>
              <a:t> </a:t>
            </a:r>
            <a:r>
              <a:rPr lang="en-US" err="1"/>
              <a:t>egestas</a:t>
            </a:r>
            <a:r>
              <a:rPr lang="en-US"/>
              <a:t> </a:t>
            </a:r>
            <a:r>
              <a:rPr lang="en-US" err="1"/>
              <a:t>arcu</a:t>
            </a:r>
            <a:r>
              <a:rPr lang="en-US"/>
              <a:t> pharetra. Nam </a:t>
            </a:r>
            <a:r>
              <a:rPr lang="en-US" err="1"/>
              <a:t>leo</a:t>
            </a:r>
            <a:r>
              <a:rPr lang="en-US"/>
              <a:t> </a:t>
            </a:r>
            <a:r>
              <a:rPr lang="en-US" err="1"/>
              <a:t>neque</a:t>
            </a:r>
            <a:r>
              <a:rPr lang="en-US"/>
              <a:t>.”</a:t>
            </a:r>
          </a:p>
        </p:txBody>
      </p:sp>
      <p:sp>
        <p:nvSpPr>
          <p:cNvPr id="12" name="Perpetual Divider">
            <a:extLst>
              <a:ext uri="{FF2B5EF4-FFF2-40B4-BE49-F238E27FC236}">
                <a16:creationId xmlns:a16="http://schemas.microsoft.com/office/drawing/2014/main" id="{75BC3777-6C6F-8942-A87C-EA80A897EF7D}"/>
              </a:ext>
            </a:extLst>
          </p:cNvPr>
          <p:cNvSpPr/>
          <p:nvPr userDrawn="1"/>
        </p:nvSpPr>
        <p:spPr>
          <a:xfrm>
            <a:off x="5535560" y="2972914"/>
            <a:ext cx="1120878" cy="4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all Title"/>
          <p:cNvSpPr>
            <a:spLocks noGrp="1"/>
          </p:cNvSpPr>
          <p:nvPr>
            <p:ph type="subTitle" idx="1" hasCustomPrompt="1"/>
          </p:nvPr>
        </p:nvSpPr>
        <p:spPr>
          <a:xfrm>
            <a:off x="1523999" y="2088952"/>
            <a:ext cx="9144000" cy="540596"/>
          </a:xfrm>
          <a:prstGeom prst="rect">
            <a:avLst/>
          </a:prstGeom>
        </p:spPr>
        <p:txBody>
          <a:bodyPr/>
          <a:lstStyle>
            <a:lvl1pPr marL="0" indent="0" algn="ctr">
              <a:buNone/>
              <a:defRPr sz="2400" baseline="0">
                <a:solidFill>
                  <a:srgbClr val="007CA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Thoughts</a:t>
            </a:r>
          </a:p>
        </p:txBody>
      </p:sp>
    </p:spTree>
    <p:extLst>
      <p:ext uri="{BB962C8B-B14F-4D97-AF65-F5344CB8AC3E}">
        <p14:creationId xmlns:p14="http://schemas.microsoft.com/office/powerpoint/2010/main" val="2575817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Field with Section Title">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93E11B77-C5A9-C344-9C4E-64B967463CE2}"/>
              </a:ext>
            </a:extLst>
          </p:cNvPr>
          <p:cNvSpPr>
            <a:spLocks noGrp="1"/>
          </p:cNvSpPr>
          <p:nvPr>
            <p:ph sz="half" idx="15" hasCustomPrompt="1"/>
          </p:nvPr>
        </p:nvSpPr>
        <p:spPr>
          <a:xfrm>
            <a:off x="800100" y="1098474"/>
            <a:ext cx="10782300" cy="4845126"/>
          </a:xfrm>
          <a:prstGeom prst="rect">
            <a:avLst/>
          </a:prstGeom>
        </p:spPr>
        <p:txBody>
          <a:bodyPr numCol="1"/>
          <a:lstStyle/>
          <a:p>
            <a:pPr lvl="0"/>
            <a:r>
              <a:rPr lang="en-US"/>
              <a:t>First Level (To add columns: Shape Format &gt; Add or Remove Columns)</a:t>
            </a:r>
          </a:p>
          <a:p>
            <a:pPr lvl="1"/>
            <a:r>
              <a:rPr lang="en-US"/>
              <a:t>Second level</a:t>
            </a:r>
          </a:p>
          <a:p>
            <a:pPr lvl="2"/>
            <a:r>
              <a:rPr lang="en-US"/>
              <a:t>Third level</a:t>
            </a:r>
          </a:p>
          <a:p>
            <a:pPr lvl="3"/>
            <a:r>
              <a:rPr lang="en-US"/>
              <a:t>Fourth level</a:t>
            </a:r>
          </a:p>
          <a:p>
            <a:pPr lvl="4"/>
            <a:r>
              <a:rPr lang="en-US"/>
              <a:t>Fifth level</a:t>
            </a:r>
          </a:p>
        </p:txBody>
      </p:sp>
      <p:sp>
        <p:nvSpPr>
          <p:cNvPr id="11" name="Perpetual Divider">
            <a:extLst>
              <a:ext uri="{FF2B5EF4-FFF2-40B4-BE49-F238E27FC236}">
                <a16:creationId xmlns:a16="http://schemas.microsoft.com/office/drawing/2014/main" id="{E303F79D-DA4A-B74B-BC4E-12A8A5238E25}"/>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ction Title Text Placeholder">
            <a:extLst>
              <a:ext uri="{FF2B5EF4-FFF2-40B4-BE49-F238E27FC236}">
                <a16:creationId xmlns:a16="http://schemas.microsoft.com/office/drawing/2014/main" id="{7C21584F-C66F-9E4F-9D68-431B9342A0C8}"/>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13" name="Slide Number Placeholder 1">
            <a:extLst>
              <a:ext uri="{FF2B5EF4-FFF2-40B4-BE49-F238E27FC236}">
                <a16:creationId xmlns:a16="http://schemas.microsoft.com/office/drawing/2014/main" id="{387FEF81-0EA3-BD44-BDC3-8E0F338B4D63}"/>
              </a:ext>
            </a:extLst>
          </p:cNvPr>
          <p:cNvSpPr>
            <a:spLocks noGrp="1"/>
          </p:cNvSpPr>
          <p:nvPr>
            <p:ph type="sldNum" sz="quarter" idx="12"/>
          </p:nvPr>
        </p:nvSpPr>
        <p:spPr>
          <a:xfrm>
            <a:off x="609601" y="6109545"/>
            <a:ext cx="2743200" cy="365125"/>
          </a:xfrm>
        </p:spPr>
        <p:txBody>
          <a:bodyPr/>
          <a:lstStyle/>
          <a:p>
            <a:fld id="{48F63A3B-78C7-47BE-AE5E-E10140E04643}" type="slidenum">
              <a:rPr lang="en-US" smtClean="0"/>
              <a:pPr/>
              <a:t>‹#›</a:t>
            </a:fld>
            <a:endParaRPr lang="en-US"/>
          </a:p>
        </p:txBody>
      </p:sp>
      <p:pic>
        <p:nvPicPr>
          <p:cNvPr id="12" name="Creston Logo">
            <a:extLst>
              <a:ext uri="{FF2B5EF4-FFF2-40B4-BE49-F238E27FC236}">
                <a16:creationId xmlns:a16="http://schemas.microsoft.com/office/drawing/2014/main" id="{9F1A9A42-EAF5-3E44-8B12-DA0B7BE819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7" name="TextBox 6">
            <a:extLst>
              <a:ext uri="{FF2B5EF4-FFF2-40B4-BE49-F238E27FC236}">
                <a16:creationId xmlns:a16="http://schemas.microsoft.com/office/drawing/2014/main" id="{E310E429-384B-4D4E-8131-A958E4646D89}"/>
              </a:ext>
            </a:extLst>
          </p:cNvPr>
          <p:cNvSpPr txBox="1"/>
          <p:nvPr userDrawn="1"/>
        </p:nvSpPr>
        <p:spPr>
          <a:xfrm>
            <a:off x="-1639955" y="1825625"/>
            <a:ext cx="1364747" cy="1107996"/>
          </a:xfrm>
          <a:prstGeom prst="rect">
            <a:avLst/>
          </a:prstGeom>
          <a:noFill/>
        </p:spPr>
        <p:txBody>
          <a:bodyPr wrap="square" rtlCol="0">
            <a:spAutoFit/>
          </a:bodyPr>
          <a:lstStyle/>
          <a:p>
            <a:r>
              <a:rPr lang="en-US" sz="1100"/>
              <a:t>To create columns with contiguous content go to:</a:t>
            </a:r>
          </a:p>
          <a:p>
            <a:r>
              <a:rPr lang="en-US" sz="1100"/>
              <a:t>Shape Format &gt;</a:t>
            </a:r>
          </a:p>
          <a:p>
            <a:r>
              <a:rPr lang="en-US" sz="1100"/>
              <a:t>Add or Remove Columns </a:t>
            </a:r>
          </a:p>
        </p:txBody>
      </p:sp>
    </p:spTree>
    <p:extLst>
      <p:ext uri="{BB962C8B-B14F-4D97-AF65-F5344CB8AC3E}">
        <p14:creationId xmlns:p14="http://schemas.microsoft.com/office/powerpoint/2010/main" val="3572831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x Content Field with Section Title">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6286500" y="1098474"/>
            <a:ext cx="5295900" cy="48451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a:extLst>
              <a:ext uri="{FF2B5EF4-FFF2-40B4-BE49-F238E27FC236}">
                <a16:creationId xmlns:a16="http://schemas.microsoft.com/office/drawing/2014/main" id="{93E11B77-C5A9-C344-9C4E-64B967463CE2}"/>
              </a:ext>
            </a:extLst>
          </p:cNvPr>
          <p:cNvSpPr>
            <a:spLocks noGrp="1"/>
          </p:cNvSpPr>
          <p:nvPr>
            <p:ph sz="half" idx="15"/>
          </p:nvPr>
        </p:nvSpPr>
        <p:spPr>
          <a:xfrm>
            <a:off x="800101" y="1098474"/>
            <a:ext cx="5295898" cy="48451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erpetual Divider">
            <a:extLst>
              <a:ext uri="{FF2B5EF4-FFF2-40B4-BE49-F238E27FC236}">
                <a16:creationId xmlns:a16="http://schemas.microsoft.com/office/drawing/2014/main" id="{E303F79D-DA4A-B74B-BC4E-12A8A5238E25}"/>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ction Title Text Placeholder">
            <a:extLst>
              <a:ext uri="{FF2B5EF4-FFF2-40B4-BE49-F238E27FC236}">
                <a16:creationId xmlns:a16="http://schemas.microsoft.com/office/drawing/2014/main" id="{7C21584F-C66F-9E4F-9D68-431B9342A0C8}"/>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13" name="Slide Number Placeholder 1">
            <a:extLst>
              <a:ext uri="{FF2B5EF4-FFF2-40B4-BE49-F238E27FC236}">
                <a16:creationId xmlns:a16="http://schemas.microsoft.com/office/drawing/2014/main" id="{387FEF81-0EA3-BD44-BDC3-8E0F338B4D63}"/>
              </a:ext>
            </a:extLst>
          </p:cNvPr>
          <p:cNvSpPr>
            <a:spLocks noGrp="1"/>
          </p:cNvSpPr>
          <p:nvPr>
            <p:ph type="sldNum" sz="quarter" idx="12"/>
          </p:nvPr>
        </p:nvSpPr>
        <p:spPr>
          <a:xfrm>
            <a:off x="609601" y="6109545"/>
            <a:ext cx="2743200" cy="365125"/>
          </a:xfrm>
        </p:spPr>
        <p:txBody>
          <a:bodyPr/>
          <a:lstStyle/>
          <a:p>
            <a:fld id="{48F63A3B-78C7-47BE-AE5E-E10140E04643}" type="slidenum">
              <a:rPr lang="en-US" smtClean="0"/>
              <a:pPr/>
              <a:t>‹#›</a:t>
            </a:fld>
            <a:endParaRPr lang="en-US"/>
          </a:p>
        </p:txBody>
      </p:sp>
      <p:pic>
        <p:nvPicPr>
          <p:cNvPr id="12" name="Creston Logo">
            <a:extLst>
              <a:ext uri="{FF2B5EF4-FFF2-40B4-BE49-F238E27FC236}">
                <a16:creationId xmlns:a16="http://schemas.microsoft.com/office/drawing/2014/main" id="{9F1A9A42-EAF5-3E44-8B12-DA0B7BE819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1526627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x Content Field with Section Title">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D7ABC87E-DF6C-B948-939F-25CEF9B66645}"/>
              </a:ext>
            </a:extLst>
          </p:cNvPr>
          <p:cNvSpPr>
            <a:spLocks noGrp="1"/>
          </p:cNvSpPr>
          <p:nvPr>
            <p:ph sz="half" idx="15"/>
          </p:nvPr>
        </p:nvSpPr>
        <p:spPr>
          <a:xfrm>
            <a:off x="8135178" y="1140669"/>
            <a:ext cx="3443909" cy="4802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2F682BB6-2514-8B47-82B9-7E3056477C27}"/>
              </a:ext>
            </a:extLst>
          </p:cNvPr>
          <p:cNvSpPr>
            <a:spLocks noGrp="1"/>
          </p:cNvSpPr>
          <p:nvPr>
            <p:ph sz="half" idx="13"/>
          </p:nvPr>
        </p:nvSpPr>
        <p:spPr>
          <a:xfrm>
            <a:off x="4467639" y="1140669"/>
            <a:ext cx="3443909" cy="4802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
            <a:extLst>
              <a:ext uri="{FF2B5EF4-FFF2-40B4-BE49-F238E27FC236}">
                <a16:creationId xmlns:a16="http://schemas.microsoft.com/office/drawing/2014/main" id="{B192CD6B-256B-564E-A7CB-1797183426E5}"/>
              </a:ext>
            </a:extLst>
          </p:cNvPr>
          <p:cNvSpPr>
            <a:spLocks noGrp="1"/>
          </p:cNvSpPr>
          <p:nvPr>
            <p:ph sz="half" idx="2"/>
          </p:nvPr>
        </p:nvSpPr>
        <p:spPr>
          <a:xfrm>
            <a:off x="800100" y="1140669"/>
            <a:ext cx="3443909" cy="4802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erpetual Divider">
            <a:extLst>
              <a:ext uri="{FF2B5EF4-FFF2-40B4-BE49-F238E27FC236}">
                <a16:creationId xmlns:a16="http://schemas.microsoft.com/office/drawing/2014/main" id="{E303F79D-DA4A-B74B-BC4E-12A8A5238E25}"/>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ction Title Text Placeholder">
            <a:extLst>
              <a:ext uri="{FF2B5EF4-FFF2-40B4-BE49-F238E27FC236}">
                <a16:creationId xmlns:a16="http://schemas.microsoft.com/office/drawing/2014/main" id="{7C21584F-C66F-9E4F-9D68-431B9342A0C8}"/>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13" name="Slide Number Placeholder 1">
            <a:extLst>
              <a:ext uri="{FF2B5EF4-FFF2-40B4-BE49-F238E27FC236}">
                <a16:creationId xmlns:a16="http://schemas.microsoft.com/office/drawing/2014/main" id="{387FEF81-0EA3-BD44-BDC3-8E0F338B4D63}"/>
              </a:ext>
            </a:extLst>
          </p:cNvPr>
          <p:cNvSpPr>
            <a:spLocks noGrp="1"/>
          </p:cNvSpPr>
          <p:nvPr>
            <p:ph type="sldNum" sz="quarter" idx="12"/>
          </p:nvPr>
        </p:nvSpPr>
        <p:spPr>
          <a:xfrm>
            <a:off x="609601" y="6109545"/>
            <a:ext cx="2743200" cy="365125"/>
          </a:xfrm>
        </p:spPr>
        <p:txBody>
          <a:bodyPr/>
          <a:lstStyle/>
          <a:p>
            <a:fld id="{48F63A3B-78C7-47BE-AE5E-E10140E04643}" type="slidenum">
              <a:rPr lang="en-US" smtClean="0"/>
              <a:pPr/>
              <a:t>‹#›</a:t>
            </a:fld>
            <a:endParaRPr lang="en-US"/>
          </a:p>
        </p:txBody>
      </p:sp>
      <p:pic>
        <p:nvPicPr>
          <p:cNvPr id="12" name="Creston Logo">
            <a:extLst>
              <a:ext uri="{FF2B5EF4-FFF2-40B4-BE49-F238E27FC236}">
                <a16:creationId xmlns:a16="http://schemas.microsoft.com/office/drawing/2014/main" id="{9F1A9A42-EAF5-3E44-8B12-DA0B7BE819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168780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8A306C2D-37FD-6948-A837-A3B391659A4A}"/>
              </a:ext>
            </a:extLst>
          </p:cNvPr>
          <p:cNvSpPr>
            <a:spLocks noGrp="1"/>
          </p:cNvSpPr>
          <p:nvPr>
            <p:ph type="title"/>
          </p:nvPr>
        </p:nvSpPr>
        <p:spPr>
          <a:xfrm>
            <a:off x="800100" y="342900"/>
            <a:ext cx="10782300" cy="1032497"/>
          </a:xfrm>
          <a:prstGeom prst="rect">
            <a:avLst/>
          </a:prstGeom>
        </p:spPr>
        <p:txBody>
          <a:bodyPr vert="horz" lIns="91440" tIns="45720" rIns="91440" bIns="45720" rtlCol="0" anchor="b">
            <a:normAutofit/>
          </a:bodyPr>
          <a:lstStyle/>
          <a:p>
            <a:r>
              <a:rPr lang="en-US"/>
              <a:t>Click to edit Master title style</a:t>
            </a:r>
          </a:p>
        </p:txBody>
      </p:sp>
      <p:sp>
        <p:nvSpPr>
          <p:cNvPr id="9" name="Perpetual Divider">
            <a:extLst>
              <a:ext uri="{FF2B5EF4-FFF2-40B4-BE49-F238E27FC236}">
                <a16:creationId xmlns:a16="http://schemas.microsoft.com/office/drawing/2014/main" id="{6FAF8EC9-B07B-A747-BA0E-5C40EF1478DC}"/>
              </a:ext>
            </a:extLst>
          </p:cNvPr>
          <p:cNvSpPr/>
          <p:nvPr userDrawn="1"/>
        </p:nvSpPr>
        <p:spPr>
          <a:xfrm>
            <a:off x="916186" y="158473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Content Placeholder 3">
            <a:extLst>
              <a:ext uri="{FF2B5EF4-FFF2-40B4-BE49-F238E27FC236}">
                <a16:creationId xmlns:a16="http://schemas.microsoft.com/office/drawing/2014/main" id="{0BACC651-85AA-A144-8603-B7D72492DBF4}"/>
              </a:ext>
            </a:extLst>
          </p:cNvPr>
          <p:cNvSpPr>
            <a:spLocks noGrp="1"/>
          </p:cNvSpPr>
          <p:nvPr>
            <p:ph sz="half" idx="2" hasCustomPrompt="1"/>
          </p:nvPr>
        </p:nvSpPr>
        <p:spPr>
          <a:xfrm>
            <a:off x="800100" y="1825625"/>
            <a:ext cx="10782300" cy="4117975"/>
          </a:xfrm>
          <a:prstGeom prst="rect">
            <a:avLst/>
          </a:prstGeom>
        </p:spPr>
        <p:txBody>
          <a:bodyPr/>
          <a:lstStyle>
            <a:lvl1pPr>
              <a:defRPr>
                <a:solidFill>
                  <a:srgbClr val="595959"/>
                </a:solidFill>
              </a:defRPr>
            </a:lvl1pPr>
          </a:lstStyle>
          <a:p>
            <a:pPr lvl="0"/>
            <a:r>
              <a:rPr lang="en-US"/>
              <a:t>First Level (To add columns: Shape Format &gt; Add or Remove Columns)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rgbClr val="007CA0"/>
                </a:solidFill>
              </a:defRPr>
            </a:lvl1pPr>
          </a:lstStyle>
          <a:p>
            <a:fld id="{48F63A3B-78C7-47BE-AE5E-E10140E04643}" type="slidenum">
              <a:rPr lang="en-US" smtClean="0"/>
              <a:pPr/>
              <a:t>‹#›</a:t>
            </a:fld>
            <a:endParaRPr lang="en-US"/>
          </a:p>
        </p:txBody>
      </p:sp>
      <p:pic>
        <p:nvPicPr>
          <p:cNvPr id="7" name="Creston Logo">
            <a:extLst>
              <a:ext uri="{FF2B5EF4-FFF2-40B4-BE49-F238E27FC236}">
                <a16:creationId xmlns:a16="http://schemas.microsoft.com/office/drawing/2014/main" id="{F38A077B-9266-4A46-9FD5-F08AE3608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333970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with Ligh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1B0697-BCC7-7F4B-A53E-C681BB9E8D10}"/>
              </a:ext>
            </a:extLst>
          </p:cNvPr>
          <p:cNvSpPr>
            <a:spLocks noGrp="1"/>
          </p:cNvSpPr>
          <p:nvPr>
            <p:ph type="pic" sz="quarter" idx="10"/>
          </p:nvPr>
        </p:nvSpPr>
        <p:spPr>
          <a:xfrm>
            <a:off x="6099048"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tIns="45720" rIns="914400" anchor="ctr" anchorCtr="1">
            <a:normAutofit/>
          </a:bodyPr>
          <a:lstStyle>
            <a:lvl1pPr algn="ctr">
              <a:lnSpc>
                <a:spcPct val="100000"/>
              </a:lnSpc>
              <a:spcBef>
                <a:spcPts val="0"/>
              </a:spcBef>
              <a:defRPr sz="1800">
                <a:effectLst>
                  <a:outerShdw blurRad="254000" dist="63500" dir="5400000" algn="t" rotWithShape="0">
                    <a:prstClr val="black">
                      <a:alpha val="30000"/>
                    </a:prstClr>
                  </a:outerShdw>
                </a:effectLst>
                <a:latin typeface="+mn-lt"/>
              </a:defRPr>
            </a:lvl1pPr>
          </a:lstStyle>
          <a:p>
            <a:r>
              <a:rPr lang="en-US"/>
              <a:t>Click icon to add picture</a:t>
            </a:r>
          </a:p>
        </p:txBody>
      </p:sp>
      <p:pic>
        <p:nvPicPr>
          <p:cNvPr id="15" name="Crestron Logo - blue">
            <a:extLst>
              <a:ext uri="{FF2B5EF4-FFF2-40B4-BE49-F238E27FC236}">
                <a16:creationId xmlns:a16="http://schemas.microsoft.com/office/drawing/2014/main" id="{7DAEA954-567E-1E45-B97C-5EC75D86FB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8" name="Perpetual Divider">
            <a:extLst>
              <a:ext uri="{FF2B5EF4-FFF2-40B4-BE49-F238E27FC236}">
                <a16:creationId xmlns:a16="http://schemas.microsoft.com/office/drawing/2014/main" id="{55FCF9FA-10C8-E646-9BEA-5AA8D926E0D3}"/>
              </a:ext>
            </a:extLst>
          </p:cNvPr>
          <p:cNvSpPr/>
          <p:nvPr userDrawn="1"/>
        </p:nvSpPr>
        <p:spPr>
          <a:xfrm>
            <a:off x="935851" y="3896258"/>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AB2FC68-FB41-FE48-AFB6-0B478927563B}"/>
              </a:ext>
            </a:extLst>
          </p:cNvPr>
          <p:cNvSpPr>
            <a:spLocks noGrp="1"/>
          </p:cNvSpPr>
          <p:nvPr>
            <p:ph type="ctrTitle" hasCustomPrompt="1"/>
          </p:nvPr>
        </p:nvSpPr>
        <p:spPr>
          <a:xfrm>
            <a:off x="800100" y="2545729"/>
            <a:ext cx="4964092" cy="1036339"/>
          </a:xfrm>
          <a:prstGeom prst="rect">
            <a:avLst/>
          </a:prstGeom>
        </p:spPr>
        <p:txBody>
          <a:bodyPr anchor="b">
            <a:noAutofit/>
          </a:bodyPr>
          <a:lstStyle>
            <a:lvl1pPr algn="l">
              <a:lnSpc>
                <a:spcPct val="90000"/>
              </a:lnSpc>
              <a:defRPr sz="4000">
                <a:solidFill>
                  <a:srgbClr val="007CA0"/>
                </a:solidFill>
              </a:defRPr>
            </a:lvl1pPr>
          </a:lstStyle>
          <a:p>
            <a:r>
              <a:rPr lang="en-US"/>
              <a:t>Title (note: if more than 4 lines decrease </a:t>
            </a:r>
            <a:br>
              <a:rPr lang="en-US"/>
            </a:br>
            <a:r>
              <a:rPr lang="en-US"/>
              <a:t>type – min 36</a:t>
            </a:r>
          </a:p>
        </p:txBody>
      </p:sp>
      <p:sp>
        <p:nvSpPr>
          <p:cNvPr id="8" name="By Line">
            <a:extLst>
              <a:ext uri="{FF2B5EF4-FFF2-40B4-BE49-F238E27FC236}">
                <a16:creationId xmlns:a16="http://schemas.microsoft.com/office/drawing/2014/main" id="{E55F5D34-DB37-E94C-A8EE-27CEC631FF5B}"/>
              </a:ext>
            </a:extLst>
          </p:cNvPr>
          <p:cNvSpPr>
            <a:spLocks noGrp="1"/>
          </p:cNvSpPr>
          <p:nvPr>
            <p:ph type="subTitle" idx="1" hasCustomPrompt="1"/>
          </p:nvPr>
        </p:nvSpPr>
        <p:spPr>
          <a:xfrm>
            <a:off x="800100" y="4268431"/>
            <a:ext cx="4964092" cy="661378"/>
          </a:xfrm>
          <a:prstGeom prst="rect">
            <a:avLst/>
          </a:prstGeom>
        </p:spPr>
        <p:txBody>
          <a:bodyPr>
            <a:normAutofit/>
          </a:bodyPr>
          <a:lstStyle>
            <a:lvl1pPr marL="0" indent="0" algn="l">
              <a:lnSpc>
                <a:spcPct val="90000"/>
              </a:lnSpc>
              <a:spcBef>
                <a:spcPts val="0"/>
              </a:spcBef>
              <a:buNone/>
              <a:defRPr sz="2000" baseline="0">
                <a:solidFill>
                  <a:srgbClr val="3E484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Line/Presenter or </a:t>
            </a:r>
            <a:r>
              <a:rPr lang="en-US" err="1"/>
              <a:t>Subheader</a:t>
            </a:r>
            <a:r>
              <a:rPr lang="en-US"/>
              <a:t> –</a:t>
            </a:r>
            <a:br>
              <a:rPr lang="en-US"/>
            </a:br>
            <a:r>
              <a:rPr lang="en-US"/>
              <a:t>(note: type size 16 – 26)</a:t>
            </a:r>
          </a:p>
        </p:txBody>
      </p:sp>
      <p:sp>
        <p:nvSpPr>
          <p:cNvPr id="9" name="Text Placeholder 6">
            <a:extLst>
              <a:ext uri="{FF2B5EF4-FFF2-40B4-BE49-F238E27FC236}">
                <a16:creationId xmlns:a16="http://schemas.microsoft.com/office/drawing/2014/main" id="{D8C2659D-6F5A-584E-845A-D54E89EC2F35}"/>
              </a:ext>
            </a:extLst>
          </p:cNvPr>
          <p:cNvSpPr>
            <a:spLocks noGrp="1"/>
          </p:cNvSpPr>
          <p:nvPr>
            <p:ph type="body" sz="quarter" idx="17" hasCustomPrompt="1"/>
          </p:nvPr>
        </p:nvSpPr>
        <p:spPr>
          <a:xfrm>
            <a:off x="800100" y="5056257"/>
            <a:ext cx="4114801" cy="562218"/>
          </a:xfrm>
        </p:spPr>
        <p:txBody>
          <a:bodyPr>
            <a:normAutofit/>
          </a:bodyPr>
          <a:lstStyle>
            <a:lvl2pPr algn="l">
              <a:lnSpc>
                <a:spcPct val="90000"/>
              </a:lnSpc>
              <a:spcBef>
                <a:spcPts val="0"/>
              </a:spcBef>
              <a:spcAft>
                <a:spcPts val="0"/>
              </a:spcAft>
              <a:defRPr sz="1800"/>
            </a:lvl2pPr>
          </a:lstStyle>
          <a:p>
            <a:pPr lvl="1"/>
            <a:r>
              <a:rPr lang="en-US"/>
              <a:t>Date here </a:t>
            </a:r>
          </a:p>
          <a:p>
            <a:pPr lvl="1"/>
            <a:r>
              <a:rPr lang="en-US"/>
              <a:t>(does not update automatically)</a:t>
            </a:r>
          </a:p>
        </p:txBody>
      </p:sp>
    </p:spTree>
    <p:extLst>
      <p:ext uri="{BB962C8B-B14F-4D97-AF65-F5344CB8AC3E}">
        <p14:creationId xmlns:p14="http://schemas.microsoft.com/office/powerpoint/2010/main" val="60443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Content Field with Header">
    <p:spTree>
      <p:nvGrpSpPr>
        <p:cNvPr id="1" name=""/>
        <p:cNvGrpSpPr/>
        <p:nvPr/>
      </p:nvGrpSpPr>
      <p:grpSpPr>
        <a:xfrm>
          <a:off x="0" y="0"/>
          <a:ext cx="0" cy="0"/>
          <a:chOff x="0" y="0"/>
          <a:chExt cx="0" cy="0"/>
        </a:xfrm>
      </p:grpSpPr>
      <p:sp>
        <p:nvSpPr>
          <p:cNvPr id="15" name="Title Placeholder 7">
            <a:extLst>
              <a:ext uri="{FF2B5EF4-FFF2-40B4-BE49-F238E27FC236}">
                <a16:creationId xmlns:a16="http://schemas.microsoft.com/office/drawing/2014/main" id="{A4DDF541-B47C-4345-A785-3D78CBC1A7EE}"/>
              </a:ext>
            </a:extLst>
          </p:cNvPr>
          <p:cNvSpPr>
            <a:spLocks noGrp="1"/>
          </p:cNvSpPr>
          <p:nvPr>
            <p:ph type="title"/>
          </p:nvPr>
        </p:nvSpPr>
        <p:spPr>
          <a:xfrm>
            <a:off x="800100" y="342900"/>
            <a:ext cx="10782300" cy="1032497"/>
          </a:xfrm>
          <a:prstGeom prst="rect">
            <a:avLst/>
          </a:prstGeom>
        </p:spPr>
        <p:txBody>
          <a:bodyPr vert="horz" lIns="91440" tIns="45720" rIns="91440" bIns="45720" rtlCol="0" anchor="b">
            <a:normAutofit/>
          </a:bodyPr>
          <a:lstStyle/>
          <a:p>
            <a:r>
              <a:rPr lang="en-US"/>
              <a:t>Click to edit Master title style</a:t>
            </a:r>
          </a:p>
        </p:txBody>
      </p:sp>
      <p:sp>
        <p:nvSpPr>
          <p:cNvPr id="16" name="Perpetual Divider">
            <a:extLst>
              <a:ext uri="{FF2B5EF4-FFF2-40B4-BE49-F238E27FC236}">
                <a16:creationId xmlns:a16="http://schemas.microsoft.com/office/drawing/2014/main" id="{AF5E77E9-3FA8-B040-88E2-4DD2FE262038}"/>
              </a:ext>
            </a:extLst>
          </p:cNvPr>
          <p:cNvSpPr/>
          <p:nvPr userDrawn="1"/>
        </p:nvSpPr>
        <p:spPr>
          <a:xfrm>
            <a:off x="916186" y="158473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A3975C76-F333-CD4C-8A12-0BA9404177EE}"/>
              </a:ext>
            </a:extLst>
          </p:cNvPr>
          <p:cNvSpPr>
            <a:spLocks noGrp="1"/>
          </p:cNvSpPr>
          <p:nvPr>
            <p:ph sz="half" idx="2"/>
          </p:nvPr>
        </p:nvSpPr>
        <p:spPr>
          <a:xfrm>
            <a:off x="800100" y="1825625"/>
            <a:ext cx="5295899" cy="4117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C0C4FE0-E728-EB49-AB04-567E3E99FC43}"/>
              </a:ext>
            </a:extLst>
          </p:cNvPr>
          <p:cNvSpPr>
            <a:spLocks noGrp="1"/>
          </p:cNvSpPr>
          <p:nvPr>
            <p:ph sz="half" idx="14"/>
          </p:nvPr>
        </p:nvSpPr>
        <p:spPr>
          <a:xfrm>
            <a:off x="6294383" y="1825625"/>
            <a:ext cx="5295899" cy="4117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pic>
        <p:nvPicPr>
          <p:cNvPr id="7" name="Creston Logo">
            <a:extLst>
              <a:ext uri="{FF2B5EF4-FFF2-40B4-BE49-F238E27FC236}">
                <a16:creationId xmlns:a16="http://schemas.microsoft.com/office/drawing/2014/main" id="{F38A077B-9266-4A46-9FD5-F08AE3608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313144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x Content Field with Header">
    <p:spTree>
      <p:nvGrpSpPr>
        <p:cNvPr id="1" name=""/>
        <p:cNvGrpSpPr/>
        <p:nvPr/>
      </p:nvGrpSpPr>
      <p:grpSpPr>
        <a:xfrm>
          <a:off x="0" y="0"/>
          <a:ext cx="0" cy="0"/>
          <a:chOff x="0" y="0"/>
          <a:chExt cx="0" cy="0"/>
        </a:xfrm>
      </p:grpSpPr>
      <p:sp>
        <p:nvSpPr>
          <p:cNvPr id="15" name="Title Placeholder 7">
            <a:extLst>
              <a:ext uri="{FF2B5EF4-FFF2-40B4-BE49-F238E27FC236}">
                <a16:creationId xmlns:a16="http://schemas.microsoft.com/office/drawing/2014/main" id="{A4DDF541-B47C-4345-A785-3D78CBC1A7EE}"/>
              </a:ext>
            </a:extLst>
          </p:cNvPr>
          <p:cNvSpPr>
            <a:spLocks noGrp="1"/>
          </p:cNvSpPr>
          <p:nvPr>
            <p:ph type="title"/>
          </p:nvPr>
        </p:nvSpPr>
        <p:spPr>
          <a:xfrm>
            <a:off x="800100" y="342900"/>
            <a:ext cx="10782300" cy="1032497"/>
          </a:xfrm>
          <a:prstGeom prst="rect">
            <a:avLst/>
          </a:prstGeom>
        </p:spPr>
        <p:txBody>
          <a:bodyPr vert="horz" lIns="91440" tIns="45720" rIns="91440" bIns="45720" rtlCol="0" anchor="b">
            <a:normAutofit/>
          </a:bodyPr>
          <a:lstStyle/>
          <a:p>
            <a:r>
              <a:rPr lang="en-US"/>
              <a:t>Click to edit Master title style</a:t>
            </a:r>
          </a:p>
        </p:txBody>
      </p:sp>
      <p:sp>
        <p:nvSpPr>
          <p:cNvPr id="16" name="Perpetual Divider">
            <a:extLst>
              <a:ext uri="{FF2B5EF4-FFF2-40B4-BE49-F238E27FC236}">
                <a16:creationId xmlns:a16="http://schemas.microsoft.com/office/drawing/2014/main" id="{AF5E77E9-3FA8-B040-88E2-4DD2FE262038}"/>
              </a:ext>
            </a:extLst>
          </p:cNvPr>
          <p:cNvSpPr/>
          <p:nvPr userDrawn="1"/>
        </p:nvSpPr>
        <p:spPr>
          <a:xfrm>
            <a:off x="916186" y="158473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pic>
        <p:nvPicPr>
          <p:cNvPr id="7" name="Creston Logo">
            <a:extLst>
              <a:ext uri="{FF2B5EF4-FFF2-40B4-BE49-F238E27FC236}">
                <a16:creationId xmlns:a16="http://schemas.microsoft.com/office/drawing/2014/main" id="{F38A077B-9266-4A46-9FD5-F08AE3608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3" name="Content Placeholder 3">
            <a:extLst>
              <a:ext uri="{FF2B5EF4-FFF2-40B4-BE49-F238E27FC236}">
                <a16:creationId xmlns:a16="http://schemas.microsoft.com/office/drawing/2014/main" id="{17CA671A-DBF7-A746-B17B-095222760EEF}"/>
              </a:ext>
            </a:extLst>
          </p:cNvPr>
          <p:cNvSpPr>
            <a:spLocks noGrp="1"/>
          </p:cNvSpPr>
          <p:nvPr>
            <p:ph sz="half" idx="14"/>
          </p:nvPr>
        </p:nvSpPr>
        <p:spPr>
          <a:xfrm>
            <a:off x="8135178" y="1825625"/>
            <a:ext cx="3443909" cy="4117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C4B23247-BC2C-E942-8E49-6EF965AE1705}"/>
              </a:ext>
            </a:extLst>
          </p:cNvPr>
          <p:cNvSpPr>
            <a:spLocks noGrp="1"/>
          </p:cNvSpPr>
          <p:nvPr>
            <p:ph sz="half" idx="13"/>
          </p:nvPr>
        </p:nvSpPr>
        <p:spPr>
          <a:xfrm>
            <a:off x="4467639" y="1825625"/>
            <a:ext cx="3443909" cy="4117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3975C76-F333-CD4C-8A12-0BA9404177EE}"/>
              </a:ext>
            </a:extLst>
          </p:cNvPr>
          <p:cNvSpPr>
            <a:spLocks noGrp="1"/>
          </p:cNvSpPr>
          <p:nvPr>
            <p:ph sz="half" idx="2"/>
          </p:nvPr>
        </p:nvSpPr>
        <p:spPr>
          <a:xfrm>
            <a:off x="800100" y="1825625"/>
            <a:ext cx="3443909" cy="4117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100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872399"/>
            <a:ext cx="5295900" cy="6326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0100" y="2609193"/>
            <a:ext cx="5295899" cy="333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pic>
        <p:nvPicPr>
          <p:cNvPr id="10" name="Creston Logo">
            <a:extLst>
              <a:ext uri="{FF2B5EF4-FFF2-40B4-BE49-F238E27FC236}">
                <a16:creationId xmlns:a16="http://schemas.microsoft.com/office/drawing/2014/main" id="{E928C4A6-997B-4843-BAC9-0D05191014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4" name="Text Placeholder 2">
            <a:extLst>
              <a:ext uri="{FF2B5EF4-FFF2-40B4-BE49-F238E27FC236}">
                <a16:creationId xmlns:a16="http://schemas.microsoft.com/office/drawing/2014/main" id="{323B7547-7B8C-B442-99CA-F5825114950A}"/>
              </a:ext>
            </a:extLst>
          </p:cNvPr>
          <p:cNvSpPr>
            <a:spLocks noGrp="1"/>
          </p:cNvSpPr>
          <p:nvPr>
            <p:ph type="body" idx="13"/>
          </p:nvPr>
        </p:nvSpPr>
        <p:spPr>
          <a:xfrm>
            <a:off x="6294383" y="1872399"/>
            <a:ext cx="5295900" cy="6326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210959F-C838-DF48-9C6A-9F66B8D77A70}"/>
              </a:ext>
            </a:extLst>
          </p:cNvPr>
          <p:cNvSpPr>
            <a:spLocks noGrp="1"/>
          </p:cNvSpPr>
          <p:nvPr>
            <p:ph sz="half" idx="14"/>
          </p:nvPr>
        </p:nvSpPr>
        <p:spPr>
          <a:xfrm>
            <a:off x="6294383" y="2609193"/>
            <a:ext cx="5295899" cy="3334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7">
            <a:extLst>
              <a:ext uri="{FF2B5EF4-FFF2-40B4-BE49-F238E27FC236}">
                <a16:creationId xmlns:a16="http://schemas.microsoft.com/office/drawing/2014/main" id="{E0FBC7CA-3FA0-FF42-B91E-08317987C1E9}"/>
              </a:ext>
            </a:extLst>
          </p:cNvPr>
          <p:cNvSpPr>
            <a:spLocks noGrp="1"/>
          </p:cNvSpPr>
          <p:nvPr>
            <p:ph type="title"/>
          </p:nvPr>
        </p:nvSpPr>
        <p:spPr>
          <a:xfrm>
            <a:off x="800100" y="342900"/>
            <a:ext cx="10782300" cy="1032497"/>
          </a:xfrm>
          <a:prstGeom prst="rect">
            <a:avLst/>
          </a:prstGeom>
        </p:spPr>
        <p:txBody>
          <a:bodyPr vert="horz" lIns="91440" tIns="45720" rIns="91440" bIns="45720" rtlCol="0" anchor="b">
            <a:normAutofit/>
          </a:bodyPr>
          <a:lstStyle/>
          <a:p>
            <a:r>
              <a:rPr lang="en-US"/>
              <a:t>Click to edit Master title style</a:t>
            </a:r>
          </a:p>
        </p:txBody>
      </p:sp>
      <p:sp>
        <p:nvSpPr>
          <p:cNvPr id="17" name="Perpetual Divider">
            <a:extLst>
              <a:ext uri="{FF2B5EF4-FFF2-40B4-BE49-F238E27FC236}">
                <a16:creationId xmlns:a16="http://schemas.microsoft.com/office/drawing/2014/main" id="{76CCD65C-6D25-9644-B198-60CE80150160}"/>
              </a:ext>
            </a:extLst>
          </p:cNvPr>
          <p:cNvSpPr/>
          <p:nvPr userDrawn="1"/>
        </p:nvSpPr>
        <p:spPr>
          <a:xfrm>
            <a:off x="916186" y="158473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320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C255366-7D20-2744-AD5B-795129CE8B06}"/>
              </a:ext>
            </a:extLst>
          </p:cNvPr>
          <p:cNvSpPr>
            <a:spLocks noGrp="1"/>
          </p:cNvSpPr>
          <p:nvPr>
            <p:ph type="sldNum" sz="quarter" idx="12"/>
          </p:nvPr>
        </p:nvSpPr>
        <p:spPr>
          <a:xfrm>
            <a:off x="609601" y="6109545"/>
            <a:ext cx="2743200" cy="365125"/>
          </a:xfrm>
        </p:spPr>
        <p:txBody>
          <a:bodyPr/>
          <a:lstStyle/>
          <a:p>
            <a:fld id="{48F63A3B-78C7-47BE-AE5E-E10140E04643}" type="slidenum">
              <a:rPr lang="en-US" smtClean="0"/>
              <a:t>‹#›</a:t>
            </a:fld>
            <a:endParaRPr lang="en-US"/>
          </a:p>
        </p:txBody>
      </p:sp>
      <p:pic>
        <p:nvPicPr>
          <p:cNvPr id="9" name="Creston Logo">
            <a:extLst>
              <a:ext uri="{FF2B5EF4-FFF2-40B4-BE49-F238E27FC236}">
                <a16:creationId xmlns:a16="http://schemas.microsoft.com/office/drawing/2014/main" id="{BDED492C-27F6-4F46-BB17-00DFAE814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7" name="Title 1">
            <a:extLst>
              <a:ext uri="{FF2B5EF4-FFF2-40B4-BE49-F238E27FC236}">
                <a16:creationId xmlns:a16="http://schemas.microsoft.com/office/drawing/2014/main" id="{6AA480A7-24DC-8D42-9437-586EB737CF2B}"/>
              </a:ext>
            </a:extLst>
          </p:cNvPr>
          <p:cNvSpPr txBox="1">
            <a:spLocks/>
          </p:cNvSpPr>
          <p:nvPr userDrawn="1"/>
        </p:nvSpPr>
        <p:spPr>
          <a:xfrm>
            <a:off x="816259" y="1073703"/>
            <a:ext cx="4291450" cy="1036339"/>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600" kern="1200">
                <a:solidFill>
                  <a:srgbClr val="007CA0"/>
                </a:solidFill>
                <a:latin typeface="+mj-lt"/>
                <a:ea typeface="+mj-ea"/>
                <a:cs typeface="+mj-cs"/>
              </a:defRPr>
            </a:lvl1pPr>
          </a:lstStyle>
          <a:p>
            <a:r>
              <a:rPr lang="en-US" sz="2400"/>
              <a:t>Headline</a:t>
            </a:r>
            <a:br>
              <a:rPr lang="en-US" sz="2400"/>
            </a:br>
            <a:r>
              <a:rPr lang="en-US" sz="2400"/>
              <a:t>note: if more than 3 lines decrease type size – min 24</a:t>
            </a:r>
          </a:p>
        </p:txBody>
      </p:sp>
      <p:sp>
        <p:nvSpPr>
          <p:cNvPr id="10" name="Perpetual Divider">
            <a:extLst>
              <a:ext uri="{FF2B5EF4-FFF2-40B4-BE49-F238E27FC236}">
                <a16:creationId xmlns:a16="http://schemas.microsoft.com/office/drawing/2014/main" id="{F71ADC0A-72C2-4749-A98E-31916792F2AF}"/>
              </a:ext>
            </a:extLst>
          </p:cNvPr>
          <p:cNvSpPr/>
          <p:nvPr userDrawn="1"/>
        </p:nvSpPr>
        <p:spPr>
          <a:xfrm>
            <a:off x="916186" y="235689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A6B1C60B-B007-DC40-A3F7-6D0DFCC6B1B1}"/>
              </a:ext>
            </a:extLst>
          </p:cNvPr>
          <p:cNvSpPr>
            <a:spLocks noGrp="1"/>
          </p:cNvSpPr>
          <p:nvPr>
            <p:ph idx="13"/>
          </p:nvPr>
        </p:nvSpPr>
        <p:spPr>
          <a:xfrm>
            <a:off x="816259" y="2612500"/>
            <a:ext cx="5279741" cy="333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D03AC65-BFEB-314F-B49A-A8EA4923C45D}"/>
              </a:ext>
            </a:extLst>
          </p:cNvPr>
          <p:cNvSpPr>
            <a:spLocks noGrp="1"/>
          </p:cNvSpPr>
          <p:nvPr>
            <p:ph idx="14"/>
          </p:nvPr>
        </p:nvSpPr>
        <p:spPr>
          <a:xfrm>
            <a:off x="6294776" y="906516"/>
            <a:ext cx="5279741" cy="5037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60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48F63A3B-78C7-47BE-AE5E-E10140E04643}" type="slidenum">
              <a:rPr lang="en-US" smtClean="0"/>
              <a:pPr/>
              <a:t>‹#›</a:t>
            </a:fld>
            <a:endParaRPr lang="en-US"/>
          </a:p>
        </p:txBody>
      </p:sp>
      <p:pic>
        <p:nvPicPr>
          <p:cNvPr id="5" name="Creston Logo">
            <a:extLst>
              <a:ext uri="{FF2B5EF4-FFF2-40B4-BE49-F238E27FC236}">
                <a16:creationId xmlns:a16="http://schemas.microsoft.com/office/drawing/2014/main" id="{2919F870-3655-5844-B215-6C97D1697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Tree>
    <p:extLst>
      <p:ext uri="{BB962C8B-B14F-4D97-AF65-F5344CB8AC3E}">
        <p14:creationId xmlns:p14="http://schemas.microsoft.com/office/powerpoint/2010/main" val="294403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with Dark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1B0697-BCC7-7F4B-A53E-C681BB9E8D10}"/>
              </a:ext>
            </a:extLst>
          </p:cNvPr>
          <p:cNvSpPr>
            <a:spLocks noGrp="1"/>
          </p:cNvSpPr>
          <p:nvPr>
            <p:ph type="pic" sz="quarter" idx="10"/>
          </p:nvPr>
        </p:nvSpPr>
        <p:spPr>
          <a:xfrm>
            <a:off x="6096000"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rIns="914400" anchor="ctr" anchorCtr="1"/>
          <a:lstStyle>
            <a:lvl1pPr algn="ctr">
              <a:lnSpc>
                <a:spcPct val="100000"/>
              </a:lnSpc>
              <a:spcBef>
                <a:spcPts val="0"/>
              </a:spcBef>
              <a:defRPr sz="1800">
                <a:solidFill>
                  <a:schemeClr val="bg1"/>
                </a:solidFill>
                <a:effectLst>
                  <a:outerShdw blurRad="254000" dist="63500" dir="5400000" algn="t" rotWithShape="0">
                    <a:prstClr val="black">
                      <a:alpha val="80000"/>
                    </a:prstClr>
                  </a:outerShdw>
                </a:effectLst>
                <a:latin typeface="+mn-lt"/>
              </a:defRPr>
            </a:lvl1pPr>
          </a:lstStyle>
          <a:p>
            <a:r>
              <a:rPr lang="en-US"/>
              <a:t>Click icon to add picture</a:t>
            </a:r>
          </a:p>
        </p:txBody>
      </p:sp>
      <p:sp>
        <p:nvSpPr>
          <p:cNvPr id="13" name="Perpetual Divider">
            <a:extLst>
              <a:ext uri="{FF2B5EF4-FFF2-40B4-BE49-F238E27FC236}">
                <a16:creationId xmlns:a16="http://schemas.microsoft.com/office/drawing/2014/main" id="{4B0C74F2-315D-814A-8B0A-C62B6388EDD3}"/>
              </a:ext>
            </a:extLst>
          </p:cNvPr>
          <p:cNvSpPr/>
          <p:nvPr userDrawn="1"/>
        </p:nvSpPr>
        <p:spPr>
          <a:xfrm>
            <a:off x="935851" y="3896258"/>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2E5A231-D69C-C148-9577-5139C605D52E}"/>
              </a:ext>
            </a:extLst>
          </p:cNvPr>
          <p:cNvSpPr>
            <a:spLocks noGrp="1"/>
          </p:cNvSpPr>
          <p:nvPr>
            <p:ph type="ctrTitle" hasCustomPrompt="1"/>
          </p:nvPr>
        </p:nvSpPr>
        <p:spPr>
          <a:xfrm>
            <a:off x="800100" y="2545729"/>
            <a:ext cx="4964092" cy="1036339"/>
          </a:xfrm>
          <a:prstGeom prst="rect">
            <a:avLst/>
          </a:prstGeom>
        </p:spPr>
        <p:txBody>
          <a:bodyPr anchor="b">
            <a:noAutofit/>
          </a:bodyPr>
          <a:lstStyle>
            <a:lvl1pPr algn="l">
              <a:lnSpc>
                <a:spcPct val="90000"/>
              </a:lnSpc>
              <a:defRPr sz="4000">
                <a:solidFill>
                  <a:srgbClr val="007CA0"/>
                </a:solidFill>
              </a:defRPr>
            </a:lvl1pPr>
          </a:lstStyle>
          <a:p>
            <a:r>
              <a:rPr lang="en-US"/>
              <a:t>Title (note: if more than 4 lines decrease </a:t>
            </a:r>
            <a:br>
              <a:rPr lang="en-US"/>
            </a:br>
            <a:r>
              <a:rPr lang="en-US"/>
              <a:t>type – min 36</a:t>
            </a:r>
          </a:p>
        </p:txBody>
      </p:sp>
      <p:sp>
        <p:nvSpPr>
          <p:cNvPr id="10" name="Crestron Logo - white">
            <a:extLst>
              <a:ext uri="{FF2B5EF4-FFF2-40B4-BE49-F238E27FC236}">
                <a16:creationId xmlns:a16="http://schemas.microsoft.com/office/drawing/2014/main" id="{6491D67B-F2C6-DD4E-B6A8-299643E5D7DA}"/>
              </a:ext>
            </a:extLst>
          </p:cNvPr>
          <p:cNvSpPr>
            <a:spLocks noGrp="1"/>
          </p:cNvSpPr>
          <p:nvPr>
            <p:ph type="body" sz="quarter" idx="16" hasCustomPrompt="1"/>
          </p:nvPr>
        </p:nvSpPr>
        <p:spPr>
          <a:xfrm>
            <a:off x="9666904" y="6182332"/>
            <a:ext cx="1915496" cy="2184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8" name="By Line">
            <a:extLst>
              <a:ext uri="{FF2B5EF4-FFF2-40B4-BE49-F238E27FC236}">
                <a16:creationId xmlns:a16="http://schemas.microsoft.com/office/drawing/2014/main" id="{EE9794EC-C25A-FA4C-AB3A-2805CB3673A6}"/>
              </a:ext>
            </a:extLst>
          </p:cNvPr>
          <p:cNvSpPr>
            <a:spLocks noGrp="1"/>
          </p:cNvSpPr>
          <p:nvPr>
            <p:ph type="subTitle" idx="1" hasCustomPrompt="1"/>
          </p:nvPr>
        </p:nvSpPr>
        <p:spPr>
          <a:xfrm>
            <a:off x="800100" y="4268431"/>
            <a:ext cx="4964092" cy="661378"/>
          </a:xfrm>
          <a:prstGeom prst="rect">
            <a:avLst/>
          </a:prstGeom>
        </p:spPr>
        <p:txBody>
          <a:bodyPr>
            <a:normAutofit/>
          </a:bodyPr>
          <a:lstStyle>
            <a:lvl1pPr marL="0" indent="0" algn="l">
              <a:lnSpc>
                <a:spcPct val="90000"/>
              </a:lnSpc>
              <a:spcBef>
                <a:spcPts val="0"/>
              </a:spcBef>
              <a:buNone/>
              <a:defRPr sz="2000" baseline="0">
                <a:solidFill>
                  <a:srgbClr val="3E484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Line/Presenter or </a:t>
            </a:r>
            <a:r>
              <a:rPr lang="en-US" err="1"/>
              <a:t>Subheader</a:t>
            </a:r>
            <a:r>
              <a:rPr lang="en-US"/>
              <a:t> –</a:t>
            </a:r>
            <a:br>
              <a:rPr lang="en-US"/>
            </a:br>
            <a:r>
              <a:rPr lang="en-US"/>
              <a:t>(note: type size 16 – 26)</a:t>
            </a:r>
          </a:p>
        </p:txBody>
      </p:sp>
      <p:sp>
        <p:nvSpPr>
          <p:cNvPr id="9" name="Text Placeholder 6">
            <a:extLst>
              <a:ext uri="{FF2B5EF4-FFF2-40B4-BE49-F238E27FC236}">
                <a16:creationId xmlns:a16="http://schemas.microsoft.com/office/drawing/2014/main" id="{4CE3ED1C-1084-A342-AF72-713401A88730}"/>
              </a:ext>
            </a:extLst>
          </p:cNvPr>
          <p:cNvSpPr>
            <a:spLocks noGrp="1"/>
          </p:cNvSpPr>
          <p:nvPr>
            <p:ph type="body" sz="quarter" idx="17" hasCustomPrompt="1"/>
          </p:nvPr>
        </p:nvSpPr>
        <p:spPr>
          <a:xfrm>
            <a:off x="800100" y="5056257"/>
            <a:ext cx="4114801" cy="562218"/>
          </a:xfrm>
        </p:spPr>
        <p:txBody>
          <a:bodyPr>
            <a:normAutofit/>
          </a:bodyPr>
          <a:lstStyle>
            <a:lvl2pPr algn="l">
              <a:lnSpc>
                <a:spcPct val="90000"/>
              </a:lnSpc>
              <a:spcBef>
                <a:spcPts val="0"/>
              </a:spcBef>
              <a:spcAft>
                <a:spcPts val="0"/>
              </a:spcAft>
              <a:defRPr sz="1800"/>
            </a:lvl2pPr>
          </a:lstStyle>
          <a:p>
            <a:pPr lvl="1"/>
            <a:r>
              <a:rPr lang="en-US"/>
              <a:t>Date here </a:t>
            </a:r>
          </a:p>
          <a:p>
            <a:pPr lvl="1"/>
            <a:r>
              <a:rPr lang="en-US"/>
              <a:t>(does not update automatically)</a:t>
            </a:r>
          </a:p>
        </p:txBody>
      </p:sp>
    </p:spTree>
    <p:extLst>
      <p:ext uri="{BB962C8B-B14F-4D97-AF65-F5344CB8AC3E}">
        <p14:creationId xmlns:p14="http://schemas.microsoft.com/office/powerpoint/2010/main" val="157632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9" name="Perpetual Divider">
            <a:extLst>
              <a:ext uri="{FF2B5EF4-FFF2-40B4-BE49-F238E27FC236}">
                <a16:creationId xmlns:a16="http://schemas.microsoft.com/office/drawing/2014/main" id="{6FAF8EC9-B07B-A747-BA0E-5C40EF1478DC}"/>
              </a:ext>
            </a:extLst>
          </p:cNvPr>
          <p:cNvSpPr/>
          <p:nvPr userDrawn="1"/>
        </p:nvSpPr>
        <p:spPr>
          <a:xfrm>
            <a:off x="916186" y="1584737"/>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7" name="Creston Logo">
            <a:extLst>
              <a:ext uri="{FF2B5EF4-FFF2-40B4-BE49-F238E27FC236}">
                <a16:creationId xmlns:a16="http://schemas.microsoft.com/office/drawing/2014/main" id="{F38A077B-9266-4A46-9FD5-F08AE3608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8" name="Title Placeholder 7">
            <a:extLst>
              <a:ext uri="{FF2B5EF4-FFF2-40B4-BE49-F238E27FC236}">
                <a16:creationId xmlns:a16="http://schemas.microsoft.com/office/drawing/2014/main" id="{8A306C2D-37FD-6948-A837-A3B391659A4A}"/>
              </a:ext>
            </a:extLst>
          </p:cNvPr>
          <p:cNvSpPr>
            <a:spLocks noGrp="1"/>
          </p:cNvSpPr>
          <p:nvPr>
            <p:ph type="title"/>
          </p:nvPr>
        </p:nvSpPr>
        <p:spPr>
          <a:xfrm>
            <a:off x="800100" y="342900"/>
            <a:ext cx="10782300" cy="1032497"/>
          </a:xfrm>
          <a:prstGeom prst="rect">
            <a:avLst/>
          </a:prstGeom>
        </p:spPr>
        <p:txBody>
          <a:bodyPr vert="horz" lIns="91440" tIns="45720" rIns="91440" bIns="45720" rtlCol="0" anchor="b">
            <a:normAutofit/>
          </a:bodyPr>
          <a:lstStyle/>
          <a:p>
            <a:r>
              <a:rPr lang="en-US"/>
              <a:t>Click to edit Master title style</a:t>
            </a:r>
          </a:p>
        </p:txBody>
      </p:sp>
      <p:sp>
        <p:nvSpPr>
          <p:cNvPr id="14" name="Text Placeholder 10">
            <a:extLst>
              <a:ext uri="{FF2B5EF4-FFF2-40B4-BE49-F238E27FC236}">
                <a16:creationId xmlns:a16="http://schemas.microsoft.com/office/drawing/2014/main" id="{13133A4C-D40F-2F45-89FD-5A871B5BD971}"/>
              </a:ext>
            </a:extLst>
          </p:cNvPr>
          <p:cNvSpPr>
            <a:spLocks noGrp="1"/>
          </p:cNvSpPr>
          <p:nvPr>
            <p:ph type="body" sz="quarter" idx="14" hasCustomPrompt="1"/>
          </p:nvPr>
        </p:nvSpPr>
        <p:spPr>
          <a:xfrm>
            <a:off x="1445910" y="2019467"/>
            <a:ext cx="3917274" cy="420457"/>
          </a:xfrm>
        </p:spPr>
        <p:txBody>
          <a:bodyPr anchor="ctr" anchorCtr="0"/>
          <a:lstStyle>
            <a:lvl1pPr>
              <a:defRPr b="1"/>
            </a:lvl1pPr>
          </a:lstStyle>
          <a:p>
            <a:pPr lvl="1"/>
            <a:r>
              <a:rPr lang="en-US"/>
              <a:t>Agenda item placeholder</a:t>
            </a:r>
          </a:p>
        </p:txBody>
      </p:sp>
      <p:sp>
        <p:nvSpPr>
          <p:cNvPr id="42" name="Text Placeholder 10">
            <a:extLst>
              <a:ext uri="{FF2B5EF4-FFF2-40B4-BE49-F238E27FC236}">
                <a16:creationId xmlns:a16="http://schemas.microsoft.com/office/drawing/2014/main" id="{258FA8DE-A431-6247-8AC0-776EB07E9AAC}"/>
              </a:ext>
            </a:extLst>
          </p:cNvPr>
          <p:cNvSpPr>
            <a:spLocks noGrp="1"/>
          </p:cNvSpPr>
          <p:nvPr>
            <p:ph type="body" sz="quarter" idx="19" hasCustomPrompt="1"/>
          </p:nvPr>
        </p:nvSpPr>
        <p:spPr>
          <a:xfrm>
            <a:off x="1445910" y="2834830"/>
            <a:ext cx="3917274" cy="420457"/>
          </a:xfrm>
        </p:spPr>
        <p:txBody>
          <a:bodyPr anchor="ctr" anchorCtr="0"/>
          <a:lstStyle>
            <a:lvl1pPr>
              <a:defRPr b="1"/>
            </a:lvl1pPr>
          </a:lstStyle>
          <a:p>
            <a:pPr lvl="1"/>
            <a:r>
              <a:rPr lang="en-US"/>
              <a:t>Agenda item placeholder (delete extra)</a:t>
            </a:r>
          </a:p>
        </p:txBody>
      </p:sp>
      <p:sp>
        <p:nvSpPr>
          <p:cNvPr id="65" name="Text Placeholder 40">
            <a:extLst>
              <a:ext uri="{FF2B5EF4-FFF2-40B4-BE49-F238E27FC236}">
                <a16:creationId xmlns:a16="http://schemas.microsoft.com/office/drawing/2014/main" id="{B393CC8E-CBEB-EE44-BEE6-2AA6428A38DA}"/>
              </a:ext>
            </a:extLst>
          </p:cNvPr>
          <p:cNvSpPr>
            <a:spLocks noGrp="1"/>
          </p:cNvSpPr>
          <p:nvPr>
            <p:ph type="body" sz="quarter" idx="30" hasCustomPrompt="1"/>
          </p:nvPr>
        </p:nvSpPr>
        <p:spPr>
          <a:xfrm>
            <a:off x="811393" y="2019467"/>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83" name="Text Placeholder 40">
            <a:extLst>
              <a:ext uri="{FF2B5EF4-FFF2-40B4-BE49-F238E27FC236}">
                <a16:creationId xmlns:a16="http://schemas.microsoft.com/office/drawing/2014/main" id="{1F0FFD62-9CA9-104A-A427-F2702196B905}"/>
              </a:ext>
            </a:extLst>
          </p:cNvPr>
          <p:cNvSpPr>
            <a:spLocks noGrp="1"/>
          </p:cNvSpPr>
          <p:nvPr>
            <p:ph type="body" sz="quarter" idx="41" hasCustomPrompt="1"/>
          </p:nvPr>
        </p:nvSpPr>
        <p:spPr>
          <a:xfrm>
            <a:off x="811393" y="2834830"/>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84" name="Text Placeholder 10">
            <a:extLst>
              <a:ext uri="{FF2B5EF4-FFF2-40B4-BE49-F238E27FC236}">
                <a16:creationId xmlns:a16="http://schemas.microsoft.com/office/drawing/2014/main" id="{5F227515-2BFD-794F-A676-EA6199DFAE13}"/>
              </a:ext>
            </a:extLst>
          </p:cNvPr>
          <p:cNvSpPr>
            <a:spLocks noGrp="1"/>
          </p:cNvSpPr>
          <p:nvPr>
            <p:ph type="body" sz="quarter" idx="42" hasCustomPrompt="1"/>
          </p:nvPr>
        </p:nvSpPr>
        <p:spPr>
          <a:xfrm>
            <a:off x="1445910" y="3650193"/>
            <a:ext cx="3917274" cy="420457"/>
          </a:xfrm>
        </p:spPr>
        <p:txBody>
          <a:bodyPr anchor="ctr" anchorCtr="0"/>
          <a:lstStyle>
            <a:lvl1pPr>
              <a:defRPr b="1"/>
            </a:lvl1pPr>
          </a:lstStyle>
          <a:p>
            <a:pPr lvl="1"/>
            <a:r>
              <a:rPr lang="en-US"/>
              <a:t>Agenda item placeholder (delete extra)</a:t>
            </a:r>
          </a:p>
        </p:txBody>
      </p:sp>
      <p:sp>
        <p:nvSpPr>
          <p:cNvPr id="85" name="Text Placeholder 40">
            <a:extLst>
              <a:ext uri="{FF2B5EF4-FFF2-40B4-BE49-F238E27FC236}">
                <a16:creationId xmlns:a16="http://schemas.microsoft.com/office/drawing/2014/main" id="{8EAADAE5-4626-2149-A85D-AB160B3EC13D}"/>
              </a:ext>
            </a:extLst>
          </p:cNvPr>
          <p:cNvSpPr>
            <a:spLocks noGrp="1"/>
          </p:cNvSpPr>
          <p:nvPr>
            <p:ph type="body" sz="quarter" idx="43" hasCustomPrompt="1"/>
          </p:nvPr>
        </p:nvSpPr>
        <p:spPr>
          <a:xfrm>
            <a:off x="811393" y="3650193"/>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86" name="Text Placeholder 10">
            <a:extLst>
              <a:ext uri="{FF2B5EF4-FFF2-40B4-BE49-F238E27FC236}">
                <a16:creationId xmlns:a16="http://schemas.microsoft.com/office/drawing/2014/main" id="{5BD3A773-9570-9A4E-8A02-7080D7B242AA}"/>
              </a:ext>
            </a:extLst>
          </p:cNvPr>
          <p:cNvSpPr>
            <a:spLocks noGrp="1"/>
          </p:cNvSpPr>
          <p:nvPr>
            <p:ph type="body" sz="quarter" idx="44" hasCustomPrompt="1"/>
          </p:nvPr>
        </p:nvSpPr>
        <p:spPr>
          <a:xfrm>
            <a:off x="1445910" y="4465556"/>
            <a:ext cx="3917274" cy="420457"/>
          </a:xfrm>
        </p:spPr>
        <p:txBody>
          <a:bodyPr anchor="ctr" anchorCtr="0"/>
          <a:lstStyle>
            <a:lvl1pPr>
              <a:defRPr b="1"/>
            </a:lvl1pPr>
          </a:lstStyle>
          <a:p>
            <a:pPr lvl="1"/>
            <a:r>
              <a:rPr lang="en-US"/>
              <a:t>Agenda item placeholder (delete extra)</a:t>
            </a:r>
          </a:p>
        </p:txBody>
      </p:sp>
      <p:sp>
        <p:nvSpPr>
          <p:cNvPr id="87" name="Text Placeholder 40">
            <a:extLst>
              <a:ext uri="{FF2B5EF4-FFF2-40B4-BE49-F238E27FC236}">
                <a16:creationId xmlns:a16="http://schemas.microsoft.com/office/drawing/2014/main" id="{796D5DC1-67C6-FF47-A1DF-0F9B37FBE48C}"/>
              </a:ext>
            </a:extLst>
          </p:cNvPr>
          <p:cNvSpPr>
            <a:spLocks noGrp="1"/>
          </p:cNvSpPr>
          <p:nvPr>
            <p:ph type="body" sz="quarter" idx="45" hasCustomPrompt="1"/>
          </p:nvPr>
        </p:nvSpPr>
        <p:spPr>
          <a:xfrm>
            <a:off x="811393" y="4465556"/>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88" name="Text Placeholder 10">
            <a:extLst>
              <a:ext uri="{FF2B5EF4-FFF2-40B4-BE49-F238E27FC236}">
                <a16:creationId xmlns:a16="http://schemas.microsoft.com/office/drawing/2014/main" id="{4EEB0DFB-B448-2F4F-9705-29E9C31B74C7}"/>
              </a:ext>
            </a:extLst>
          </p:cNvPr>
          <p:cNvSpPr>
            <a:spLocks noGrp="1"/>
          </p:cNvSpPr>
          <p:nvPr>
            <p:ph type="body" sz="quarter" idx="46" hasCustomPrompt="1"/>
          </p:nvPr>
        </p:nvSpPr>
        <p:spPr>
          <a:xfrm>
            <a:off x="1445910" y="5277796"/>
            <a:ext cx="3917274" cy="420457"/>
          </a:xfrm>
        </p:spPr>
        <p:txBody>
          <a:bodyPr anchor="ctr" anchorCtr="0"/>
          <a:lstStyle>
            <a:lvl1pPr>
              <a:defRPr b="1"/>
            </a:lvl1pPr>
          </a:lstStyle>
          <a:p>
            <a:pPr lvl="1"/>
            <a:r>
              <a:rPr lang="en-US"/>
              <a:t>Agenda item placeholder (delete extra)</a:t>
            </a:r>
          </a:p>
        </p:txBody>
      </p:sp>
      <p:sp>
        <p:nvSpPr>
          <p:cNvPr id="89" name="Text Placeholder 40">
            <a:extLst>
              <a:ext uri="{FF2B5EF4-FFF2-40B4-BE49-F238E27FC236}">
                <a16:creationId xmlns:a16="http://schemas.microsoft.com/office/drawing/2014/main" id="{7C809F43-A10C-E644-964C-1DB9160EB2CD}"/>
              </a:ext>
            </a:extLst>
          </p:cNvPr>
          <p:cNvSpPr>
            <a:spLocks noGrp="1"/>
          </p:cNvSpPr>
          <p:nvPr>
            <p:ph type="body" sz="quarter" idx="47" hasCustomPrompt="1"/>
          </p:nvPr>
        </p:nvSpPr>
        <p:spPr>
          <a:xfrm>
            <a:off x="811393" y="5277796"/>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90" name="Text Placeholder 10">
            <a:extLst>
              <a:ext uri="{FF2B5EF4-FFF2-40B4-BE49-F238E27FC236}">
                <a16:creationId xmlns:a16="http://schemas.microsoft.com/office/drawing/2014/main" id="{C0AB77DD-CF5D-C349-A689-3B1FC9DF449A}"/>
              </a:ext>
            </a:extLst>
          </p:cNvPr>
          <p:cNvSpPr>
            <a:spLocks noGrp="1"/>
          </p:cNvSpPr>
          <p:nvPr>
            <p:ph type="body" sz="quarter" idx="48" hasCustomPrompt="1"/>
          </p:nvPr>
        </p:nvSpPr>
        <p:spPr>
          <a:xfrm>
            <a:off x="6921017" y="2019467"/>
            <a:ext cx="3917274" cy="420457"/>
          </a:xfrm>
        </p:spPr>
        <p:txBody>
          <a:bodyPr anchor="ctr" anchorCtr="0"/>
          <a:lstStyle>
            <a:lvl1pPr>
              <a:defRPr b="1"/>
            </a:lvl1pPr>
          </a:lstStyle>
          <a:p>
            <a:pPr lvl="1"/>
            <a:r>
              <a:rPr lang="en-US"/>
              <a:t>Agenda item placeholder (delete extra)</a:t>
            </a:r>
          </a:p>
        </p:txBody>
      </p:sp>
      <p:sp>
        <p:nvSpPr>
          <p:cNvPr id="91" name="Text Placeholder 10">
            <a:extLst>
              <a:ext uri="{FF2B5EF4-FFF2-40B4-BE49-F238E27FC236}">
                <a16:creationId xmlns:a16="http://schemas.microsoft.com/office/drawing/2014/main" id="{434225C7-301F-4645-A56E-49A76E13813A}"/>
              </a:ext>
            </a:extLst>
          </p:cNvPr>
          <p:cNvSpPr>
            <a:spLocks noGrp="1"/>
          </p:cNvSpPr>
          <p:nvPr>
            <p:ph type="body" sz="quarter" idx="49" hasCustomPrompt="1"/>
          </p:nvPr>
        </p:nvSpPr>
        <p:spPr>
          <a:xfrm>
            <a:off x="6921017" y="2834830"/>
            <a:ext cx="3917274" cy="420457"/>
          </a:xfrm>
        </p:spPr>
        <p:txBody>
          <a:bodyPr anchor="ctr" anchorCtr="0"/>
          <a:lstStyle>
            <a:lvl1pPr>
              <a:defRPr b="1"/>
            </a:lvl1pPr>
          </a:lstStyle>
          <a:p>
            <a:pPr lvl="1"/>
            <a:r>
              <a:rPr lang="en-US"/>
              <a:t>Agenda item placeholder (delete extra)</a:t>
            </a:r>
          </a:p>
        </p:txBody>
      </p:sp>
      <p:sp>
        <p:nvSpPr>
          <p:cNvPr id="92" name="Text Placeholder 40">
            <a:extLst>
              <a:ext uri="{FF2B5EF4-FFF2-40B4-BE49-F238E27FC236}">
                <a16:creationId xmlns:a16="http://schemas.microsoft.com/office/drawing/2014/main" id="{5838661E-155C-0241-A1EF-957B4FBFCBC3}"/>
              </a:ext>
            </a:extLst>
          </p:cNvPr>
          <p:cNvSpPr>
            <a:spLocks noGrp="1"/>
          </p:cNvSpPr>
          <p:nvPr>
            <p:ph type="body" sz="quarter" idx="50" hasCustomPrompt="1"/>
          </p:nvPr>
        </p:nvSpPr>
        <p:spPr>
          <a:xfrm>
            <a:off x="6286500" y="2019467"/>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93" name="Text Placeholder 40">
            <a:extLst>
              <a:ext uri="{FF2B5EF4-FFF2-40B4-BE49-F238E27FC236}">
                <a16:creationId xmlns:a16="http://schemas.microsoft.com/office/drawing/2014/main" id="{55B80AD2-8B00-DE46-A795-D1B411102025}"/>
              </a:ext>
            </a:extLst>
          </p:cNvPr>
          <p:cNvSpPr>
            <a:spLocks noGrp="1"/>
          </p:cNvSpPr>
          <p:nvPr>
            <p:ph type="body" sz="quarter" idx="51" hasCustomPrompt="1"/>
          </p:nvPr>
        </p:nvSpPr>
        <p:spPr>
          <a:xfrm>
            <a:off x="6286500" y="2834830"/>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94" name="Text Placeholder 10">
            <a:extLst>
              <a:ext uri="{FF2B5EF4-FFF2-40B4-BE49-F238E27FC236}">
                <a16:creationId xmlns:a16="http://schemas.microsoft.com/office/drawing/2014/main" id="{736B761F-AAF8-9B41-9BA3-B8160E066234}"/>
              </a:ext>
            </a:extLst>
          </p:cNvPr>
          <p:cNvSpPr>
            <a:spLocks noGrp="1"/>
          </p:cNvSpPr>
          <p:nvPr>
            <p:ph type="body" sz="quarter" idx="52" hasCustomPrompt="1"/>
          </p:nvPr>
        </p:nvSpPr>
        <p:spPr>
          <a:xfrm>
            <a:off x="6921017" y="3650193"/>
            <a:ext cx="3917274" cy="420457"/>
          </a:xfrm>
        </p:spPr>
        <p:txBody>
          <a:bodyPr anchor="ctr" anchorCtr="0"/>
          <a:lstStyle>
            <a:lvl1pPr>
              <a:defRPr b="1"/>
            </a:lvl1pPr>
          </a:lstStyle>
          <a:p>
            <a:pPr lvl="1"/>
            <a:r>
              <a:rPr lang="en-US"/>
              <a:t>Agenda item placeholder (delete extra)</a:t>
            </a:r>
          </a:p>
        </p:txBody>
      </p:sp>
      <p:sp>
        <p:nvSpPr>
          <p:cNvPr id="95" name="Text Placeholder 40">
            <a:extLst>
              <a:ext uri="{FF2B5EF4-FFF2-40B4-BE49-F238E27FC236}">
                <a16:creationId xmlns:a16="http://schemas.microsoft.com/office/drawing/2014/main" id="{F4614F27-2C78-DE4E-9451-105C147EAD90}"/>
              </a:ext>
            </a:extLst>
          </p:cNvPr>
          <p:cNvSpPr>
            <a:spLocks noGrp="1"/>
          </p:cNvSpPr>
          <p:nvPr>
            <p:ph type="body" sz="quarter" idx="53" hasCustomPrompt="1"/>
          </p:nvPr>
        </p:nvSpPr>
        <p:spPr>
          <a:xfrm>
            <a:off x="6286500" y="3650193"/>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96" name="Text Placeholder 10">
            <a:extLst>
              <a:ext uri="{FF2B5EF4-FFF2-40B4-BE49-F238E27FC236}">
                <a16:creationId xmlns:a16="http://schemas.microsoft.com/office/drawing/2014/main" id="{6F8B43A2-3677-E148-8F35-05D265D0C1BC}"/>
              </a:ext>
            </a:extLst>
          </p:cNvPr>
          <p:cNvSpPr>
            <a:spLocks noGrp="1"/>
          </p:cNvSpPr>
          <p:nvPr>
            <p:ph type="body" sz="quarter" idx="54" hasCustomPrompt="1"/>
          </p:nvPr>
        </p:nvSpPr>
        <p:spPr>
          <a:xfrm>
            <a:off x="6921017" y="4465556"/>
            <a:ext cx="3917274" cy="420457"/>
          </a:xfrm>
        </p:spPr>
        <p:txBody>
          <a:bodyPr anchor="ctr" anchorCtr="0"/>
          <a:lstStyle>
            <a:lvl1pPr>
              <a:defRPr b="1"/>
            </a:lvl1pPr>
          </a:lstStyle>
          <a:p>
            <a:pPr lvl="1"/>
            <a:r>
              <a:rPr lang="en-US"/>
              <a:t>Agenda item placeholder (delete extra)</a:t>
            </a:r>
          </a:p>
        </p:txBody>
      </p:sp>
      <p:sp>
        <p:nvSpPr>
          <p:cNvPr id="97" name="Text Placeholder 40">
            <a:extLst>
              <a:ext uri="{FF2B5EF4-FFF2-40B4-BE49-F238E27FC236}">
                <a16:creationId xmlns:a16="http://schemas.microsoft.com/office/drawing/2014/main" id="{70872E3D-3CD7-9C4F-9137-B1A3B1A5D72C}"/>
              </a:ext>
            </a:extLst>
          </p:cNvPr>
          <p:cNvSpPr>
            <a:spLocks noGrp="1"/>
          </p:cNvSpPr>
          <p:nvPr>
            <p:ph type="body" sz="quarter" idx="55" hasCustomPrompt="1"/>
          </p:nvPr>
        </p:nvSpPr>
        <p:spPr>
          <a:xfrm>
            <a:off x="6286500" y="4465556"/>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98" name="Text Placeholder 10">
            <a:extLst>
              <a:ext uri="{FF2B5EF4-FFF2-40B4-BE49-F238E27FC236}">
                <a16:creationId xmlns:a16="http://schemas.microsoft.com/office/drawing/2014/main" id="{E90AF4AB-9910-CF43-8D70-BC0D8168C277}"/>
              </a:ext>
            </a:extLst>
          </p:cNvPr>
          <p:cNvSpPr>
            <a:spLocks noGrp="1"/>
          </p:cNvSpPr>
          <p:nvPr>
            <p:ph type="body" sz="quarter" idx="56" hasCustomPrompt="1"/>
          </p:nvPr>
        </p:nvSpPr>
        <p:spPr>
          <a:xfrm>
            <a:off x="6921017" y="5277796"/>
            <a:ext cx="3917274" cy="420457"/>
          </a:xfrm>
        </p:spPr>
        <p:txBody>
          <a:bodyPr anchor="ctr" anchorCtr="0"/>
          <a:lstStyle>
            <a:lvl1pPr>
              <a:defRPr b="1"/>
            </a:lvl1pPr>
          </a:lstStyle>
          <a:p>
            <a:pPr lvl="1"/>
            <a:r>
              <a:rPr lang="en-US"/>
              <a:t>Agenda item placeholder (delete extra)</a:t>
            </a:r>
          </a:p>
        </p:txBody>
      </p:sp>
      <p:sp>
        <p:nvSpPr>
          <p:cNvPr id="99" name="Text Placeholder 40">
            <a:extLst>
              <a:ext uri="{FF2B5EF4-FFF2-40B4-BE49-F238E27FC236}">
                <a16:creationId xmlns:a16="http://schemas.microsoft.com/office/drawing/2014/main" id="{594A7476-31B8-2740-BC3B-1F5E9340663B}"/>
              </a:ext>
            </a:extLst>
          </p:cNvPr>
          <p:cNvSpPr>
            <a:spLocks noGrp="1"/>
          </p:cNvSpPr>
          <p:nvPr>
            <p:ph type="body" sz="quarter" idx="57" hasCustomPrompt="1"/>
          </p:nvPr>
        </p:nvSpPr>
        <p:spPr>
          <a:xfrm>
            <a:off x="6286500" y="5277796"/>
            <a:ext cx="426703" cy="426703"/>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tIns="91440" anchor="ctr" anchorCtr="1"/>
          <a:lstStyle>
            <a:lvl1pPr algn="ctr">
              <a:defRPr>
                <a:ln>
                  <a:noFill/>
                </a:ln>
                <a:solidFill>
                  <a:schemeClr val="bg1"/>
                </a:solidFill>
              </a:defRPr>
            </a:lvl1pPr>
          </a:lstStyle>
          <a:p>
            <a:pPr lvl="0"/>
            <a:r>
              <a:rPr lang="en-US"/>
              <a:t>#</a:t>
            </a:r>
          </a:p>
        </p:txBody>
      </p:sp>
      <p:sp>
        <p:nvSpPr>
          <p:cNvPr id="26" name="Slide Number Placeholder 5">
            <a:extLst>
              <a:ext uri="{FF2B5EF4-FFF2-40B4-BE49-F238E27FC236}">
                <a16:creationId xmlns:a16="http://schemas.microsoft.com/office/drawing/2014/main" id="{7B23A988-0D1B-EC42-8C33-7FC831DD8937}"/>
              </a:ext>
            </a:extLst>
          </p:cNvPr>
          <p:cNvSpPr txBox="1">
            <a:spLocks/>
          </p:cNvSpPr>
          <p:nvPr userDrawn="1"/>
        </p:nvSpPr>
        <p:spPr>
          <a:xfrm>
            <a:off x="616300" y="61112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a:p>
        </p:txBody>
      </p:sp>
    </p:spTree>
    <p:extLst>
      <p:ext uri="{BB962C8B-B14F-4D97-AF65-F5344CB8AC3E}">
        <p14:creationId xmlns:p14="http://schemas.microsoft.com/office/powerpoint/2010/main" val="293375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11" name="Light Grey Background">
            <a:extLst>
              <a:ext uri="{FF2B5EF4-FFF2-40B4-BE49-F238E27FC236}">
                <a16:creationId xmlns:a16="http://schemas.microsoft.com/office/drawing/2014/main" id="{3D602B0C-811E-1348-94DB-6A44637D041E}"/>
              </a:ext>
            </a:extLst>
          </p:cNvPr>
          <p:cNvSpPr/>
          <p:nvPr userDrawn="1"/>
        </p:nvSpPr>
        <p:spPr>
          <a:xfrm>
            <a:off x="6096000" y="0"/>
            <a:ext cx="6096000" cy="6858000"/>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rpetual Divider">
            <a:extLst>
              <a:ext uri="{FF2B5EF4-FFF2-40B4-BE49-F238E27FC236}">
                <a16:creationId xmlns:a16="http://schemas.microsoft.com/office/drawing/2014/main" id="{9377F411-908F-9F45-9D16-AE4DD30CD4BD}"/>
              </a:ext>
            </a:extLst>
          </p:cNvPr>
          <p:cNvSpPr/>
          <p:nvPr userDrawn="1"/>
        </p:nvSpPr>
        <p:spPr>
          <a:xfrm>
            <a:off x="916186" y="2665071"/>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0" y="1383367"/>
            <a:ext cx="4950608"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16" name="Perpetual Divider">
            <a:extLst>
              <a:ext uri="{FF2B5EF4-FFF2-40B4-BE49-F238E27FC236}">
                <a16:creationId xmlns:a16="http://schemas.microsoft.com/office/drawing/2014/main" id="{288996BF-139E-2447-AB59-ED25376ECE4B}"/>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Title Text Placeholder">
            <a:extLst>
              <a:ext uri="{FF2B5EF4-FFF2-40B4-BE49-F238E27FC236}">
                <a16:creationId xmlns:a16="http://schemas.microsoft.com/office/drawing/2014/main" id="{5E848F7C-8176-ED43-A35D-866A234D9CE5}"/>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9" name="Crestron Logo - blue">
            <a:extLst>
              <a:ext uri="{FF2B5EF4-FFF2-40B4-BE49-F238E27FC236}">
                <a16:creationId xmlns:a16="http://schemas.microsoft.com/office/drawing/2014/main" id="{25DD3F20-0E49-DA45-9387-AFB32B509C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3" name="Content Placeholder 4">
            <a:extLst>
              <a:ext uri="{FF2B5EF4-FFF2-40B4-BE49-F238E27FC236}">
                <a16:creationId xmlns:a16="http://schemas.microsoft.com/office/drawing/2014/main" id="{A642EE09-B92C-654B-80D1-FCC5D762E476}"/>
              </a:ext>
            </a:extLst>
          </p:cNvPr>
          <p:cNvSpPr>
            <a:spLocks noGrp="1"/>
          </p:cNvSpPr>
          <p:nvPr>
            <p:ph sz="quarter" idx="17"/>
          </p:nvPr>
        </p:nvSpPr>
        <p:spPr>
          <a:xfrm>
            <a:off x="816259" y="2981696"/>
            <a:ext cx="4950607" cy="296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8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with Light Imag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9EABFCFF-4D11-854E-883E-481C90FCC2BE}"/>
              </a:ext>
            </a:extLst>
          </p:cNvPr>
          <p:cNvSpPr>
            <a:spLocks noGrp="1"/>
          </p:cNvSpPr>
          <p:nvPr>
            <p:ph type="pic" sz="quarter" idx="10"/>
          </p:nvPr>
        </p:nvSpPr>
        <p:spPr>
          <a:xfrm>
            <a:off x="6099048"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tIns="45720" rIns="914400" anchor="ctr" anchorCtr="1">
            <a:normAutofit/>
          </a:bodyPr>
          <a:lstStyle>
            <a:lvl1pPr algn="ctr">
              <a:lnSpc>
                <a:spcPct val="100000"/>
              </a:lnSpc>
              <a:spcBef>
                <a:spcPts val="0"/>
              </a:spcBef>
              <a:defRPr sz="1800">
                <a:effectLst>
                  <a:outerShdw blurRad="254000" dist="63500" dir="5400000" algn="t" rotWithShape="0">
                    <a:prstClr val="black">
                      <a:alpha val="30000"/>
                    </a:prstClr>
                  </a:outerShdw>
                </a:effectLst>
                <a:latin typeface="+mn-lt"/>
              </a:defRPr>
            </a:lvl1pPr>
          </a:lstStyle>
          <a:p>
            <a:r>
              <a:rPr lang="en-US"/>
              <a:t>Click icon to add picture</a:t>
            </a:r>
          </a:p>
        </p:txBody>
      </p:sp>
      <p:sp>
        <p:nvSpPr>
          <p:cNvPr id="18" name="Perpetual Divider">
            <a:extLst>
              <a:ext uri="{FF2B5EF4-FFF2-40B4-BE49-F238E27FC236}">
                <a16:creationId xmlns:a16="http://schemas.microsoft.com/office/drawing/2014/main" id="{9377F411-908F-9F45-9D16-AE4DD30CD4BD}"/>
              </a:ext>
            </a:extLst>
          </p:cNvPr>
          <p:cNvSpPr/>
          <p:nvPr userDrawn="1"/>
        </p:nvSpPr>
        <p:spPr>
          <a:xfrm>
            <a:off x="916186" y="2665071"/>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0" y="1383367"/>
            <a:ext cx="4950608"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16" name="Perpetual Divider">
            <a:extLst>
              <a:ext uri="{FF2B5EF4-FFF2-40B4-BE49-F238E27FC236}">
                <a16:creationId xmlns:a16="http://schemas.microsoft.com/office/drawing/2014/main" id="{288996BF-139E-2447-AB59-ED25376ECE4B}"/>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Title Text Placeholder">
            <a:extLst>
              <a:ext uri="{FF2B5EF4-FFF2-40B4-BE49-F238E27FC236}">
                <a16:creationId xmlns:a16="http://schemas.microsoft.com/office/drawing/2014/main" id="{5E848F7C-8176-ED43-A35D-866A234D9CE5}"/>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9" name="Crestron Logo - blue">
            <a:extLst>
              <a:ext uri="{FF2B5EF4-FFF2-40B4-BE49-F238E27FC236}">
                <a16:creationId xmlns:a16="http://schemas.microsoft.com/office/drawing/2014/main" id="{25DD3F20-0E49-DA45-9387-AFB32B509C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3" name="Content Placeholder 4">
            <a:extLst>
              <a:ext uri="{FF2B5EF4-FFF2-40B4-BE49-F238E27FC236}">
                <a16:creationId xmlns:a16="http://schemas.microsoft.com/office/drawing/2014/main" id="{F1926623-1648-E24E-8743-E647A10638D0}"/>
              </a:ext>
            </a:extLst>
          </p:cNvPr>
          <p:cNvSpPr>
            <a:spLocks noGrp="1"/>
          </p:cNvSpPr>
          <p:nvPr>
            <p:ph sz="quarter" idx="17"/>
          </p:nvPr>
        </p:nvSpPr>
        <p:spPr>
          <a:xfrm>
            <a:off x="816259" y="2981696"/>
            <a:ext cx="4950607" cy="296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8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Intro with Dark Imag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8431799D-7E4E-7D4F-98F5-2399438C5E86}"/>
              </a:ext>
            </a:extLst>
          </p:cNvPr>
          <p:cNvSpPr>
            <a:spLocks noGrp="1"/>
          </p:cNvSpPr>
          <p:nvPr>
            <p:ph type="pic" sz="quarter" idx="10"/>
          </p:nvPr>
        </p:nvSpPr>
        <p:spPr>
          <a:xfrm>
            <a:off x="6096000"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rIns="914400" anchor="ctr" anchorCtr="1"/>
          <a:lstStyle>
            <a:lvl1pPr algn="ctr">
              <a:lnSpc>
                <a:spcPct val="100000"/>
              </a:lnSpc>
              <a:spcBef>
                <a:spcPts val="0"/>
              </a:spcBef>
              <a:defRPr sz="1800">
                <a:solidFill>
                  <a:schemeClr val="bg1"/>
                </a:solidFill>
                <a:effectLst>
                  <a:outerShdw blurRad="254000" dist="63500" dir="5400000" algn="t" rotWithShape="0">
                    <a:prstClr val="black">
                      <a:alpha val="80000"/>
                    </a:prstClr>
                  </a:outerShdw>
                </a:effectLst>
                <a:latin typeface="+mn-lt"/>
              </a:defRPr>
            </a:lvl1pPr>
          </a:lstStyle>
          <a:p>
            <a:r>
              <a:rPr lang="en-US"/>
              <a:t>Click icon to add picture</a:t>
            </a:r>
          </a:p>
        </p:txBody>
      </p:sp>
      <p:sp>
        <p:nvSpPr>
          <p:cNvPr id="15" name="Content Placeholder 4">
            <a:extLst>
              <a:ext uri="{FF2B5EF4-FFF2-40B4-BE49-F238E27FC236}">
                <a16:creationId xmlns:a16="http://schemas.microsoft.com/office/drawing/2014/main" id="{665000C7-CC3D-DB45-AFDA-C407EEF8C53D}"/>
              </a:ext>
            </a:extLst>
          </p:cNvPr>
          <p:cNvSpPr>
            <a:spLocks noGrp="1"/>
          </p:cNvSpPr>
          <p:nvPr>
            <p:ph sz="quarter" idx="17"/>
          </p:nvPr>
        </p:nvSpPr>
        <p:spPr>
          <a:xfrm>
            <a:off x="816259" y="2981696"/>
            <a:ext cx="4950607" cy="296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erpetual Divider">
            <a:extLst>
              <a:ext uri="{FF2B5EF4-FFF2-40B4-BE49-F238E27FC236}">
                <a16:creationId xmlns:a16="http://schemas.microsoft.com/office/drawing/2014/main" id="{9377F411-908F-9F45-9D16-AE4DD30CD4BD}"/>
              </a:ext>
            </a:extLst>
          </p:cNvPr>
          <p:cNvSpPr/>
          <p:nvPr userDrawn="1"/>
        </p:nvSpPr>
        <p:spPr>
          <a:xfrm>
            <a:off x="916186" y="2665071"/>
            <a:ext cx="1120878"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B4B47B8-C6C8-F545-9BA4-8B3E6884D777}"/>
              </a:ext>
            </a:extLst>
          </p:cNvPr>
          <p:cNvSpPr>
            <a:spLocks noGrp="1"/>
          </p:cNvSpPr>
          <p:nvPr>
            <p:ph type="ctrTitle" hasCustomPrompt="1"/>
          </p:nvPr>
        </p:nvSpPr>
        <p:spPr>
          <a:xfrm>
            <a:off x="800100" y="1383367"/>
            <a:ext cx="4950608"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16" name="Perpetual Divider">
            <a:extLst>
              <a:ext uri="{FF2B5EF4-FFF2-40B4-BE49-F238E27FC236}">
                <a16:creationId xmlns:a16="http://schemas.microsoft.com/office/drawing/2014/main" id="{288996BF-139E-2447-AB59-ED25376ECE4B}"/>
              </a:ext>
            </a:extLst>
          </p:cNvPr>
          <p:cNvSpPr/>
          <p:nvPr userDrawn="1"/>
        </p:nvSpPr>
        <p:spPr>
          <a:xfrm>
            <a:off x="355747" y="695372"/>
            <a:ext cx="5394960" cy="46412"/>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Title Text Placeholder">
            <a:extLst>
              <a:ext uri="{FF2B5EF4-FFF2-40B4-BE49-F238E27FC236}">
                <a16:creationId xmlns:a16="http://schemas.microsoft.com/office/drawing/2014/main" id="{5E848F7C-8176-ED43-A35D-866A234D9CE5}"/>
              </a:ext>
            </a:extLst>
          </p:cNvPr>
          <p:cNvSpPr>
            <a:spLocks noGrp="1"/>
          </p:cNvSpPr>
          <p:nvPr>
            <p:ph type="body" sz="quarter" idx="14" hasCustomPrompt="1"/>
          </p:nvPr>
        </p:nvSpPr>
        <p:spPr>
          <a:xfrm>
            <a:off x="800100" y="342900"/>
            <a:ext cx="4950607" cy="352472"/>
          </a:xfrm>
        </p:spPr>
        <p:txBody>
          <a:bodyPr>
            <a:noAutofit/>
          </a:bodyPr>
          <a:lstStyle>
            <a:lvl1pPr>
              <a:defRPr sz="1800"/>
            </a:lvl1pPr>
          </a:lstStyle>
          <a:p>
            <a:pPr lvl="0"/>
            <a:r>
              <a:rPr lang="en-US"/>
              <a:t>SECTION TITLE</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14" name="Crestron Logo - white">
            <a:extLst>
              <a:ext uri="{FF2B5EF4-FFF2-40B4-BE49-F238E27FC236}">
                <a16:creationId xmlns:a16="http://schemas.microsoft.com/office/drawing/2014/main" id="{FCBB2F4C-6DD8-C448-9E15-ABAE94631B16}"/>
              </a:ext>
            </a:extLst>
          </p:cNvPr>
          <p:cNvSpPr>
            <a:spLocks noGrp="1"/>
          </p:cNvSpPr>
          <p:nvPr>
            <p:ph type="body" sz="quarter" idx="16" hasCustomPrompt="1"/>
          </p:nvPr>
        </p:nvSpPr>
        <p:spPr>
          <a:xfrm>
            <a:off x="9666904" y="6182332"/>
            <a:ext cx="1915496" cy="2184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pPr lvl="0"/>
            <a:r>
              <a:rPr lang="en-US"/>
              <a:t> </a:t>
            </a:r>
          </a:p>
        </p:txBody>
      </p:sp>
    </p:spTree>
    <p:extLst>
      <p:ext uri="{BB962C8B-B14F-4D97-AF65-F5344CB8AC3E}">
        <p14:creationId xmlns:p14="http://schemas.microsoft.com/office/powerpoint/2010/main" val="226269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ntro with Light Image no Section Nam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A0169749-B37A-1B4C-AFB8-ED5DADCCB335}"/>
              </a:ext>
            </a:extLst>
          </p:cNvPr>
          <p:cNvSpPr>
            <a:spLocks noGrp="1"/>
          </p:cNvSpPr>
          <p:nvPr>
            <p:ph type="pic" sz="quarter" idx="10"/>
          </p:nvPr>
        </p:nvSpPr>
        <p:spPr>
          <a:xfrm>
            <a:off x="6099048" y="0"/>
            <a:ext cx="6096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lIns="914400" tIns="45720" rIns="914400" anchor="ctr" anchorCtr="1">
            <a:normAutofit/>
          </a:bodyPr>
          <a:lstStyle>
            <a:lvl1pPr algn="ctr">
              <a:lnSpc>
                <a:spcPct val="100000"/>
              </a:lnSpc>
              <a:spcBef>
                <a:spcPts val="0"/>
              </a:spcBef>
              <a:defRPr sz="1800">
                <a:effectLst>
                  <a:outerShdw blurRad="254000" dist="63500" dir="5400000" algn="t" rotWithShape="0">
                    <a:prstClr val="black">
                      <a:alpha val="30000"/>
                    </a:prstClr>
                  </a:outerShdw>
                </a:effectLst>
                <a:latin typeface="+mn-lt"/>
              </a:defRPr>
            </a:lvl1pPr>
          </a:lstStyle>
          <a:p>
            <a:r>
              <a:rPr lang="en-US"/>
              <a:t>Click icon to add picture</a:t>
            </a:r>
          </a:p>
        </p:txBody>
      </p:sp>
      <p:sp>
        <p:nvSpPr>
          <p:cNvPr id="13" name="Perpetual Divider">
            <a:extLst>
              <a:ext uri="{FF2B5EF4-FFF2-40B4-BE49-F238E27FC236}">
                <a16:creationId xmlns:a16="http://schemas.microsoft.com/office/drawing/2014/main" id="{703EFB93-7B73-C349-AA36-B9D0E95F4E0F}"/>
              </a:ext>
            </a:extLst>
          </p:cNvPr>
          <p:cNvSpPr/>
          <p:nvPr userDrawn="1"/>
        </p:nvSpPr>
        <p:spPr>
          <a:xfrm>
            <a:off x="916186" y="2250543"/>
            <a:ext cx="1156040" cy="5290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A25134-F826-E74D-90B1-B2733F434731}"/>
              </a:ext>
            </a:extLst>
          </p:cNvPr>
          <p:cNvSpPr>
            <a:spLocks noGrp="1"/>
          </p:cNvSpPr>
          <p:nvPr>
            <p:ph type="ctrTitle" hasCustomPrompt="1"/>
          </p:nvPr>
        </p:nvSpPr>
        <p:spPr>
          <a:xfrm>
            <a:off x="800099" y="975456"/>
            <a:ext cx="4893566" cy="1036339"/>
          </a:xfrm>
          <a:prstGeom prst="rect">
            <a:avLst/>
          </a:prstGeom>
        </p:spPr>
        <p:txBody>
          <a:bodyPr anchor="b">
            <a:noAutofit/>
          </a:bodyPr>
          <a:lstStyle>
            <a:lvl1pPr algn="l">
              <a:lnSpc>
                <a:spcPct val="100000"/>
              </a:lnSpc>
              <a:defRPr sz="2400">
                <a:solidFill>
                  <a:srgbClr val="007CA0"/>
                </a:solidFill>
              </a:defRPr>
            </a:lvl1pPr>
          </a:lstStyle>
          <a:p>
            <a:r>
              <a:rPr lang="en-US"/>
              <a:t>Headline (note: if more than 3 lines decrease type size - min 24)</a:t>
            </a:r>
          </a:p>
        </p:txBody>
      </p:sp>
      <p:sp>
        <p:nvSpPr>
          <p:cNvPr id="2" name="Slide Number Placeholder 1">
            <a:extLst>
              <a:ext uri="{FF2B5EF4-FFF2-40B4-BE49-F238E27FC236}">
                <a16:creationId xmlns:a16="http://schemas.microsoft.com/office/drawing/2014/main" id="{4D4790DB-80C8-F446-A3AA-3639FD6AD2D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9" name="Crestron Logo - blue">
            <a:extLst>
              <a:ext uri="{FF2B5EF4-FFF2-40B4-BE49-F238E27FC236}">
                <a16:creationId xmlns:a16="http://schemas.microsoft.com/office/drawing/2014/main" id="{25DD3F20-0E49-DA45-9387-AFB32B509C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435" y="6183419"/>
            <a:ext cx="1905965" cy="217381"/>
          </a:xfrm>
          <a:prstGeom prst="rect">
            <a:avLst/>
          </a:prstGeom>
        </p:spPr>
      </p:pic>
      <p:sp>
        <p:nvSpPr>
          <p:cNvPr id="10" name="Content Placeholder 4">
            <a:extLst>
              <a:ext uri="{FF2B5EF4-FFF2-40B4-BE49-F238E27FC236}">
                <a16:creationId xmlns:a16="http://schemas.microsoft.com/office/drawing/2014/main" id="{2BAD6711-7F53-7642-88DA-D735960E0C97}"/>
              </a:ext>
            </a:extLst>
          </p:cNvPr>
          <p:cNvSpPr>
            <a:spLocks noGrp="1"/>
          </p:cNvSpPr>
          <p:nvPr>
            <p:ph sz="quarter" idx="17"/>
          </p:nvPr>
        </p:nvSpPr>
        <p:spPr>
          <a:xfrm>
            <a:off x="816259" y="2567168"/>
            <a:ext cx="4893566" cy="3376432"/>
          </a:xfrm>
        </p:spPr>
        <p:txBody>
          <a:bodyPr/>
          <a:lstStyle>
            <a:lvl2pPr>
              <a:lnSpc>
                <a:spcPct val="100000"/>
              </a:lnSpc>
              <a:defRPr/>
            </a:lvl2pPr>
            <a:lvl3pPr>
              <a:buClr>
                <a:schemeClr val="bg1">
                  <a:lumMod val="75000"/>
                </a:schemeClr>
              </a:buClr>
              <a:defRPr/>
            </a:lvl3pPr>
            <a:lvl4pPr>
              <a:buClr>
                <a:schemeClr val="bg1">
                  <a:lumMod val="75000"/>
                </a:schemeClr>
              </a:buClr>
              <a:defRPr/>
            </a:lvl4pPr>
            <a:lvl5pPr>
              <a:buClr>
                <a:schemeClr val="bg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4579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825625"/>
            <a:ext cx="10782299" cy="4117975"/>
          </a:xfrm>
          <a:prstGeom prst="rect">
            <a:avLst/>
          </a:prstGeom>
        </p:spPr>
        <p:txBody>
          <a:bodyPr vert="horz" lIns="91440" tIns="45720" rIns="91440" bIns="45720" numCol="1" rtlCol="0">
            <a:normAutofit/>
          </a:bodyPr>
          <a:lstStyle/>
          <a:p>
            <a:pPr lvl="0"/>
            <a:r>
              <a:rPr lang="en-US"/>
              <a:t>LEVEL 1 (INDENT TO CYCLE THRU STYLES)</a:t>
            </a:r>
          </a:p>
          <a:p>
            <a:pPr lvl="1"/>
            <a:r>
              <a:rPr lang="en-US"/>
              <a:t>Indent to cycle through styles</a:t>
            </a:r>
          </a:p>
          <a:p>
            <a:pPr lvl="2"/>
            <a:r>
              <a:rPr lang="en-US"/>
              <a:t>Indent to cycle through styles</a:t>
            </a:r>
          </a:p>
          <a:p>
            <a:pPr lvl="3"/>
            <a:r>
              <a:rPr lang="en-US"/>
              <a:t>Indent to cycle through styles</a:t>
            </a:r>
          </a:p>
          <a:p>
            <a:pPr lvl="4"/>
            <a:r>
              <a:rPr lang="en-US"/>
              <a:t>Indent to cycle through styles</a:t>
            </a:r>
          </a:p>
        </p:txBody>
      </p:sp>
      <p:sp>
        <p:nvSpPr>
          <p:cNvPr id="6" name="Slide Number Placeholder 5"/>
          <p:cNvSpPr>
            <a:spLocks noGrp="1"/>
          </p:cNvSpPr>
          <p:nvPr>
            <p:ph type="sldNum" sz="quarter" idx="4"/>
          </p:nvPr>
        </p:nvSpPr>
        <p:spPr>
          <a:xfrm>
            <a:off x="609601" y="6109545"/>
            <a:ext cx="2743200" cy="365125"/>
          </a:xfrm>
          <a:prstGeom prst="rect">
            <a:avLst/>
          </a:prstGeom>
        </p:spPr>
        <p:txBody>
          <a:bodyPr vert="horz" lIns="91440" tIns="45720" rIns="91440" bIns="45720" rtlCol="0" anchor="ctr"/>
          <a:lstStyle>
            <a:lvl1pPr algn="l">
              <a:defRPr sz="1200">
                <a:solidFill>
                  <a:schemeClr val="bg1">
                    <a:lumMod val="65000"/>
                  </a:schemeClr>
                </a:solidFill>
                <a:latin typeface="+mj-lt"/>
              </a:defRPr>
            </a:lvl1pPr>
          </a:lstStyle>
          <a:p>
            <a:fld id="{48F63A3B-78C7-47BE-AE5E-E10140E04643}" type="slidenum">
              <a:rPr lang="en-US" smtClean="0"/>
              <a:pPr/>
              <a:t>‹#›</a:t>
            </a:fld>
            <a:endParaRPr lang="en-US"/>
          </a:p>
        </p:txBody>
      </p:sp>
      <p:sp>
        <p:nvSpPr>
          <p:cNvPr id="8" name="Title Placeholder 7">
            <a:extLst>
              <a:ext uri="{FF2B5EF4-FFF2-40B4-BE49-F238E27FC236}">
                <a16:creationId xmlns:a16="http://schemas.microsoft.com/office/drawing/2014/main" id="{9D9DDD00-990F-D34E-A5EA-02B3581A8200}"/>
              </a:ext>
            </a:extLst>
          </p:cNvPr>
          <p:cNvSpPr>
            <a:spLocks noGrp="1"/>
          </p:cNvSpPr>
          <p:nvPr>
            <p:ph type="title"/>
          </p:nvPr>
        </p:nvSpPr>
        <p:spPr>
          <a:xfrm>
            <a:off x="800100" y="342900"/>
            <a:ext cx="10782300" cy="134778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62051654"/>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09" r:id="rId3"/>
    <p:sldLayoutId id="2147483734" r:id="rId4"/>
    <p:sldLayoutId id="2147483740" r:id="rId5"/>
    <p:sldLayoutId id="2147483710" r:id="rId6"/>
    <p:sldLayoutId id="2147483735" r:id="rId7"/>
    <p:sldLayoutId id="2147483736" r:id="rId8"/>
    <p:sldLayoutId id="2147483738" r:id="rId9"/>
    <p:sldLayoutId id="2147483741" r:id="rId10"/>
    <p:sldLayoutId id="2147483737" r:id="rId11"/>
    <p:sldLayoutId id="2147483742" r:id="rId12"/>
    <p:sldLayoutId id="2147483743" r:id="rId13"/>
    <p:sldLayoutId id="2147483728" r:id="rId14"/>
    <p:sldLayoutId id="2147483721" r:id="rId15"/>
    <p:sldLayoutId id="2147483712" r:id="rId16"/>
    <p:sldLayoutId id="2147483716" r:id="rId17"/>
    <p:sldLayoutId id="2147483744" r:id="rId18"/>
    <p:sldLayoutId id="2147483718" r:id="rId19"/>
    <p:sldLayoutId id="2147483745" r:id="rId20"/>
    <p:sldLayoutId id="2147483719" r:id="rId21"/>
    <p:sldLayoutId id="2147483717" r:id="rId22"/>
    <p:sldLayoutId id="2147483699" r:id="rId23"/>
    <p:sldLayoutId id="2147483715" r:id="rId24"/>
    <p:sldLayoutId id="2147483720" r:id="rId25"/>
    <p:sldLayoutId id="2147483731" r:id="rId26"/>
    <p:sldLayoutId id="2147483700" r:id="rId27"/>
    <p:sldLayoutId id="2147483732" r:id="rId28"/>
    <p:sldLayoutId id="2147483698" r:id="rId29"/>
    <p:sldLayoutId id="2147483727" r:id="rId30"/>
    <p:sldLayoutId id="2147483729" r:id="rId31"/>
    <p:sldLayoutId id="2147483701" r:id="rId32"/>
    <p:sldLayoutId id="2147483704" r:id="rId33"/>
    <p:sldLayoutId id="2147483703" r:id="rId34"/>
  </p:sldLayoutIdLst>
  <p:hf hdr="0" ftr="0" dt="0"/>
  <p:txStyles>
    <p:titleStyle>
      <a:lvl1pPr algn="l" defTabSz="914400" rtl="0" eaLnBrk="1" latinLnBrk="0" hangingPunct="1">
        <a:lnSpc>
          <a:spcPct val="90000"/>
        </a:lnSpc>
        <a:spcBef>
          <a:spcPct val="0"/>
        </a:spcBef>
        <a:buNone/>
        <a:defRPr sz="4400" kern="1200">
          <a:solidFill>
            <a:srgbClr val="007CA0"/>
          </a:solidFill>
          <a:latin typeface="+mj-lt"/>
          <a:ea typeface="+mj-ea"/>
          <a:cs typeface="+mj-cs"/>
        </a:defRPr>
      </a:lvl1pPr>
    </p:titleStyle>
    <p:body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6" userDrawn="1">
          <p15:clr>
            <a:srgbClr val="F26B43"/>
          </p15:clr>
        </p15:guide>
        <p15:guide id="4" orient="horz" pos="216" userDrawn="1">
          <p15:clr>
            <a:srgbClr val="F26B43"/>
          </p15:clr>
        </p15:guide>
        <p15:guide id="5" pos="7464" userDrawn="1">
          <p15:clr>
            <a:srgbClr val="F26B43"/>
          </p15:clr>
        </p15:guide>
        <p15:guide id="6" orient="horz" pos="4104" userDrawn="1">
          <p15:clr>
            <a:srgbClr val="F26B43"/>
          </p15:clr>
        </p15:guide>
        <p15:guide id="7" pos="384" userDrawn="1">
          <p15:clr>
            <a:srgbClr val="F26B43"/>
          </p15:clr>
        </p15:guide>
        <p15:guide id="8" pos="7296" userDrawn="1">
          <p15:clr>
            <a:srgbClr val="F26B43"/>
          </p15:clr>
        </p15:guide>
        <p15:guide id="9" pos="504" userDrawn="1">
          <p15:clr>
            <a:srgbClr val="F26B43"/>
          </p15:clr>
        </p15:guide>
        <p15:guide id="10" pos="7176" userDrawn="1">
          <p15:clr>
            <a:srgbClr val="F26B43"/>
          </p15:clr>
        </p15:guide>
        <p15:guide id="11" orient="horz" pos="4032" userDrawn="1">
          <p15:clr>
            <a:srgbClr val="F26B43"/>
          </p15:clr>
        </p15:guide>
        <p15:guide id="12" orient="horz" pos="3744" userDrawn="1">
          <p15:clr>
            <a:srgbClr val="F26B43"/>
          </p15:clr>
        </p15:guide>
        <p15:guide id="13" pos="3960" userDrawn="1">
          <p15:clr>
            <a:srgbClr val="F26B43"/>
          </p15:clr>
        </p15:guide>
        <p15:guide id="14" pos="3720" userDrawn="1">
          <p15:clr>
            <a:srgbClr val="F26B43"/>
          </p15:clr>
        </p15:guide>
        <p15:guide id="15" orient="horz" pos="1272" userDrawn="1">
          <p15:clr>
            <a:srgbClr val="F26B43"/>
          </p15:clr>
        </p15:guide>
        <p15:guide id="16"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crestron.com/Products/Video/DigitalMedia-Streaming-Solutions/Encoder-Decoders/DM-NVX-D200" TargetMode="External"/><Relationship Id="rId7" Type="http://schemas.openxmlformats.org/officeDocument/2006/relationships/image" Target="../media/image50.svg"/><Relationship Id="rId2" Type="http://schemas.openxmlformats.org/officeDocument/2006/relationships/image" Target="../media/image46.jpeg"/><Relationship Id="rId1" Type="http://schemas.openxmlformats.org/officeDocument/2006/relationships/slideLayout" Target="../slideLayouts/slideLayout14.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3" Type="http://schemas.openxmlformats.org/officeDocument/2006/relationships/hyperlink" Target="https://www.crestron.com/Products/Video/DigitalMedia-Streaming-Solutions/Encoder-Decoders/DM-NVX-E10" TargetMode="External"/><Relationship Id="rId7" Type="http://schemas.openxmlformats.org/officeDocument/2006/relationships/hyperlink" Target="https://www.crestron.com/Crestron/media/Crestron/WidenResources/Web%20Miscellaneous/wm_DM-NVX_Chart.pdf" TargetMode="External"/><Relationship Id="rId12" Type="http://schemas.openxmlformats.org/officeDocument/2006/relationships/hyperlink" Target="https://www.crestron.com/Products/Video/DigitalMedia-Streaming-Solutions/Encoder-Decoders/DM-NVX-D10" TargetMode="External"/><Relationship Id="rId2" Type="http://schemas.openxmlformats.org/officeDocument/2006/relationships/hyperlink" Target="https://www.crestron.com/Products/Video/DigitalMedia-Streaming-Solutions/Encoder-Decoders/DM-NVX-E20" TargetMode="External"/><Relationship Id="rId1" Type="http://schemas.openxmlformats.org/officeDocument/2006/relationships/slideLayout" Target="../slideLayouts/slideLayout29.xml"/><Relationship Id="rId6" Type="http://schemas.openxmlformats.org/officeDocument/2006/relationships/hyperlink" Target="https://www.crestron.com/Products/Featured-Solutions/DigitalMedia-NVX-Series" TargetMode="External"/><Relationship Id="rId11" Type="http://schemas.openxmlformats.org/officeDocument/2006/relationships/image" Target="../media/image28.jpeg"/><Relationship Id="rId5" Type="http://schemas.openxmlformats.org/officeDocument/2006/relationships/image" Target="../media/image55.png"/><Relationship Id="rId10" Type="http://schemas.openxmlformats.org/officeDocument/2006/relationships/image" Target="../media/image27.jpeg"/><Relationship Id="rId4" Type="http://schemas.openxmlformats.org/officeDocument/2006/relationships/hyperlink" Target="https://www.crestron.com/Products/Video/DigitalMedia-Streaming-Solutions/Encoder-Decoders/DM-NVX-D200" TargetMode="Externa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9.xml"/><Relationship Id="rId5" Type="http://schemas.openxmlformats.org/officeDocument/2006/relationships/image" Target="../media/image59.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hyperlink" Target="https://www.crestron.com/Products/Video/DigitalMedia-Streaming-Solutions/Encoder-Decoders/DM-NVX-E10" TargetMode="Externa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hyperlink" Target="https://www.crestron.com/Products/Video/DigitalMedia-Streaming-Solutions/Encoder-Decoders/DM-NVX-E20"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crestron.com/Products/Video/DigitalMedia-Streaming-Solutions/Encoder-Decoders/DM-NVX-E10" TargetMode="Externa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hyperlink" Target="https://www.crestron.com/Products/Video/DigitalMedia-Streaming-Solutions/Encoder-Decoders/DM-NVX-D10" TargetMode="External"/><Relationship Id="rId4" Type="http://schemas.openxmlformats.org/officeDocument/2006/relationships/hyperlink" Target="https://www.crestron.com/Products/Video/DigitalMedia-Streaming-Solutions/Encoder-Decoders/DM-NVX-D200" TargetMode="External"/><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hyperlink" Target="https://www.gartner.com/en/newsroom/press-releases/2021-08-23-gartner-survey-reveals-44-percent-rise-in-workers-use-of-collaboration-tools-since-2019" TargetMode="External"/><Relationship Id="rId2" Type="http://schemas.openxmlformats.org/officeDocument/2006/relationships/hyperlink" Target="https://www.techrepublic.com/article/video-conferencing-market-predicted-to-grow-to-11-56-billion-by-2027/" TargetMode="External"/><Relationship Id="rId1" Type="http://schemas.openxmlformats.org/officeDocument/2006/relationships/slideLayout" Target="../slideLayouts/slideLayout29.xml"/><Relationship Id="rId4" Type="http://schemas.openxmlformats.org/officeDocument/2006/relationships/hyperlink" Target="https://www.forbes.com/sites/tjmccue/2020/02/05/looking-deep-into-the-state-of-online-video-for-2020/?sh=75296e9c2ea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B6E0B7-03EE-9943-AE03-1AD420C742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6364" y="345538"/>
            <a:ext cx="11504404" cy="6152243"/>
          </a:xfrm>
          <a:prstGeom prst="rect">
            <a:avLst/>
          </a:prstGeom>
        </p:spPr>
      </p:pic>
      <p:sp>
        <p:nvSpPr>
          <p:cNvPr id="9" name="Rectangle 8">
            <a:extLst>
              <a:ext uri="{FF2B5EF4-FFF2-40B4-BE49-F238E27FC236}">
                <a16:creationId xmlns:a16="http://schemas.microsoft.com/office/drawing/2014/main" id="{CD8EC607-2ED4-6A4C-BB95-5117FA28D470}"/>
              </a:ext>
            </a:extLst>
          </p:cNvPr>
          <p:cNvSpPr/>
          <p:nvPr/>
        </p:nvSpPr>
        <p:spPr>
          <a:xfrm>
            <a:off x="346364" y="345536"/>
            <a:ext cx="11504404" cy="626308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3A433D-6BF8-F846-A167-55A88BED2DB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364836" y="360219"/>
            <a:ext cx="11480800" cy="6167120"/>
          </a:xfrm>
          <a:prstGeom prst="rect">
            <a:avLst/>
          </a:prstGeom>
        </p:spPr>
      </p:pic>
      <p:sp>
        <p:nvSpPr>
          <p:cNvPr id="3" name="Subtitle 2">
            <a:extLst>
              <a:ext uri="{FF2B5EF4-FFF2-40B4-BE49-F238E27FC236}">
                <a16:creationId xmlns:a16="http://schemas.microsoft.com/office/drawing/2014/main" id="{2F7BCDC0-8B50-7149-9A48-FE513F368801}"/>
              </a:ext>
            </a:extLst>
          </p:cNvPr>
          <p:cNvSpPr>
            <a:spLocks noGrp="1"/>
          </p:cNvSpPr>
          <p:nvPr>
            <p:ph type="subTitle" idx="1"/>
          </p:nvPr>
        </p:nvSpPr>
        <p:spPr>
          <a:xfrm>
            <a:off x="974270" y="4824471"/>
            <a:ext cx="10243457" cy="680858"/>
          </a:xfrm>
        </p:spPr>
        <p:txBody>
          <a:bodyPr>
            <a:noAutofit/>
          </a:bodyPr>
          <a:lstStyle/>
          <a:p>
            <a:pPr>
              <a:lnSpc>
                <a:spcPct val="100000"/>
              </a:lnSpc>
            </a:pPr>
            <a:r>
              <a:rPr lang="en-US" sz="1600"/>
              <a:t>Affordable, quality content sharing for every participant. </a:t>
            </a:r>
          </a:p>
          <a:p>
            <a:pPr>
              <a:lnSpc>
                <a:spcPct val="100000"/>
              </a:lnSpc>
            </a:pPr>
            <a:r>
              <a:rPr lang="en-US" sz="1600"/>
              <a:t>Designed for everyday use in meeting rooms, collaboration spaces, and classrooms.</a:t>
            </a:r>
          </a:p>
        </p:txBody>
      </p:sp>
      <p:sp>
        <p:nvSpPr>
          <p:cNvPr id="4" name="Title 3">
            <a:extLst>
              <a:ext uri="{FF2B5EF4-FFF2-40B4-BE49-F238E27FC236}">
                <a16:creationId xmlns:a16="http://schemas.microsoft.com/office/drawing/2014/main" id="{0D89F89B-DF06-E648-9D54-47B20AE95C4E}"/>
              </a:ext>
            </a:extLst>
          </p:cNvPr>
          <p:cNvSpPr>
            <a:spLocks noGrp="1"/>
          </p:cNvSpPr>
          <p:nvPr>
            <p:ph type="ctrTitle"/>
          </p:nvPr>
        </p:nvSpPr>
        <p:spPr/>
        <p:txBody>
          <a:bodyPr/>
          <a:lstStyle/>
          <a:p>
            <a:r>
              <a:rPr lang="en-US" sz="3600" dirty="0"/>
              <a:t>New DM NVX® 10/20/200 </a:t>
            </a:r>
            <a:br>
              <a:rPr lang="en-US" sz="3600" dirty="0"/>
            </a:br>
            <a:r>
              <a:rPr lang="en-US" sz="3600" dirty="0"/>
              <a:t>AV-over-IP Encoders and Decoders </a:t>
            </a:r>
            <a:endParaRPr lang="en-US" sz="3600" baseline="30000" dirty="0"/>
          </a:p>
        </p:txBody>
      </p:sp>
    </p:spTree>
    <p:extLst>
      <p:ext uri="{BB962C8B-B14F-4D97-AF65-F5344CB8AC3E}">
        <p14:creationId xmlns:p14="http://schemas.microsoft.com/office/powerpoint/2010/main" val="3010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room with a desk and chairs&#10;&#10;Description automatically generated with low confidence">
            <a:extLst>
              <a:ext uri="{FF2B5EF4-FFF2-40B4-BE49-F238E27FC236}">
                <a16:creationId xmlns:a16="http://schemas.microsoft.com/office/drawing/2014/main" id="{86104751-06B7-4D37-B4B2-9AC075F82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053" y="2093857"/>
            <a:ext cx="4007934" cy="2670286"/>
          </a:xfrm>
          <a:prstGeom prst="rect">
            <a:avLst/>
          </a:prstGeom>
        </p:spPr>
      </p:pic>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Security</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10</a:t>
            </a:fld>
            <a:endParaRPr lang="en-US"/>
          </a:p>
        </p:txBody>
      </p:sp>
      <p:sp>
        <p:nvSpPr>
          <p:cNvPr id="5" name="Content Placeholder 4">
            <a:extLst>
              <a:ext uri="{FF2B5EF4-FFF2-40B4-BE49-F238E27FC236}">
                <a16:creationId xmlns:a16="http://schemas.microsoft.com/office/drawing/2014/main" id="{D418610F-58A9-004B-9344-893CA77FC635}"/>
              </a:ext>
            </a:extLst>
          </p:cNvPr>
          <p:cNvSpPr>
            <a:spLocks noGrp="1"/>
          </p:cNvSpPr>
          <p:nvPr>
            <p:ph sz="quarter" idx="17"/>
          </p:nvPr>
        </p:nvSpPr>
        <p:spPr>
          <a:xfrm>
            <a:off x="800100" y="2709746"/>
            <a:ext cx="4507261" cy="3233854"/>
          </a:xfrm>
        </p:spPr>
        <p:txBody>
          <a:bodyPr vert="horz" lIns="91440" tIns="45720" rIns="91440" bIns="45720" numCol="1" rtlCol="0" anchor="t">
            <a:normAutofit/>
          </a:bodyPr>
          <a:lstStyle/>
          <a:p>
            <a:pPr>
              <a:lnSpc>
                <a:spcPct val="100000"/>
              </a:lnSpc>
              <a:spcBef>
                <a:spcPts val="500"/>
              </a:spcBef>
              <a:spcAft>
                <a:spcPts val="500"/>
              </a:spcAft>
            </a:pPr>
            <a:r>
              <a:rPr lang="en-US" sz="1200" b="0" dirty="0">
                <a:ea typeface="+mn-lt"/>
                <a:cs typeface="+mn-lt"/>
              </a:rPr>
              <a:t>Adhere to stringent IT security policies:  </a:t>
            </a:r>
          </a:p>
          <a:p>
            <a:pPr marL="171450" indent="-171450">
              <a:lnSpc>
                <a:spcPct val="100000"/>
              </a:lnSpc>
              <a:spcBef>
                <a:spcPts val="500"/>
              </a:spcBef>
              <a:spcAft>
                <a:spcPts val="500"/>
              </a:spcAft>
              <a:buFont typeface="Arial" panose="020B0604020202020204" pitchFamily="34" charset="0"/>
              <a:buChar char="•"/>
            </a:pPr>
            <a:r>
              <a:rPr lang="en-US" sz="1200" b="0" dirty="0">
                <a:ea typeface="+mn-lt"/>
                <a:cs typeface="+mn-lt"/>
              </a:rPr>
              <a:t>Supports enterprise-grade security protocols</a:t>
            </a:r>
          </a:p>
          <a:p>
            <a:pPr marL="171450" indent="-171450">
              <a:lnSpc>
                <a:spcPct val="100000"/>
              </a:lnSpc>
              <a:spcBef>
                <a:spcPts val="500"/>
              </a:spcBef>
              <a:spcAft>
                <a:spcPts val="500"/>
              </a:spcAft>
              <a:buFont typeface="Arial" panose="020B0604020202020204" pitchFamily="34" charset="0"/>
              <a:buChar char="•"/>
            </a:pPr>
            <a:r>
              <a:rPr lang="en-US" sz="1200" b="0" dirty="0">
                <a:ea typeface="+mn-lt"/>
                <a:cs typeface="+mn-lt"/>
              </a:rPr>
              <a:t>Highly secure and supports your existing risk mitigation and compliance standards</a:t>
            </a:r>
          </a:p>
          <a:p>
            <a:pPr marL="171450" indent="-171450">
              <a:lnSpc>
                <a:spcPct val="100000"/>
              </a:lnSpc>
              <a:spcBef>
                <a:spcPts val="500"/>
              </a:spcBef>
              <a:spcAft>
                <a:spcPts val="500"/>
              </a:spcAft>
              <a:buFont typeface="Arial" panose="020B0604020202020204" pitchFamily="34" charset="0"/>
              <a:buChar char="•"/>
            </a:pPr>
            <a:r>
              <a:rPr lang="en-US" sz="1200" b="0" dirty="0">
                <a:ea typeface="+mn-lt"/>
                <a:cs typeface="+mn-lt"/>
              </a:rPr>
              <a:t>Addresses content encryption, device access, and user access to reinforce organizational risk mitigation and compliance policies</a:t>
            </a:r>
          </a:p>
          <a:p>
            <a:pPr marL="171450" indent="-171450">
              <a:lnSpc>
                <a:spcPct val="100000"/>
              </a:lnSpc>
              <a:spcBef>
                <a:spcPts val="500"/>
              </a:spcBef>
              <a:spcAft>
                <a:spcPts val="500"/>
              </a:spcAft>
              <a:buFont typeface="Arial" panose="020B0604020202020204" pitchFamily="34" charset="0"/>
              <a:buChar char="•"/>
            </a:pPr>
            <a:r>
              <a:rPr lang="en-US" sz="1200" b="0" dirty="0">
                <a:ea typeface="+mn-lt"/>
                <a:cs typeface="+mn-lt"/>
              </a:rPr>
              <a:t>Stay at the forefront of security by remotely pushing updates as they are released </a:t>
            </a:r>
            <a:endParaRPr lang="en-US" sz="1200" b="0" dirty="0"/>
          </a:p>
        </p:txBody>
      </p:sp>
      <p:sp>
        <p:nvSpPr>
          <p:cNvPr id="6" name="Text Placeholder 26">
            <a:extLst>
              <a:ext uri="{FF2B5EF4-FFF2-40B4-BE49-F238E27FC236}">
                <a16:creationId xmlns:a16="http://schemas.microsoft.com/office/drawing/2014/main" id="{0CF7FC20-9927-E540-B2B5-7E06851CE9F8}"/>
              </a:ext>
            </a:extLst>
          </p:cNvPr>
          <p:cNvSpPr txBox="1">
            <a:spLocks/>
          </p:cNvSpPr>
          <p:nvPr/>
        </p:nvSpPr>
        <p:spPr>
          <a:xfrm>
            <a:off x="356754" y="342900"/>
            <a:ext cx="5320565"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12" name="Oval 11">
            <a:extLst>
              <a:ext uri="{FF2B5EF4-FFF2-40B4-BE49-F238E27FC236}">
                <a16:creationId xmlns:a16="http://schemas.microsoft.com/office/drawing/2014/main" id="{5EFDF176-ED1C-47A1-9F0E-DC6A4E3D8B9B}"/>
              </a:ext>
            </a:extLst>
          </p:cNvPr>
          <p:cNvSpPr/>
          <p:nvPr/>
        </p:nvSpPr>
        <p:spPr>
          <a:xfrm>
            <a:off x="6254355" y="5085482"/>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Scalability and Flexibility</a:t>
            </a:r>
          </a:p>
        </p:txBody>
      </p:sp>
      <p:sp>
        <p:nvSpPr>
          <p:cNvPr id="13" name="Oval 12">
            <a:extLst>
              <a:ext uri="{FF2B5EF4-FFF2-40B4-BE49-F238E27FC236}">
                <a16:creationId xmlns:a16="http://schemas.microsoft.com/office/drawing/2014/main" id="{8AA9C9BA-1D45-4557-8498-C09ED83DD9C8}"/>
              </a:ext>
            </a:extLst>
          </p:cNvPr>
          <p:cNvSpPr/>
          <p:nvPr/>
        </p:nvSpPr>
        <p:spPr>
          <a:xfrm>
            <a:off x="7405546" y="5085483"/>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Manage and Control</a:t>
            </a:r>
          </a:p>
        </p:txBody>
      </p:sp>
      <p:sp>
        <p:nvSpPr>
          <p:cNvPr id="14" name="Oval 13">
            <a:extLst>
              <a:ext uri="{FF2B5EF4-FFF2-40B4-BE49-F238E27FC236}">
                <a16:creationId xmlns:a16="http://schemas.microsoft.com/office/drawing/2014/main" id="{C3D9AA63-F3F3-47BE-9F25-81F058F9295D}"/>
              </a:ext>
            </a:extLst>
          </p:cNvPr>
          <p:cNvSpPr/>
          <p:nvPr/>
        </p:nvSpPr>
        <p:spPr>
          <a:xfrm>
            <a:off x="8556638" y="5085488"/>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Affordable</a:t>
            </a:r>
          </a:p>
        </p:txBody>
      </p:sp>
      <p:sp>
        <p:nvSpPr>
          <p:cNvPr id="15" name="Oval 14">
            <a:extLst>
              <a:ext uri="{FF2B5EF4-FFF2-40B4-BE49-F238E27FC236}">
                <a16:creationId xmlns:a16="http://schemas.microsoft.com/office/drawing/2014/main" id="{350695A4-EB35-4D9B-A7E6-172114369CD3}"/>
              </a:ext>
            </a:extLst>
          </p:cNvPr>
          <p:cNvSpPr/>
          <p:nvPr/>
        </p:nvSpPr>
        <p:spPr>
          <a:xfrm>
            <a:off x="10856356"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lumMod val="75000"/>
                  </a:schemeClr>
                </a:solidFill>
                <a:latin typeface="Century Gothic" panose="020B0502020202020204" pitchFamily="34" charset="0"/>
                <a:cs typeface="Calibri" panose="020F0502020204030204" pitchFamily="34" charset="0"/>
              </a:rPr>
              <a:t>Leverages existing network</a:t>
            </a:r>
          </a:p>
        </p:txBody>
      </p:sp>
      <p:sp>
        <p:nvSpPr>
          <p:cNvPr id="16" name="Oval 15">
            <a:extLst>
              <a:ext uri="{FF2B5EF4-FFF2-40B4-BE49-F238E27FC236}">
                <a16:creationId xmlns:a16="http://schemas.microsoft.com/office/drawing/2014/main" id="{9AE42C75-9B16-4896-9CA0-1C43637E58AF}"/>
              </a:ext>
            </a:extLst>
          </p:cNvPr>
          <p:cNvSpPr/>
          <p:nvPr/>
        </p:nvSpPr>
        <p:spPr>
          <a:xfrm>
            <a:off x="9707730"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rgbClr val="00497F"/>
                </a:solidFill>
                <a:latin typeface="Century Gothic" panose="020B0502020202020204" pitchFamily="34" charset="0"/>
                <a:cs typeface="Calibri" panose="020F0502020204030204" pitchFamily="34" charset="0"/>
              </a:rPr>
              <a:t>Secure</a:t>
            </a:r>
          </a:p>
        </p:txBody>
      </p:sp>
      <p:pic>
        <p:nvPicPr>
          <p:cNvPr id="25" name="Graphic 24" descr="Shield with solid fill">
            <a:extLst>
              <a:ext uri="{FF2B5EF4-FFF2-40B4-BE49-F238E27FC236}">
                <a16:creationId xmlns:a16="http://schemas.microsoft.com/office/drawing/2014/main" id="{02BA34C3-2490-4BF9-B275-A6880886D0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2129" y="3734680"/>
            <a:ext cx="1350802" cy="1350802"/>
          </a:xfrm>
          <a:prstGeom prst="rect">
            <a:avLst/>
          </a:prstGeom>
        </p:spPr>
      </p:pic>
      <p:pic>
        <p:nvPicPr>
          <p:cNvPr id="27" name="Graphic 26" descr="Shield outline">
            <a:extLst>
              <a:ext uri="{FF2B5EF4-FFF2-40B4-BE49-F238E27FC236}">
                <a16:creationId xmlns:a16="http://schemas.microsoft.com/office/drawing/2014/main" id="{B9087184-3904-4AE7-847C-8EC333EBD6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6600" y="3830687"/>
            <a:ext cx="1180902" cy="1180902"/>
          </a:xfrm>
          <a:prstGeom prst="rect">
            <a:avLst/>
          </a:prstGeom>
        </p:spPr>
      </p:pic>
      <p:pic>
        <p:nvPicPr>
          <p:cNvPr id="20" name="Graphic 19" descr="Lock with solid fill">
            <a:extLst>
              <a:ext uri="{FF2B5EF4-FFF2-40B4-BE49-F238E27FC236}">
                <a16:creationId xmlns:a16="http://schemas.microsoft.com/office/drawing/2014/main" id="{67B6A969-8C28-402F-B792-352E2958F3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1510" y="4111772"/>
            <a:ext cx="571082" cy="571082"/>
          </a:xfrm>
          <a:prstGeom prst="rect">
            <a:avLst/>
          </a:prstGeom>
        </p:spPr>
      </p:pic>
    </p:spTree>
    <p:extLst>
      <p:ext uri="{BB962C8B-B14F-4D97-AF65-F5344CB8AC3E}">
        <p14:creationId xmlns:p14="http://schemas.microsoft.com/office/powerpoint/2010/main" val="101793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room with a tv and couches&#10;&#10;Description automatically generated with low confidence">
            <a:extLst>
              <a:ext uri="{FF2B5EF4-FFF2-40B4-BE49-F238E27FC236}">
                <a16:creationId xmlns:a16="http://schemas.microsoft.com/office/drawing/2014/main" id="{C9F22CF1-9FAD-4193-8ECA-A39D1149ED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81" t="5027" b="17152"/>
          <a:stretch/>
        </p:blipFill>
        <p:spPr>
          <a:xfrm>
            <a:off x="6883121" y="2020652"/>
            <a:ext cx="4279250" cy="2749304"/>
          </a:xfrm>
          <a:prstGeom prst="rect">
            <a:avLst/>
          </a:prstGeom>
        </p:spPr>
      </p:pic>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Leverages existing infrastructure</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11</a:t>
            </a:fld>
            <a:endParaRPr lang="en-US"/>
          </a:p>
        </p:txBody>
      </p:sp>
      <p:sp>
        <p:nvSpPr>
          <p:cNvPr id="5" name="Content Placeholder 4">
            <a:extLst>
              <a:ext uri="{FF2B5EF4-FFF2-40B4-BE49-F238E27FC236}">
                <a16:creationId xmlns:a16="http://schemas.microsoft.com/office/drawing/2014/main" id="{D418610F-58A9-004B-9344-893CA77FC635}"/>
              </a:ext>
            </a:extLst>
          </p:cNvPr>
          <p:cNvSpPr>
            <a:spLocks noGrp="1"/>
          </p:cNvSpPr>
          <p:nvPr>
            <p:ph sz="quarter" idx="17"/>
          </p:nvPr>
        </p:nvSpPr>
        <p:spPr>
          <a:xfrm>
            <a:off x="816258" y="2567168"/>
            <a:ext cx="4748201" cy="3376432"/>
          </a:xfrm>
        </p:spPr>
        <p:txBody>
          <a:bodyPr vert="horz" lIns="91440" tIns="45720" rIns="91440" bIns="45720" numCol="1" rtlCol="0" anchor="t">
            <a:normAutofit/>
          </a:bodyPr>
          <a:lstStyle/>
          <a:p>
            <a:pPr lvl="1">
              <a:lnSpc>
                <a:spcPct val="120000"/>
              </a:lnSpc>
            </a:pPr>
            <a:r>
              <a:rPr lang="en-US" sz="1200">
                <a:cs typeface="Arial"/>
              </a:rPr>
              <a:t>Utilizes existing infrastructure within existing network requirements</a:t>
            </a:r>
          </a:p>
          <a:p>
            <a:pPr marL="171450" lvl="2" indent="-171450">
              <a:lnSpc>
                <a:spcPct val="100000"/>
              </a:lnSpc>
            </a:pPr>
            <a:r>
              <a:rPr lang="en-US" sz="1200">
                <a:ea typeface="+mn-lt"/>
                <a:cs typeface="+mn-lt"/>
              </a:rPr>
              <a:t>Designed for both 1Gb and 10Gb networks</a:t>
            </a:r>
          </a:p>
          <a:p>
            <a:pPr marL="0" lvl="2" indent="0">
              <a:lnSpc>
                <a:spcPct val="100000"/>
              </a:lnSpc>
              <a:buNone/>
            </a:pPr>
            <a:endParaRPr lang="en-US" sz="1200">
              <a:ea typeface="+mn-lt"/>
              <a:cs typeface="+mn-lt"/>
            </a:endParaRPr>
          </a:p>
          <a:p>
            <a:pPr marL="0" lvl="2" indent="0">
              <a:lnSpc>
                <a:spcPct val="100000"/>
              </a:lnSpc>
              <a:buNone/>
            </a:pPr>
            <a:r>
              <a:rPr lang="en-US" sz="1200">
                <a:ea typeface="+mn-lt"/>
                <a:cs typeface="+mn-lt"/>
              </a:rPr>
              <a:t>Maintains the highest level of audio and video to provide the best overall participant and user experience:</a:t>
            </a:r>
          </a:p>
          <a:p>
            <a:pPr marL="0" algn="l" rtl="0" eaLnBrk="1" fontAlgn="ctr" latinLnBrk="0" hangingPunct="1">
              <a:spcBef>
                <a:spcPts val="0"/>
              </a:spcBef>
              <a:spcAft>
                <a:spcPts val="0"/>
              </a:spcAft>
            </a:pPr>
            <a:endParaRPr lang="en-US" sz="1200" b="0">
              <a:ea typeface="+mn-lt"/>
              <a:cs typeface="+mn-lt"/>
            </a:endParaRPr>
          </a:p>
          <a:p>
            <a:pPr marL="171450" indent="-171450">
              <a:spcBef>
                <a:spcPts val="0"/>
              </a:spcBef>
              <a:buFont typeface="Arial" panose="020B0604020202020204" pitchFamily="34" charset="0"/>
              <a:buChar char="•"/>
            </a:pPr>
            <a:r>
              <a:rPr lang="en-US" sz="1200" b="0">
                <a:ea typeface="+mn-lt"/>
                <a:cs typeface="+mn-lt"/>
              </a:rPr>
              <a:t>Delivers real-time, smooth, full-motion, video performance </a:t>
            </a:r>
          </a:p>
          <a:p>
            <a:pPr marL="171450" indent="-171450">
              <a:spcBef>
                <a:spcPts val="0"/>
              </a:spcBef>
              <a:buFont typeface="Arial" panose="020B0604020202020204" pitchFamily="34" charset="0"/>
              <a:buChar char="•"/>
            </a:pPr>
            <a:endParaRPr lang="en-US" sz="1200" b="0">
              <a:ea typeface="+mn-lt"/>
              <a:cs typeface="+mn-lt"/>
            </a:endParaRPr>
          </a:p>
          <a:p>
            <a:pPr marL="171450" indent="-171450">
              <a:spcBef>
                <a:spcPts val="0"/>
              </a:spcBef>
              <a:buFont typeface="Arial" panose="020B0604020202020204" pitchFamily="34" charset="0"/>
              <a:buChar char="•"/>
            </a:pPr>
            <a:r>
              <a:rPr lang="en-US" sz="1200" b="0">
                <a:ea typeface="+mn-lt"/>
                <a:cs typeface="+mn-lt"/>
              </a:rPr>
              <a:t>Lossless, surround sound</a:t>
            </a:r>
          </a:p>
          <a:p>
            <a:pPr marL="171450" indent="-171450">
              <a:spcBef>
                <a:spcPts val="0"/>
              </a:spcBef>
              <a:buFont typeface="Arial" panose="020B0604020202020204" pitchFamily="34" charset="0"/>
              <a:buChar char="•"/>
            </a:pPr>
            <a:endParaRPr lang="en-US"/>
          </a:p>
          <a:p>
            <a:pPr marL="171450" marR="0" indent="-171450" algn="l" rtl="0" eaLnBrk="1" fontAlgn="auto" latinLnBrk="0" hangingPunct="1">
              <a:spcBef>
                <a:spcPts val="0"/>
              </a:spcBef>
              <a:spcAft>
                <a:spcPts val="0"/>
              </a:spcAft>
              <a:buFont typeface="Arial" panose="020B0604020202020204" pitchFamily="34" charset="0"/>
              <a:buChar char="•"/>
            </a:pPr>
            <a:r>
              <a:rPr lang="en-US" sz="1200" b="0">
                <a:ea typeface="+mn-lt"/>
                <a:cs typeface="+mn-lt"/>
              </a:rPr>
              <a:t>Crisp audio with no lag time or delays</a:t>
            </a:r>
          </a:p>
          <a:p>
            <a:pPr marL="171450" marR="0" indent="-171450" algn="l" rtl="0" eaLnBrk="1" fontAlgn="auto" latinLnBrk="0" hangingPunct="1">
              <a:spcBef>
                <a:spcPts val="0"/>
              </a:spcBef>
              <a:spcAft>
                <a:spcPts val="0"/>
              </a:spcAft>
              <a:buFont typeface="Arial" panose="020B0604020202020204" pitchFamily="34" charset="0"/>
              <a:buChar char="•"/>
            </a:pPr>
            <a:endParaRPr lang="en-US" sz="1200" b="0">
              <a:ea typeface="+mn-lt"/>
              <a:cs typeface="+mn-lt"/>
            </a:endParaRPr>
          </a:p>
          <a:p>
            <a:pPr marL="171450" indent="-171450">
              <a:spcBef>
                <a:spcPts val="0"/>
              </a:spcBef>
              <a:buFont typeface="Arial" panose="020B0604020202020204" pitchFamily="34" charset="0"/>
              <a:buChar char="•"/>
            </a:pPr>
            <a:r>
              <a:rPr lang="en-US" sz="1200" b="0">
                <a:ea typeface="+mn-lt"/>
                <a:cs typeface="+mn-lt"/>
              </a:rPr>
              <a:t>Independent audio routing </a:t>
            </a:r>
          </a:p>
        </p:txBody>
      </p:sp>
      <p:sp>
        <p:nvSpPr>
          <p:cNvPr id="6" name="Text Placeholder 26">
            <a:extLst>
              <a:ext uri="{FF2B5EF4-FFF2-40B4-BE49-F238E27FC236}">
                <a16:creationId xmlns:a16="http://schemas.microsoft.com/office/drawing/2014/main" id="{0CF7FC20-9927-E540-B2B5-7E06851CE9F8}"/>
              </a:ext>
            </a:extLst>
          </p:cNvPr>
          <p:cNvSpPr txBox="1">
            <a:spLocks/>
          </p:cNvSpPr>
          <p:nvPr/>
        </p:nvSpPr>
        <p:spPr>
          <a:xfrm>
            <a:off x="356754" y="342900"/>
            <a:ext cx="5812934"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12" name="Oval 11">
            <a:extLst>
              <a:ext uri="{FF2B5EF4-FFF2-40B4-BE49-F238E27FC236}">
                <a16:creationId xmlns:a16="http://schemas.microsoft.com/office/drawing/2014/main" id="{0EC86027-83A4-40DB-BC3C-07B599F62C8B}"/>
              </a:ext>
            </a:extLst>
          </p:cNvPr>
          <p:cNvSpPr/>
          <p:nvPr/>
        </p:nvSpPr>
        <p:spPr>
          <a:xfrm>
            <a:off x="6254355" y="5085482"/>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Scalability and Flexibility</a:t>
            </a:r>
          </a:p>
        </p:txBody>
      </p:sp>
      <p:sp>
        <p:nvSpPr>
          <p:cNvPr id="13" name="Oval 12">
            <a:extLst>
              <a:ext uri="{FF2B5EF4-FFF2-40B4-BE49-F238E27FC236}">
                <a16:creationId xmlns:a16="http://schemas.microsoft.com/office/drawing/2014/main" id="{3C5F27FC-C0F4-4BB0-8524-54C44539BDCF}"/>
              </a:ext>
            </a:extLst>
          </p:cNvPr>
          <p:cNvSpPr/>
          <p:nvPr/>
        </p:nvSpPr>
        <p:spPr>
          <a:xfrm>
            <a:off x="7405546" y="5085483"/>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Manage and Control</a:t>
            </a:r>
          </a:p>
        </p:txBody>
      </p:sp>
      <p:sp>
        <p:nvSpPr>
          <p:cNvPr id="14" name="Oval 13">
            <a:extLst>
              <a:ext uri="{FF2B5EF4-FFF2-40B4-BE49-F238E27FC236}">
                <a16:creationId xmlns:a16="http://schemas.microsoft.com/office/drawing/2014/main" id="{4D327417-0374-40BB-9E62-DE5DE9825122}"/>
              </a:ext>
            </a:extLst>
          </p:cNvPr>
          <p:cNvSpPr/>
          <p:nvPr/>
        </p:nvSpPr>
        <p:spPr>
          <a:xfrm>
            <a:off x="8556638" y="5085488"/>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Affordable</a:t>
            </a:r>
          </a:p>
        </p:txBody>
      </p:sp>
      <p:sp>
        <p:nvSpPr>
          <p:cNvPr id="15" name="Oval 14">
            <a:extLst>
              <a:ext uri="{FF2B5EF4-FFF2-40B4-BE49-F238E27FC236}">
                <a16:creationId xmlns:a16="http://schemas.microsoft.com/office/drawing/2014/main" id="{E2A63873-B935-4EA6-B29F-BB5D69C4223F}"/>
              </a:ext>
            </a:extLst>
          </p:cNvPr>
          <p:cNvSpPr/>
          <p:nvPr/>
        </p:nvSpPr>
        <p:spPr>
          <a:xfrm>
            <a:off x="10856356"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rgbClr val="00497F"/>
                </a:solidFill>
                <a:latin typeface="Century Gothic" panose="020B0502020202020204" pitchFamily="34" charset="0"/>
                <a:cs typeface="Calibri" panose="020F0502020204030204" pitchFamily="34" charset="0"/>
              </a:rPr>
              <a:t>Leverages existing network</a:t>
            </a:r>
          </a:p>
        </p:txBody>
      </p:sp>
      <p:sp>
        <p:nvSpPr>
          <p:cNvPr id="16" name="Oval 15">
            <a:extLst>
              <a:ext uri="{FF2B5EF4-FFF2-40B4-BE49-F238E27FC236}">
                <a16:creationId xmlns:a16="http://schemas.microsoft.com/office/drawing/2014/main" id="{A1217AED-7D30-4BFA-A0DC-F70C1B28CFAD}"/>
              </a:ext>
            </a:extLst>
          </p:cNvPr>
          <p:cNvSpPr/>
          <p:nvPr/>
        </p:nvSpPr>
        <p:spPr>
          <a:xfrm>
            <a:off x="9707730"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Security</a:t>
            </a:r>
          </a:p>
        </p:txBody>
      </p:sp>
    </p:spTree>
    <p:extLst>
      <p:ext uri="{BB962C8B-B14F-4D97-AF65-F5344CB8AC3E}">
        <p14:creationId xmlns:p14="http://schemas.microsoft.com/office/powerpoint/2010/main" val="150236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in front of a row of computer monitors&#10;&#10;Description automatically generated with low confidence">
            <a:extLst>
              <a:ext uri="{FF2B5EF4-FFF2-40B4-BE49-F238E27FC236}">
                <a16:creationId xmlns:a16="http://schemas.microsoft.com/office/drawing/2014/main" id="{8DF716E8-0422-4950-A783-4DE4110BE6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1" t="2149" r="6293"/>
          <a:stretch/>
        </p:blipFill>
        <p:spPr>
          <a:xfrm>
            <a:off x="10206741" y="2314483"/>
            <a:ext cx="1701232" cy="1036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95D62F80-EA1F-4D86-A16C-71EF38DA72B9}"/>
              </a:ext>
            </a:extLst>
          </p:cNvPr>
          <p:cNvPicPr>
            <a:picLocks noChangeAspect="1"/>
          </p:cNvPicPr>
          <p:nvPr/>
        </p:nvPicPr>
        <p:blipFill rotWithShape="1">
          <a:blip r:embed="rId4"/>
          <a:srcRect t="11407" b="18476"/>
          <a:stretch/>
        </p:blipFill>
        <p:spPr>
          <a:xfrm>
            <a:off x="10274454" y="4307246"/>
            <a:ext cx="1701232" cy="105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picture containing text, floor, indoor&#10;&#10;Description automatically generated">
            <a:extLst>
              <a:ext uri="{FF2B5EF4-FFF2-40B4-BE49-F238E27FC236}">
                <a16:creationId xmlns:a16="http://schemas.microsoft.com/office/drawing/2014/main" id="{2CB02223-5DB3-4F31-8B68-D6A0983289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93"/>
          <a:stretch/>
        </p:blipFill>
        <p:spPr>
          <a:xfrm>
            <a:off x="6118585" y="4308804"/>
            <a:ext cx="1678647" cy="1024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person talking to a group of people&#10;&#10;Description automatically generated with low confidence">
            <a:extLst>
              <a:ext uri="{FF2B5EF4-FFF2-40B4-BE49-F238E27FC236}">
                <a16:creationId xmlns:a16="http://schemas.microsoft.com/office/drawing/2014/main" id="{18E954C2-5CFC-4F3E-ADF0-97E9CF0F94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616"/>
          <a:stretch/>
        </p:blipFill>
        <p:spPr>
          <a:xfrm>
            <a:off x="6096000" y="2340824"/>
            <a:ext cx="1701232" cy="1036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See the source image">
            <a:extLst>
              <a:ext uri="{FF2B5EF4-FFF2-40B4-BE49-F238E27FC236}">
                <a16:creationId xmlns:a16="http://schemas.microsoft.com/office/drawing/2014/main" id="{1D39D757-82B9-4276-B89D-BBB3EC04579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8435"/>
          <a:stretch/>
        </p:blipFill>
        <p:spPr bwMode="auto">
          <a:xfrm>
            <a:off x="8185227" y="4297407"/>
            <a:ext cx="1701232" cy="1083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Support a Wide Range of Applications </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12</a:t>
            </a:fld>
            <a:endParaRPr lang="en-US"/>
          </a:p>
        </p:txBody>
      </p:sp>
      <p:grpSp>
        <p:nvGrpSpPr>
          <p:cNvPr id="9" name="Group 8">
            <a:extLst>
              <a:ext uri="{FF2B5EF4-FFF2-40B4-BE49-F238E27FC236}">
                <a16:creationId xmlns:a16="http://schemas.microsoft.com/office/drawing/2014/main" id="{08CC1DE2-63FF-4291-91D4-AA1805BA5B00}"/>
              </a:ext>
            </a:extLst>
          </p:cNvPr>
          <p:cNvGrpSpPr/>
          <p:nvPr/>
        </p:nvGrpSpPr>
        <p:grpSpPr>
          <a:xfrm>
            <a:off x="7948693" y="2314811"/>
            <a:ext cx="2083958" cy="1728590"/>
            <a:chOff x="10367565" y="206845"/>
            <a:chExt cx="2083958" cy="1728590"/>
          </a:xfrm>
        </p:grpSpPr>
        <p:pic>
          <p:nvPicPr>
            <p:cNvPr id="10" name="Picture 2" descr="See the source image">
              <a:extLst>
                <a:ext uri="{FF2B5EF4-FFF2-40B4-BE49-F238E27FC236}">
                  <a16:creationId xmlns:a16="http://schemas.microsoft.com/office/drawing/2014/main" id="{41BC59F2-5404-45A8-B195-A7FE38ACE15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3813"/>
            <a:stretch/>
          </p:blipFill>
          <p:spPr bwMode="auto">
            <a:xfrm>
              <a:off x="10558928" y="206845"/>
              <a:ext cx="1701232" cy="1083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5295E52E-9C8B-4C49-97B0-D5BCF24B4504}"/>
                </a:ext>
              </a:extLst>
            </p:cNvPr>
            <p:cNvSpPr txBox="1"/>
            <p:nvPr/>
          </p:nvSpPr>
          <p:spPr>
            <a:xfrm>
              <a:off x="10367565" y="1473770"/>
              <a:ext cx="2083958" cy="461665"/>
            </a:xfrm>
            <a:prstGeom prst="rect">
              <a:avLst/>
            </a:prstGeom>
            <a:noFill/>
          </p:spPr>
          <p:txBody>
            <a:bodyPr wrap="square" rtlCol="0">
              <a:spAutoFit/>
            </a:bodyPr>
            <a:lstStyle/>
            <a:p>
              <a:pPr algn="ctr">
                <a:defRPr/>
              </a:pPr>
              <a:r>
                <a:rPr lang="en-US" sz="1200" b="1">
                  <a:solidFill>
                    <a:srgbClr val="595959"/>
                  </a:solidFill>
                  <a:cs typeface="Arial" panose="020B0604020202020204" pitchFamily="34" charset="0"/>
                </a:rPr>
                <a:t>Small Conference / Collaboration Spaces</a:t>
              </a:r>
            </a:p>
          </p:txBody>
        </p:sp>
      </p:grpSp>
      <p:sp>
        <p:nvSpPr>
          <p:cNvPr id="14" name="TextBox 13">
            <a:extLst>
              <a:ext uri="{FF2B5EF4-FFF2-40B4-BE49-F238E27FC236}">
                <a16:creationId xmlns:a16="http://schemas.microsoft.com/office/drawing/2014/main" id="{CF6C6CEF-19AF-4812-9A1B-27BC1DC60231}"/>
              </a:ext>
            </a:extLst>
          </p:cNvPr>
          <p:cNvSpPr txBox="1"/>
          <p:nvPr/>
        </p:nvSpPr>
        <p:spPr>
          <a:xfrm>
            <a:off x="5904637" y="3574195"/>
            <a:ext cx="20839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cs typeface="Arial" panose="020B0604020202020204" pitchFamily="34" charset="0"/>
              </a:rPr>
              <a:t>Hybrid / Video Conferencing</a:t>
            </a:r>
          </a:p>
        </p:txBody>
      </p:sp>
      <p:sp>
        <p:nvSpPr>
          <p:cNvPr id="15" name="TextBox 14">
            <a:extLst>
              <a:ext uri="{FF2B5EF4-FFF2-40B4-BE49-F238E27FC236}">
                <a16:creationId xmlns:a16="http://schemas.microsoft.com/office/drawing/2014/main" id="{165C1150-9D09-4882-B9BF-E973E74C4AEF}"/>
              </a:ext>
            </a:extLst>
          </p:cNvPr>
          <p:cNvSpPr txBox="1"/>
          <p:nvPr/>
        </p:nvSpPr>
        <p:spPr>
          <a:xfrm>
            <a:off x="7993864" y="5535847"/>
            <a:ext cx="2083958" cy="461665"/>
          </a:xfrm>
          <a:prstGeom prst="rect">
            <a:avLst/>
          </a:prstGeom>
          <a:noFill/>
        </p:spPr>
        <p:txBody>
          <a:bodyPr wrap="square" rtlCol="0">
            <a:spAutoFit/>
          </a:bodyPr>
          <a:lstStyle/>
          <a:p>
            <a:pPr algn="ctr">
              <a:defRPr/>
            </a:pPr>
            <a:r>
              <a:rPr lang="en-US" sz="1200" b="1">
                <a:solidFill>
                  <a:srgbClr val="595959"/>
                </a:solidFill>
                <a:cs typeface="Arial" panose="020B0604020202020204" pitchFamily="34" charset="0"/>
              </a:rPr>
              <a:t>Classrooms / Education </a:t>
            </a:r>
          </a:p>
          <a:p>
            <a:pPr algn="ctr">
              <a:defRPr/>
            </a:pPr>
            <a:r>
              <a:rPr lang="en-US" sz="1200">
                <a:solidFill>
                  <a:srgbClr val="595959"/>
                </a:solidFill>
                <a:cs typeface="Arial" panose="020B0604020202020204" pitchFamily="34" charset="0"/>
              </a:rPr>
              <a:t>(K-12, Higher Ed)</a:t>
            </a:r>
            <a:endParaRPr lang="en-US" sz="1400">
              <a:solidFill>
                <a:srgbClr val="595959"/>
              </a:solidFill>
              <a:cs typeface="Arial" panose="020B0604020202020204" pitchFamily="34" charset="0"/>
            </a:endParaRPr>
          </a:p>
        </p:txBody>
      </p:sp>
      <p:sp>
        <p:nvSpPr>
          <p:cNvPr id="20" name="Content Placeholder 4">
            <a:extLst>
              <a:ext uri="{FF2B5EF4-FFF2-40B4-BE49-F238E27FC236}">
                <a16:creationId xmlns:a16="http://schemas.microsoft.com/office/drawing/2014/main" id="{5DC8C1F0-B92F-48DF-8E41-0520C0404FC1}"/>
              </a:ext>
            </a:extLst>
          </p:cNvPr>
          <p:cNvSpPr txBox="1">
            <a:spLocks/>
          </p:cNvSpPr>
          <p:nvPr/>
        </p:nvSpPr>
        <p:spPr>
          <a:xfrm>
            <a:off x="789743" y="2378254"/>
            <a:ext cx="5055020" cy="4096416"/>
          </a:xfrm>
          <a:prstGeom prst="rect">
            <a:avLst/>
          </a:prstGeom>
        </p:spPr>
        <p:txBody>
          <a:bodyPr vert="horz" lIns="91440" tIns="45720" rIns="91440" bIns="45720" numCol="1" rtlCol="0">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500"/>
              </a:spcBef>
              <a:spcAft>
                <a:spcPts val="500"/>
              </a:spcAft>
            </a:pPr>
            <a:r>
              <a:rPr lang="en-US" sz="1200"/>
              <a:t>Delivers real-time, full-motion 4K60 video performance, ideal for:</a:t>
            </a:r>
          </a:p>
          <a:p>
            <a:pPr marL="285750" lvl="1" indent="-285750" fontAlgn="base">
              <a:lnSpc>
                <a:spcPct val="100000"/>
              </a:lnSpc>
              <a:buFont typeface="Arial" panose="020B0604020202020204" pitchFamily="34" charset="0"/>
              <a:buChar char="•"/>
            </a:pPr>
            <a:r>
              <a:rPr lang="en-US" sz="1200"/>
              <a:t>Presentation of multimedia</a:t>
            </a:r>
          </a:p>
          <a:p>
            <a:pPr marL="285750" lvl="1" indent="-285750" fontAlgn="base">
              <a:lnSpc>
                <a:spcPct val="100000"/>
              </a:lnSpc>
              <a:buFont typeface="Arial" panose="020B0604020202020204" pitchFamily="34" charset="0"/>
              <a:buChar char="•"/>
            </a:pPr>
            <a:r>
              <a:rPr lang="en-US" sz="1200"/>
              <a:t>Video conferencing</a:t>
            </a:r>
          </a:p>
          <a:p>
            <a:pPr marL="285750" lvl="1" indent="-285750" fontAlgn="base">
              <a:lnSpc>
                <a:spcPct val="100000"/>
              </a:lnSpc>
              <a:buFont typeface="Arial" panose="020B0604020202020204" pitchFamily="34" charset="0"/>
              <a:buChar char="•"/>
            </a:pPr>
            <a:r>
              <a:rPr lang="en-US" sz="1200"/>
              <a:t>Live camera images / video</a:t>
            </a:r>
          </a:p>
          <a:p>
            <a:pPr marL="285750" lvl="1" indent="-285750" fontAlgn="base">
              <a:lnSpc>
                <a:spcPct val="100000"/>
              </a:lnSpc>
              <a:buFont typeface="Arial" panose="020B0604020202020204" pitchFamily="34" charset="0"/>
              <a:buChar char="•"/>
            </a:pPr>
            <a:endParaRPr lang="en-US" sz="1200"/>
          </a:p>
          <a:p>
            <a:pPr fontAlgn="base">
              <a:lnSpc>
                <a:spcPct val="100000"/>
              </a:lnSpc>
              <a:spcBef>
                <a:spcPts val="500"/>
              </a:spcBef>
              <a:spcAft>
                <a:spcPts val="500"/>
              </a:spcAft>
            </a:pPr>
            <a:r>
              <a:rPr lang="en-US" sz="1200"/>
              <a:t>Engineered for stability, reliability, and the audio and visual demands of:  </a:t>
            </a:r>
          </a:p>
          <a:p>
            <a:pPr marL="285750" lvl="1" indent="-285750" fontAlgn="base">
              <a:lnSpc>
                <a:spcPct val="100000"/>
              </a:lnSpc>
              <a:buFont typeface="Arial" panose="020B0604020202020204" pitchFamily="34" charset="0"/>
              <a:buChar char="•"/>
            </a:pPr>
            <a:r>
              <a:rPr lang="en-US" sz="1200"/>
              <a:t>Classrooms / education (Higher Ed &amp; K-12)</a:t>
            </a:r>
          </a:p>
          <a:p>
            <a:pPr marL="285750" lvl="1" indent="-285750" fontAlgn="base">
              <a:lnSpc>
                <a:spcPct val="100000"/>
              </a:lnSpc>
              <a:buFont typeface="Arial" panose="020B0604020202020204" pitchFamily="34" charset="0"/>
              <a:buChar char="•"/>
            </a:pPr>
            <a:r>
              <a:rPr lang="en-US" sz="1200"/>
              <a:t>Small conferencing &amp; collaboration Spaces</a:t>
            </a:r>
          </a:p>
          <a:p>
            <a:pPr marL="285750" lvl="1" indent="-285750" fontAlgn="base">
              <a:lnSpc>
                <a:spcPct val="100000"/>
              </a:lnSpc>
              <a:buFont typeface="Arial" panose="020B0604020202020204" pitchFamily="34" charset="0"/>
              <a:buChar char="•"/>
            </a:pPr>
            <a:r>
              <a:rPr lang="en-US" sz="1200"/>
              <a:t>Hybrid spaces (video conferencing)</a:t>
            </a:r>
          </a:p>
          <a:p>
            <a:pPr marL="285750" lvl="1" indent="-285750" fontAlgn="base">
              <a:lnSpc>
                <a:spcPct val="100000"/>
              </a:lnSpc>
              <a:buFont typeface="Arial" panose="020B0604020202020204" pitchFamily="34" charset="0"/>
              <a:buChar char="•"/>
            </a:pPr>
            <a:r>
              <a:rPr lang="en-US" sz="1200"/>
              <a:t>Digital Signage: perfect synchronization of content across multiple displays (Line‑synchronized outputs)</a:t>
            </a:r>
          </a:p>
          <a:p>
            <a:pPr marL="285750" lvl="1" indent="-285750" fontAlgn="base">
              <a:lnSpc>
                <a:spcPct val="100000"/>
              </a:lnSpc>
              <a:buFont typeface="Arial" panose="020B0604020202020204" pitchFamily="34" charset="0"/>
              <a:buChar char="•"/>
            </a:pPr>
            <a:r>
              <a:rPr lang="en-US" sz="1200"/>
              <a:t>High-demand applications: command-and-control centers, simulation centers, esports, and courtrooms</a:t>
            </a:r>
          </a:p>
          <a:p>
            <a:pPr marL="285750" lvl="1" indent="-285750" fontAlgn="base">
              <a:lnSpc>
                <a:spcPct val="100000"/>
              </a:lnSpc>
              <a:buFont typeface="Arial" panose="020B0604020202020204" pitchFamily="34" charset="0"/>
              <a:buChar char="•"/>
            </a:pPr>
            <a:endParaRPr lang="en-US" sz="1200"/>
          </a:p>
          <a:p>
            <a:pPr fontAlgn="base">
              <a:lnSpc>
                <a:spcPct val="100000"/>
              </a:lnSpc>
              <a:spcBef>
                <a:spcPts val="500"/>
              </a:spcBef>
              <a:spcAft>
                <a:spcPts val="500"/>
              </a:spcAft>
            </a:pPr>
            <a:endParaRPr lang="en-US" sz="1400">
              <a:latin typeface="Arial" panose="020B0604020202020204" pitchFamily="34" charset="0"/>
            </a:endParaRPr>
          </a:p>
        </p:txBody>
      </p:sp>
      <p:sp>
        <p:nvSpPr>
          <p:cNvPr id="16" name="Text Placeholder 26">
            <a:extLst>
              <a:ext uri="{FF2B5EF4-FFF2-40B4-BE49-F238E27FC236}">
                <a16:creationId xmlns:a16="http://schemas.microsoft.com/office/drawing/2014/main" id="{FC8595C8-FDAC-4711-A85E-912DCC432A95}"/>
              </a:ext>
            </a:extLst>
          </p:cNvPr>
          <p:cNvSpPr txBox="1">
            <a:spLocks/>
          </p:cNvSpPr>
          <p:nvPr/>
        </p:nvSpPr>
        <p:spPr>
          <a:xfrm>
            <a:off x="356754" y="342900"/>
            <a:ext cx="6033998"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21" name="TextBox 20">
            <a:extLst>
              <a:ext uri="{FF2B5EF4-FFF2-40B4-BE49-F238E27FC236}">
                <a16:creationId xmlns:a16="http://schemas.microsoft.com/office/drawing/2014/main" id="{68A88617-E270-4649-B368-0FA389C1D878}"/>
              </a:ext>
            </a:extLst>
          </p:cNvPr>
          <p:cNvSpPr txBox="1"/>
          <p:nvPr/>
        </p:nvSpPr>
        <p:spPr>
          <a:xfrm>
            <a:off x="5927222" y="5530778"/>
            <a:ext cx="20839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cs typeface="Arial" panose="020B0604020202020204" pitchFamily="34" charset="0"/>
              </a:rPr>
              <a:t>Digital Signage</a:t>
            </a:r>
          </a:p>
        </p:txBody>
      </p:sp>
      <p:sp>
        <p:nvSpPr>
          <p:cNvPr id="23" name="TextBox 22">
            <a:extLst>
              <a:ext uri="{FF2B5EF4-FFF2-40B4-BE49-F238E27FC236}">
                <a16:creationId xmlns:a16="http://schemas.microsoft.com/office/drawing/2014/main" id="{30FBC4FB-EFE5-48CC-BE5D-E7F0244FF845}"/>
              </a:ext>
            </a:extLst>
          </p:cNvPr>
          <p:cNvSpPr txBox="1"/>
          <p:nvPr/>
        </p:nvSpPr>
        <p:spPr>
          <a:xfrm>
            <a:off x="10306473" y="3574194"/>
            <a:ext cx="16015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cs typeface="Arial" panose="020B0604020202020204" pitchFamily="34" charset="0"/>
              </a:rPr>
              <a:t>High-Demand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cs typeface="Arial" panose="020B0604020202020204" pitchFamily="34" charset="0"/>
              </a:rPr>
              <a:t>Applications </a:t>
            </a:r>
          </a:p>
        </p:txBody>
      </p:sp>
      <p:sp>
        <p:nvSpPr>
          <p:cNvPr id="25" name="TextBox 24">
            <a:extLst>
              <a:ext uri="{FF2B5EF4-FFF2-40B4-BE49-F238E27FC236}">
                <a16:creationId xmlns:a16="http://schemas.microsoft.com/office/drawing/2014/main" id="{E99BBCDB-F0E3-4A35-ADF7-C0A7FE8CF145}"/>
              </a:ext>
            </a:extLst>
          </p:cNvPr>
          <p:cNvSpPr txBox="1"/>
          <p:nvPr/>
        </p:nvSpPr>
        <p:spPr>
          <a:xfrm>
            <a:off x="10083091" y="5528305"/>
            <a:ext cx="20839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cs typeface="Arial" panose="020B0604020202020204" pitchFamily="34" charset="0"/>
              </a:rPr>
              <a:t>esports</a:t>
            </a:r>
          </a:p>
        </p:txBody>
      </p:sp>
    </p:spTree>
    <p:extLst>
      <p:ext uri="{BB962C8B-B14F-4D97-AF65-F5344CB8AC3E}">
        <p14:creationId xmlns:p14="http://schemas.microsoft.com/office/powerpoint/2010/main" val="98356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A853C154-8064-4310-BA38-06533697A6C2}"/>
              </a:ext>
            </a:extLst>
          </p:cNvPr>
          <p:cNvSpPr/>
          <p:nvPr/>
        </p:nvSpPr>
        <p:spPr>
          <a:xfrm>
            <a:off x="6401081" y="4593513"/>
            <a:ext cx="764270" cy="759043"/>
          </a:xfrm>
          <a:prstGeom prst="ellipse">
            <a:avLst/>
          </a:prstGeom>
          <a:solidFill>
            <a:srgbClr val="00335C"/>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C9C315A-6C01-4E3C-9065-01A8CF645387}"/>
              </a:ext>
            </a:extLst>
          </p:cNvPr>
          <p:cNvSpPr/>
          <p:nvPr/>
        </p:nvSpPr>
        <p:spPr>
          <a:xfrm>
            <a:off x="6360731" y="2478126"/>
            <a:ext cx="764270" cy="759043"/>
          </a:xfrm>
          <a:prstGeom prst="ellipse">
            <a:avLst/>
          </a:prstGeom>
          <a:solidFill>
            <a:srgbClr val="00335C"/>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4FBDE47-0E2B-4D43-A37F-1531EBEAA263}"/>
              </a:ext>
            </a:extLst>
          </p:cNvPr>
          <p:cNvSpPr/>
          <p:nvPr/>
        </p:nvSpPr>
        <p:spPr>
          <a:xfrm>
            <a:off x="800099" y="4593513"/>
            <a:ext cx="764270" cy="759043"/>
          </a:xfrm>
          <a:prstGeom prst="ellipse">
            <a:avLst/>
          </a:prstGeom>
          <a:solidFill>
            <a:srgbClr val="00335C"/>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D0831AC-565C-4403-A971-62582AB40EE0}"/>
              </a:ext>
            </a:extLst>
          </p:cNvPr>
          <p:cNvSpPr/>
          <p:nvPr/>
        </p:nvSpPr>
        <p:spPr>
          <a:xfrm>
            <a:off x="753495" y="2478126"/>
            <a:ext cx="764270" cy="759043"/>
          </a:xfrm>
          <a:prstGeom prst="ellipse">
            <a:avLst/>
          </a:prstGeom>
          <a:solidFill>
            <a:srgbClr val="00335C"/>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6" name="Picture 5" descr="A picture containing electronics&#10;&#10;Description automatically generated">
            <a:extLst>
              <a:ext uri="{FF2B5EF4-FFF2-40B4-BE49-F238E27FC236}">
                <a16:creationId xmlns:a16="http://schemas.microsoft.com/office/drawing/2014/main" id="{70867902-47C9-48DE-9305-1E0457AA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049" y="259608"/>
            <a:ext cx="4098197" cy="1969550"/>
          </a:xfrm>
          <a:prstGeom prst="rect">
            <a:avLst/>
          </a:prstGeom>
        </p:spPr>
      </p:pic>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a:xfrm>
            <a:off x="800099" y="984313"/>
            <a:ext cx="7145415" cy="1036339"/>
          </a:xfrm>
        </p:spPr>
        <p:txBody>
          <a:bodyPr/>
          <a:lstStyle/>
          <a:p>
            <a:r>
              <a:rPr lang="en-US" dirty="0"/>
              <a:t>Technical Overview: DM NVX 10/20/200</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13</a:t>
            </a:fld>
            <a:endParaRPr lang="en-US"/>
          </a:p>
        </p:txBody>
      </p:sp>
      <p:sp>
        <p:nvSpPr>
          <p:cNvPr id="23" name="Content Placeholder 4">
            <a:extLst>
              <a:ext uri="{FF2B5EF4-FFF2-40B4-BE49-F238E27FC236}">
                <a16:creationId xmlns:a16="http://schemas.microsoft.com/office/drawing/2014/main" id="{6BA910CA-3CFB-4A2C-92B7-6EF4279EA85E}"/>
              </a:ext>
            </a:extLst>
          </p:cNvPr>
          <p:cNvSpPr txBox="1">
            <a:spLocks/>
          </p:cNvSpPr>
          <p:nvPr/>
        </p:nvSpPr>
        <p:spPr>
          <a:xfrm>
            <a:off x="7172771" y="2497255"/>
            <a:ext cx="4588383" cy="2680545"/>
          </a:xfrm>
          <a:prstGeom prst="rect">
            <a:avLst/>
          </a:prstGeom>
        </p:spPr>
        <p:txBody>
          <a:bodyPr vert="horz" lIns="91440" tIns="45720" rIns="91440" bIns="45720" numCol="1" rtlCol="0">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100" b="1" dirty="0">
                <a:solidFill>
                  <a:srgbClr val="595959"/>
                </a:solidFill>
              </a:rPr>
              <a:t>Installs and Connects with Ease </a:t>
            </a:r>
          </a:p>
          <a:p>
            <a:pPr marL="171450" lvl="1" indent="-171450">
              <a:lnSpc>
                <a:spcPct val="120000"/>
              </a:lnSpc>
              <a:buFont typeface="Arial" panose="020B0604020202020204" pitchFamily="34" charset="0"/>
              <a:buChar char="•"/>
            </a:pPr>
            <a:r>
              <a:rPr lang="en-US" sz="1100" dirty="0">
                <a:solidFill>
                  <a:srgbClr val="595959"/>
                </a:solidFill>
              </a:rPr>
              <a:t>Simple web-based setup via web browser</a:t>
            </a:r>
          </a:p>
          <a:p>
            <a:pPr marL="171450" lvl="1" indent="-171450">
              <a:lnSpc>
                <a:spcPct val="100000"/>
              </a:lnSpc>
              <a:buFont typeface="Arial" panose="020B0604020202020204" pitchFamily="34" charset="0"/>
              <a:buChar char="•"/>
            </a:pPr>
            <a:r>
              <a:rPr lang="en-US" sz="1100" dirty="0">
                <a:solidFill>
                  <a:srgbClr val="595959"/>
                </a:solidFill>
              </a:rPr>
              <a:t>Designed to meet the evolving needs of your space</a:t>
            </a:r>
          </a:p>
          <a:p>
            <a:pPr marL="171450" lvl="1" indent="-171450">
              <a:lnSpc>
                <a:spcPct val="100000"/>
              </a:lnSpc>
              <a:buFont typeface="Arial" panose="020B0604020202020204" pitchFamily="34" charset="0"/>
              <a:buChar char="•"/>
            </a:pPr>
            <a:r>
              <a:rPr lang="en-US" sz="1100" dirty="0">
                <a:solidFill>
                  <a:srgbClr val="595959"/>
                </a:solidFill>
              </a:rPr>
              <a:t>Easy, low-voltage installation. Powered via PoE (optional power pack also available). No need for fiber or added electrical runs.</a:t>
            </a:r>
          </a:p>
          <a:p>
            <a:pPr marL="171450" lvl="1" indent="-171450">
              <a:lnSpc>
                <a:spcPct val="100000"/>
              </a:lnSpc>
              <a:buFont typeface="Arial" panose="020B0604020202020204" pitchFamily="34" charset="0"/>
              <a:buChar char="•"/>
            </a:pPr>
            <a:r>
              <a:rPr lang="en-US" sz="1100" dirty="0">
                <a:solidFill>
                  <a:srgbClr val="595959"/>
                </a:solidFill>
              </a:rPr>
              <a:t>Mounts conveniently, small footprint: fits behind flat-panel displays, above ceiling-mounted projectors, in AV cart / cabinet</a:t>
            </a:r>
          </a:p>
          <a:p>
            <a:pPr marL="171450" lvl="1" indent="-171450">
              <a:lnSpc>
                <a:spcPct val="100000"/>
              </a:lnSpc>
              <a:buFont typeface="Arial" panose="020B0604020202020204" pitchFamily="34" charset="0"/>
              <a:buChar char="•"/>
            </a:pPr>
            <a:endParaRPr lang="en-US" sz="1100" dirty="0">
              <a:solidFill>
                <a:srgbClr val="595959"/>
              </a:solidFill>
            </a:endParaRPr>
          </a:p>
          <a:p>
            <a:pPr lvl="1">
              <a:lnSpc>
                <a:spcPct val="100000"/>
              </a:lnSpc>
            </a:pPr>
            <a:r>
              <a:rPr lang="en-US" sz="1100" b="1" dirty="0">
                <a:solidFill>
                  <a:srgbClr val="595959"/>
                </a:solidFill>
              </a:rPr>
              <a:t>Network</a:t>
            </a:r>
          </a:p>
          <a:p>
            <a:pPr marL="171450" lvl="1" indent="-171450">
              <a:lnSpc>
                <a:spcPct val="100000"/>
              </a:lnSpc>
              <a:buFont typeface="Arial" panose="020B0604020202020204" pitchFamily="34" charset="0"/>
              <a:buChar char="•"/>
            </a:pPr>
            <a:r>
              <a:rPr lang="en-US" sz="1100" dirty="0">
                <a:solidFill>
                  <a:srgbClr val="595959"/>
                </a:solidFill>
              </a:rPr>
              <a:t>Networked AV (AVoIP), utilizes existing network and security protocols; supports interoperability between devices</a:t>
            </a:r>
          </a:p>
          <a:p>
            <a:pPr marL="171450" lvl="1" indent="-171450">
              <a:lnSpc>
                <a:spcPct val="100000"/>
              </a:lnSpc>
              <a:buFont typeface="Arial" panose="020B0604020202020204" pitchFamily="34" charset="0"/>
              <a:buChar char="•"/>
            </a:pPr>
            <a:endParaRPr lang="en-US" sz="1100" dirty="0">
              <a:solidFill>
                <a:srgbClr val="595959"/>
              </a:solidFill>
              <a:cs typeface="Arial" panose="020B0604020202020204" pitchFamily="34" charset="0"/>
            </a:endParaRPr>
          </a:p>
        </p:txBody>
      </p:sp>
      <p:sp>
        <p:nvSpPr>
          <p:cNvPr id="16" name="Text Placeholder 26">
            <a:extLst>
              <a:ext uri="{FF2B5EF4-FFF2-40B4-BE49-F238E27FC236}">
                <a16:creationId xmlns:a16="http://schemas.microsoft.com/office/drawing/2014/main" id="{2667BFEE-E01A-4719-B05F-5C5FA6B33C0B}"/>
              </a:ext>
            </a:extLst>
          </p:cNvPr>
          <p:cNvSpPr txBox="1">
            <a:spLocks/>
          </p:cNvSpPr>
          <p:nvPr/>
        </p:nvSpPr>
        <p:spPr>
          <a:xfrm>
            <a:off x="356754" y="342900"/>
            <a:ext cx="5390903"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14" name="Content Placeholder 13">
            <a:extLst>
              <a:ext uri="{FF2B5EF4-FFF2-40B4-BE49-F238E27FC236}">
                <a16:creationId xmlns:a16="http://schemas.microsoft.com/office/drawing/2014/main" id="{D3F8C325-F533-4161-9B05-1478956A970D}"/>
              </a:ext>
            </a:extLst>
          </p:cNvPr>
          <p:cNvSpPr>
            <a:spLocks noGrp="1"/>
          </p:cNvSpPr>
          <p:nvPr>
            <p:ph sz="quarter" idx="17"/>
          </p:nvPr>
        </p:nvSpPr>
        <p:spPr>
          <a:xfrm>
            <a:off x="1566472" y="2497255"/>
            <a:ext cx="4697063" cy="3376432"/>
          </a:xfrm>
        </p:spPr>
        <p:txBody>
          <a:bodyPr vert="horz" lIns="91440" tIns="45720" rIns="91440" bIns="45720" numCol="1" rtlCol="0" anchor="t">
            <a:normAutofit fontScale="92500" lnSpcReduction="10000"/>
          </a:bodyPr>
          <a:lstStyle/>
          <a:p>
            <a:pPr lvl="1">
              <a:lnSpc>
                <a:spcPct val="100000"/>
              </a:lnSpc>
            </a:pPr>
            <a:r>
              <a:rPr lang="en-US" sz="1100" b="1" dirty="0">
                <a:solidFill>
                  <a:srgbClr val="595959"/>
                </a:solidFill>
              </a:rPr>
              <a:t>Highest video integrity, regardless of output</a:t>
            </a:r>
          </a:p>
          <a:p>
            <a:pPr marL="285750" lvl="1" indent="-285750">
              <a:lnSpc>
                <a:spcPct val="100000"/>
              </a:lnSpc>
              <a:buFont typeface="Arial" panose="020B0604020202020204" pitchFamily="34" charset="0"/>
              <a:buChar char="•"/>
            </a:pPr>
            <a:r>
              <a:rPr lang="en-US" sz="1100" dirty="0"/>
              <a:t>Delivers real-time, full-motion video performance </a:t>
            </a:r>
            <a:endParaRPr lang="en-US" sz="1100" dirty="0">
              <a:cs typeface="Arial"/>
            </a:endParaRPr>
          </a:p>
          <a:p>
            <a:pPr marL="285750" lvl="1" indent="-285750">
              <a:lnSpc>
                <a:spcPct val="100000"/>
              </a:lnSpc>
              <a:buFont typeface="Arial" panose="020B0604020202020204" pitchFamily="34" charset="0"/>
              <a:buChar char="•"/>
            </a:pPr>
            <a:r>
              <a:rPr lang="en-US" sz="1100" dirty="0"/>
              <a:t>Scaling option available (</a:t>
            </a:r>
            <a:r>
              <a:rPr lang="en-US" sz="1100" b="0" i="0" dirty="0">
                <a:solidFill>
                  <a:srgbClr val="004B83"/>
                </a:solidFill>
                <a:effectLst/>
                <a:hlinkClick r:id="rId3"/>
              </a:rPr>
              <a:t>DM-NVX-D200</a:t>
            </a:r>
            <a:r>
              <a:rPr lang="en-US" sz="1100" b="0" i="0" dirty="0">
                <a:solidFill>
                  <a:srgbClr val="004B83"/>
                </a:solidFill>
                <a:effectLst/>
              </a:rPr>
              <a:t>)</a:t>
            </a:r>
            <a:endParaRPr lang="en-US" sz="1100" b="0" i="0" dirty="0">
              <a:solidFill>
                <a:srgbClr val="004B83"/>
              </a:solidFill>
              <a:effectLst/>
              <a:cs typeface="Arial"/>
            </a:endParaRPr>
          </a:p>
          <a:p>
            <a:pPr marL="285750" lvl="1" indent="-285750">
              <a:lnSpc>
                <a:spcPct val="100000"/>
              </a:lnSpc>
              <a:buFont typeface="Arial" panose="020B0604020202020204" pitchFamily="34" charset="0"/>
              <a:buChar char="•"/>
            </a:pPr>
            <a:r>
              <a:rPr lang="en-US" sz="1100" dirty="0">
                <a:solidFill>
                  <a:srgbClr val="595959"/>
                </a:solidFill>
              </a:rPr>
              <a:t>Video has virtually no latency, supported by high refresh rates and lossless compression</a:t>
            </a:r>
            <a:endParaRPr lang="en-US" sz="1100" dirty="0">
              <a:solidFill>
                <a:srgbClr val="595959"/>
              </a:solidFill>
              <a:cs typeface="Arial"/>
            </a:endParaRPr>
          </a:p>
          <a:p>
            <a:pPr marL="285750" lvl="1" indent="-285750">
              <a:lnSpc>
                <a:spcPct val="100000"/>
              </a:lnSpc>
              <a:buFont typeface="Arial" panose="020B0604020202020204" pitchFamily="34" charset="0"/>
              <a:buChar char="•"/>
            </a:pPr>
            <a:r>
              <a:rPr lang="en-US" sz="1100" dirty="0">
                <a:solidFill>
                  <a:srgbClr val="595959"/>
                </a:solidFill>
              </a:rPr>
              <a:t>Solutions to support 1920x1080p, 4K30 4:4:4, and 4K60 4:2:0</a:t>
            </a:r>
            <a:endParaRPr lang="en-US" sz="1100" dirty="0">
              <a:solidFill>
                <a:srgbClr val="595959"/>
              </a:solidFill>
              <a:cs typeface="Arial"/>
            </a:endParaRPr>
          </a:p>
          <a:p>
            <a:pPr marL="285750" lvl="1" indent="-285750">
              <a:lnSpc>
                <a:spcPct val="100000"/>
              </a:lnSpc>
              <a:buFont typeface="Arial" panose="020B0604020202020204" pitchFamily="34" charset="0"/>
              <a:buChar char="•"/>
            </a:pPr>
            <a:endParaRPr lang="en-US" sz="1100" dirty="0">
              <a:solidFill>
                <a:srgbClr val="595959"/>
              </a:solidFill>
            </a:endParaRPr>
          </a:p>
          <a:p>
            <a:pPr lvl="1">
              <a:lnSpc>
                <a:spcPct val="100000"/>
              </a:lnSpc>
            </a:pPr>
            <a:endParaRPr lang="en-US" sz="1100" b="1" dirty="0">
              <a:solidFill>
                <a:srgbClr val="595959"/>
              </a:solidFill>
            </a:endParaRPr>
          </a:p>
          <a:p>
            <a:pPr lvl="1">
              <a:lnSpc>
                <a:spcPct val="100000"/>
              </a:lnSpc>
            </a:pPr>
            <a:r>
              <a:rPr lang="en-US" sz="1100" b="1" dirty="0">
                <a:solidFill>
                  <a:srgbClr val="595959"/>
                </a:solidFill>
              </a:rPr>
              <a:t>Audio Clarity</a:t>
            </a:r>
            <a:endParaRPr lang="en-US" sz="1100" b="1" dirty="0">
              <a:solidFill>
                <a:srgbClr val="595959"/>
              </a:solidFill>
              <a:cs typeface="Arial"/>
            </a:endParaRPr>
          </a:p>
          <a:p>
            <a:pPr marL="285750" lvl="1" indent="-285750">
              <a:lnSpc>
                <a:spcPct val="100000"/>
              </a:lnSpc>
              <a:buFont typeface="Arial" panose="020B0604020202020204" pitchFamily="34" charset="0"/>
              <a:buChar char="•"/>
            </a:pPr>
            <a:r>
              <a:rPr lang="en-US" sz="1100" dirty="0">
                <a:solidFill>
                  <a:srgbClr val="595959"/>
                </a:solidFill>
              </a:rPr>
              <a:t>Lossless transfer of surround sound audio signals</a:t>
            </a:r>
            <a:endParaRPr lang="en-US" sz="1100" dirty="0">
              <a:solidFill>
                <a:srgbClr val="595959"/>
              </a:solidFill>
              <a:cs typeface="Arial"/>
            </a:endParaRPr>
          </a:p>
          <a:p>
            <a:pPr marL="285750" lvl="1" indent="-285750">
              <a:lnSpc>
                <a:spcPct val="100000"/>
              </a:lnSpc>
              <a:buFont typeface="Arial" panose="020B0604020202020204" pitchFamily="34" charset="0"/>
              <a:buChar char="•"/>
            </a:pPr>
            <a:r>
              <a:rPr lang="en-US" sz="1100" dirty="0">
                <a:solidFill>
                  <a:srgbClr val="595959"/>
                </a:solidFill>
              </a:rPr>
              <a:t>Stereo 2-Channel</a:t>
            </a:r>
            <a:endParaRPr lang="en-US" sz="1100" dirty="0">
              <a:solidFill>
                <a:srgbClr val="595959"/>
              </a:solidFill>
              <a:cs typeface="Arial"/>
            </a:endParaRPr>
          </a:p>
          <a:p>
            <a:pPr marL="285750" lvl="1" indent="-285750">
              <a:lnSpc>
                <a:spcPct val="100000"/>
              </a:lnSpc>
              <a:spcBef>
                <a:spcPts val="600"/>
              </a:spcBef>
              <a:spcAft>
                <a:spcPts val="600"/>
              </a:spcAft>
              <a:buFont typeface="Arial" panose="020B0604020202020204" pitchFamily="34" charset="0"/>
              <a:buChar char="•"/>
            </a:pPr>
            <a:r>
              <a:rPr lang="en-US" sz="1100" dirty="0">
                <a:solidFill>
                  <a:srgbClr val="595959"/>
                </a:solidFill>
              </a:rPr>
              <a:t>Digital HDMI®, AES67 • Dolby Digital®  • Dolby Digital EX • Dolby Digital Plus • Dolby®  </a:t>
            </a:r>
            <a:r>
              <a:rPr lang="en-US" sz="1100" dirty="0" err="1">
                <a:solidFill>
                  <a:srgbClr val="595959"/>
                </a:solidFill>
              </a:rPr>
              <a:t>TrueHD</a:t>
            </a:r>
            <a:r>
              <a:rPr lang="en-US" sz="1100" dirty="0">
                <a:solidFill>
                  <a:srgbClr val="595959"/>
                </a:solidFill>
              </a:rPr>
              <a:t> • Dolby Atmos®  • DTS®  • DTS-ES • DTS 96/24 • DTS HD • High Res DTS HD®  Master Audio™  • LPCM up to 8 channels</a:t>
            </a:r>
            <a:endParaRPr lang="en-US" sz="1100" dirty="0">
              <a:solidFill>
                <a:srgbClr val="595959"/>
              </a:solidFill>
              <a:cs typeface="Arial" panose="020B0604020202020204"/>
            </a:endParaRPr>
          </a:p>
          <a:p>
            <a:pPr marL="285750" lvl="1" indent="-285750">
              <a:lnSpc>
                <a:spcPct val="100000"/>
              </a:lnSpc>
              <a:buFont typeface="Arial" panose="020B0604020202020204" pitchFamily="34" charset="0"/>
              <a:buChar char="•"/>
            </a:pPr>
            <a:endParaRPr lang="en-US" sz="1100" dirty="0">
              <a:solidFill>
                <a:srgbClr val="595959"/>
              </a:solidFill>
            </a:endParaRPr>
          </a:p>
          <a:p>
            <a:pPr marL="285750" lvl="1" indent="-285750">
              <a:lnSpc>
                <a:spcPct val="100000"/>
              </a:lnSpc>
              <a:buFont typeface="Arial" panose="020B0604020202020204" pitchFamily="34" charset="0"/>
              <a:buChar char="•"/>
            </a:pPr>
            <a:endParaRPr lang="en-US" sz="1100" dirty="0"/>
          </a:p>
          <a:p>
            <a:endParaRPr lang="en-US" sz="1100" dirty="0"/>
          </a:p>
        </p:txBody>
      </p:sp>
      <p:pic>
        <p:nvPicPr>
          <p:cNvPr id="7" name="Graphic 6" descr="Volume with solid fill">
            <a:extLst>
              <a:ext uri="{FF2B5EF4-FFF2-40B4-BE49-F238E27FC236}">
                <a16:creationId xmlns:a16="http://schemas.microsoft.com/office/drawing/2014/main" id="{7EC52439-B758-4203-A105-BA5B198428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806" y="4695606"/>
            <a:ext cx="554855" cy="554855"/>
          </a:xfrm>
          <a:prstGeom prst="rect">
            <a:avLst/>
          </a:prstGeom>
        </p:spPr>
      </p:pic>
      <p:pic>
        <p:nvPicPr>
          <p:cNvPr id="9" name="Graphic 8" descr="Wireless with solid fill">
            <a:extLst>
              <a:ext uri="{FF2B5EF4-FFF2-40B4-BE49-F238E27FC236}">
                <a16:creationId xmlns:a16="http://schemas.microsoft.com/office/drawing/2014/main" id="{D69CACB3-7F7C-4156-8D3C-B02F6A1C3D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8496" y="4693736"/>
            <a:ext cx="556725" cy="556725"/>
          </a:xfrm>
          <a:prstGeom prst="rect">
            <a:avLst/>
          </a:prstGeom>
        </p:spPr>
      </p:pic>
      <p:pic>
        <p:nvPicPr>
          <p:cNvPr id="11" name="Graphic 10" descr="Gears with solid fill">
            <a:extLst>
              <a:ext uri="{FF2B5EF4-FFF2-40B4-BE49-F238E27FC236}">
                <a16:creationId xmlns:a16="http://schemas.microsoft.com/office/drawing/2014/main" id="{0864CCC0-7F6A-4FEA-9473-59FCA3157F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0510" y="2535291"/>
            <a:ext cx="644711" cy="644711"/>
          </a:xfrm>
          <a:prstGeom prst="rect">
            <a:avLst/>
          </a:prstGeom>
        </p:spPr>
      </p:pic>
      <p:pic>
        <p:nvPicPr>
          <p:cNvPr id="4" name="Graphic 3" descr="Online meeting with solid fill">
            <a:extLst>
              <a:ext uri="{FF2B5EF4-FFF2-40B4-BE49-F238E27FC236}">
                <a16:creationId xmlns:a16="http://schemas.microsoft.com/office/drawing/2014/main" id="{50CEF58C-7491-490E-8425-F22F34FCB5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37" y="2573385"/>
            <a:ext cx="582386" cy="582386"/>
          </a:xfrm>
          <a:prstGeom prst="rect">
            <a:avLst/>
          </a:prstGeom>
        </p:spPr>
      </p:pic>
    </p:spTree>
    <p:extLst>
      <p:ext uri="{BB962C8B-B14F-4D97-AF65-F5344CB8AC3E}">
        <p14:creationId xmlns:p14="http://schemas.microsoft.com/office/powerpoint/2010/main" val="115240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438C6C-7C83-3942-A2F9-710842EFF1B4}"/>
              </a:ext>
            </a:extLst>
          </p:cNvPr>
          <p:cNvSpPr>
            <a:spLocks noGrp="1"/>
          </p:cNvSpPr>
          <p:nvPr>
            <p:ph type="title"/>
          </p:nvPr>
        </p:nvSpPr>
        <p:spPr>
          <a:xfrm>
            <a:off x="846569" y="1007871"/>
            <a:ext cx="4983125" cy="856695"/>
          </a:xfrm>
        </p:spPr>
        <p:txBody>
          <a:bodyPr>
            <a:normAutofit fontScale="90000"/>
          </a:bodyPr>
          <a:lstStyle/>
          <a:p>
            <a:br>
              <a:rPr lang="en-US"/>
            </a:br>
            <a:r>
              <a:rPr lang="en-US" sz="2400"/>
              <a:t>Choose Your Solution</a:t>
            </a:r>
            <a:br>
              <a:rPr lang="en-US" sz="2400"/>
            </a:br>
            <a:endParaRPr lang="en-US" sz="2400"/>
          </a:p>
        </p:txBody>
      </p:sp>
      <p:sp>
        <p:nvSpPr>
          <p:cNvPr id="5" name="Slide Number Placeholder 4">
            <a:extLst>
              <a:ext uri="{FF2B5EF4-FFF2-40B4-BE49-F238E27FC236}">
                <a16:creationId xmlns:a16="http://schemas.microsoft.com/office/drawing/2014/main" id="{D690FF51-52F3-304B-BB67-0A79DF2C591E}"/>
              </a:ext>
            </a:extLst>
          </p:cNvPr>
          <p:cNvSpPr>
            <a:spLocks noGrp="1"/>
          </p:cNvSpPr>
          <p:nvPr>
            <p:ph type="sldNum" sz="quarter" idx="12"/>
          </p:nvPr>
        </p:nvSpPr>
        <p:spPr>
          <a:xfrm>
            <a:off x="627755" y="6118423"/>
            <a:ext cx="2743200" cy="365125"/>
          </a:xfrm>
        </p:spPr>
        <p:txBody>
          <a:bodyPr/>
          <a:lstStyle/>
          <a:p>
            <a:fld id="{48F63A3B-78C7-47BE-AE5E-E10140E04643}" type="slidenum">
              <a:rPr lang="en-US" smtClean="0"/>
              <a:pPr/>
              <a:t>14</a:t>
            </a:fld>
            <a:endParaRPr lang="en-US"/>
          </a:p>
        </p:txBody>
      </p:sp>
      <p:sp>
        <p:nvSpPr>
          <p:cNvPr id="34" name="Content Placeholder 5">
            <a:extLst>
              <a:ext uri="{FF2B5EF4-FFF2-40B4-BE49-F238E27FC236}">
                <a16:creationId xmlns:a16="http://schemas.microsoft.com/office/drawing/2014/main" id="{2B5CD883-9C8E-400E-8460-EF9633EB4495}"/>
              </a:ext>
            </a:extLst>
          </p:cNvPr>
          <p:cNvSpPr txBox="1">
            <a:spLocks/>
          </p:cNvSpPr>
          <p:nvPr/>
        </p:nvSpPr>
        <p:spPr>
          <a:xfrm>
            <a:off x="1279116" y="5123359"/>
            <a:ext cx="3962399" cy="364067"/>
          </a:xfrm>
          <a:prstGeom prst="rect">
            <a:avLst/>
          </a:prstGeom>
        </p:spPr>
        <p:txBody>
          <a:bodyPr>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500"/>
              </a:spcBef>
              <a:spcAft>
                <a:spcPts val="500"/>
              </a:spcAft>
            </a:pPr>
            <a:endParaRPr lang="en-US" sz="1200" b="0"/>
          </a:p>
        </p:txBody>
      </p:sp>
      <p:sp>
        <p:nvSpPr>
          <p:cNvPr id="11" name="TextBox 10">
            <a:extLst>
              <a:ext uri="{FF2B5EF4-FFF2-40B4-BE49-F238E27FC236}">
                <a16:creationId xmlns:a16="http://schemas.microsoft.com/office/drawing/2014/main" id="{8DA82475-5C07-44B5-9F3E-6537BBC5C752}"/>
              </a:ext>
            </a:extLst>
          </p:cNvPr>
          <p:cNvSpPr txBox="1"/>
          <p:nvPr/>
        </p:nvSpPr>
        <p:spPr>
          <a:xfrm>
            <a:off x="3260316" y="7793798"/>
            <a:ext cx="1226814" cy="261610"/>
          </a:xfrm>
          <a:prstGeom prst="rect">
            <a:avLst/>
          </a:prstGeom>
          <a:noFill/>
        </p:spPr>
        <p:txBody>
          <a:bodyPr wrap="square" rtlCol="0">
            <a:spAutoFit/>
          </a:bodyPr>
          <a:lstStyle/>
          <a:p>
            <a:pPr algn="ctr"/>
            <a:r>
              <a:rPr lang="en-US" sz="1100" i="0">
                <a:solidFill>
                  <a:schemeClr val="bg2">
                    <a:lumMod val="75000"/>
                  </a:schemeClr>
                </a:solidFill>
                <a:effectLst/>
                <a:latin typeface="Segoe UI" panose="020B0502040204020203" pitchFamily="34" charset="0"/>
              </a:rPr>
              <a:t>HD-PS401</a:t>
            </a:r>
            <a:endParaRPr lang="en-US" sz="1100">
              <a:solidFill>
                <a:schemeClr val="bg2">
                  <a:lumMod val="75000"/>
                </a:schemeClr>
              </a:solidFill>
            </a:endParaRPr>
          </a:p>
        </p:txBody>
      </p:sp>
      <p:sp>
        <p:nvSpPr>
          <p:cNvPr id="12" name="TextBox 11">
            <a:extLst>
              <a:ext uri="{FF2B5EF4-FFF2-40B4-BE49-F238E27FC236}">
                <a16:creationId xmlns:a16="http://schemas.microsoft.com/office/drawing/2014/main" id="{B3577D25-D3AD-42B9-AA73-A81EC97D2977}"/>
              </a:ext>
            </a:extLst>
          </p:cNvPr>
          <p:cNvSpPr txBox="1"/>
          <p:nvPr/>
        </p:nvSpPr>
        <p:spPr>
          <a:xfrm>
            <a:off x="5241282" y="7793798"/>
            <a:ext cx="2161186" cy="261610"/>
          </a:xfrm>
          <a:prstGeom prst="rect">
            <a:avLst/>
          </a:prstGeom>
          <a:noFill/>
        </p:spPr>
        <p:txBody>
          <a:bodyPr wrap="square" rtlCol="0">
            <a:spAutoFit/>
          </a:bodyPr>
          <a:lstStyle/>
          <a:p>
            <a:pPr algn="ctr"/>
            <a:r>
              <a:rPr lang="en-US" sz="1100" i="0">
                <a:solidFill>
                  <a:schemeClr val="bg2">
                    <a:lumMod val="75000"/>
                  </a:schemeClr>
                </a:solidFill>
                <a:effectLst/>
                <a:latin typeface="Segoe UI" panose="020B0502040204020203" pitchFamily="34" charset="0"/>
              </a:rPr>
              <a:t>HD-PS402</a:t>
            </a:r>
            <a:endParaRPr lang="en-US" sz="1100">
              <a:solidFill>
                <a:schemeClr val="bg2">
                  <a:lumMod val="75000"/>
                </a:schemeClr>
              </a:solidFill>
            </a:endParaRPr>
          </a:p>
        </p:txBody>
      </p:sp>
      <p:graphicFrame>
        <p:nvGraphicFramePr>
          <p:cNvPr id="17" name="Table 16">
            <a:extLst>
              <a:ext uri="{FF2B5EF4-FFF2-40B4-BE49-F238E27FC236}">
                <a16:creationId xmlns:a16="http://schemas.microsoft.com/office/drawing/2014/main" id="{BA8BF906-DA3B-48FF-A1C8-946048A4AA21}"/>
              </a:ext>
            </a:extLst>
          </p:cNvPr>
          <p:cNvGraphicFramePr>
            <a:graphicFrameLocks noGrp="1"/>
          </p:cNvGraphicFramePr>
          <p:nvPr>
            <p:extLst>
              <p:ext uri="{D42A27DB-BD31-4B8C-83A1-F6EECF244321}">
                <p14:modId xmlns:p14="http://schemas.microsoft.com/office/powerpoint/2010/main" val="2193609097"/>
              </p:ext>
            </p:extLst>
          </p:nvPr>
        </p:nvGraphicFramePr>
        <p:xfrm>
          <a:off x="5956353" y="413338"/>
          <a:ext cx="5661892" cy="6182134"/>
        </p:xfrm>
        <a:graphic>
          <a:graphicData uri="http://schemas.openxmlformats.org/drawingml/2006/table">
            <a:tbl>
              <a:tblPr/>
              <a:tblGrid>
                <a:gridCol w="635827">
                  <a:extLst>
                    <a:ext uri="{9D8B030D-6E8A-4147-A177-3AD203B41FA5}">
                      <a16:colId xmlns:a16="http://schemas.microsoft.com/office/drawing/2014/main" val="2994876966"/>
                    </a:ext>
                  </a:extLst>
                </a:gridCol>
                <a:gridCol w="847770">
                  <a:extLst>
                    <a:ext uri="{9D8B030D-6E8A-4147-A177-3AD203B41FA5}">
                      <a16:colId xmlns:a16="http://schemas.microsoft.com/office/drawing/2014/main" val="623013763"/>
                    </a:ext>
                  </a:extLst>
                </a:gridCol>
                <a:gridCol w="847770">
                  <a:extLst>
                    <a:ext uri="{9D8B030D-6E8A-4147-A177-3AD203B41FA5}">
                      <a16:colId xmlns:a16="http://schemas.microsoft.com/office/drawing/2014/main" val="823250758"/>
                    </a:ext>
                  </a:extLst>
                </a:gridCol>
                <a:gridCol w="847770">
                  <a:extLst>
                    <a:ext uri="{9D8B030D-6E8A-4147-A177-3AD203B41FA5}">
                      <a16:colId xmlns:a16="http://schemas.microsoft.com/office/drawing/2014/main" val="3533704216"/>
                    </a:ext>
                  </a:extLst>
                </a:gridCol>
                <a:gridCol w="787215">
                  <a:extLst>
                    <a:ext uri="{9D8B030D-6E8A-4147-A177-3AD203B41FA5}">
                      <a16:colId xmlns:a16="http://schemas.microsoft.com/office/drawing/2014/main" val="709726238"/>
                    </a:ext>
                  </a:extLst>
                </a:gridCol>
                <a:gridCol w="847770">
                  <a:extLst>
                    <a:ext uri="{9D8B030D-6E8A-4147-A177-3AD203B41FA5}">
                      <a16:colId xmlns:a16="http://schemas.microsoft.com/office/drawing/2014/main" val="1195329720"/>
                    </a:ext>
                  </a:extLst>
                </a:gridCol>
                <a:gridCol w="847770">
                  <a:extLst>
                    <a:ext uri="{9D8B030D-6E8A-4147-A177-3AD203B41FA5}">
                      <a16:colId xmlns:a16="http://schemas.microsoft.com/office/drawing/2014/main" val="2592741130"/>
                    </a:ext>
                  </a:extLst>
                </a:gridCol>
              </a:tblGrid>
              <a:tr h="234694">
                <a:tc gridSpan="2">
                  <a:txBody>
                    <a:bodyPr/>
                    <a:lstStyle/>
                    <a:p>
                      <a:pPr algn="l" fontAlgn="ctr"/>
                      <a:r>
                        <a:rPr lang="en-US" sz="800" b="0" i="0" u="none" strike="noStrike" dirty="0">
                          <a:solidFill>
                            <a:srgbClr val="000000"/>
                          </a:solidFill>
                          <a:effectLst/>
                          <a:latin typeface="Times New Roman" panose="02020603050405020304" pitchFamily="18" charset="0"/>
                        </a:rPr>
                        <a:t> </a:t>
                      </a:r>
                    </a:p>
                  </a:txBody>
                  <a:tcPr marL="92054" marR="92054" marT="46027" marB="46027" anchor="ctr">
                    <a:lnL>
                      <a:noFill/>
                    </a:lnL>
                    <a:lnR w="6350" cap="flat" cmpd="sng" algn="ctr">
                      <a:solidFill>
                        <a:srgbClr val="71B8D2"/>
                      </a:solidFill>
                      <a:prstDash val="solid"/>
                      <a:round/>
                      <a:headEnd type="none" w="med" len="med"/>
                      <a:tailEnd type="none" w="med" len="med"/>
                    </a:lnR>
                    <a:lnT>
                      <a:noFill/>
                    </a:lnT>
                    <a:lnB w="6350" cap="flat" cmpd="sng" algn="ctr">
                      <a:solidFill>
                        <a:srgbClr val="008AB1"/>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sng" strike="noStrike" dirty="0">
                          <a:solidFill>
                            <a:srgbClr val="0000FF"/>
                          </a:solidFill>
                          <a:effectLst/>
                          <a:latin typeface="Arial" panose="020B0604020202020204" pitchFamily="34" charset="0"/>
                          <a:hlinkClick r:id="rId2"/>
                        </a:rPr>
                        <a:t>DM-NVX-E20</a:t>
                      </a:r>
                      <a:endParaRPr lang="en-US" sz="700" b="0" i="0" u="sng" strike="noStrike" dirty="0">
                        <a:solidFill>
                          <a:srgbClr val="0000FF"/>
                        </a:solidFill>
                        <a:effectLst/>
                        <a:latin typeface="Arial" panose="020B0604020202020204"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a:noFill/>
                    </a:lnT>
                    <a:lnB w="6350" cap="flat" cmpd="sng" algn="ctr">
                      <a:solidFill>
                        <a:srgbClr val="008AB1"/>
                      </a:solidFill>
                      <a:prstDash val="solid"/>
                      <a:round/>
                      <a:headEnd type="none" w="med" len="med"/>
                      <a:tailEnd type="none" w="med" len="med"/>
                    </a:lnB>
                  </a:tcPr>
                </a:tc>
                <a:tc>
                  <a:txBody>
                    <a:bodyPr/>
                    <a:lstStyle/>
                    <a:p>
                      <a:pPr algn="ctr" fontAlgn="ctr"/>
                      <a:r>
                        <a:rPr lang="en-US" sz="700" b="0" i="0" u="sng" strike="noStrike" dirty="0">
                          <a:solidFill>
                            <a:srgbClr val="0000FF"/>
                          </a:solidFill>
                          <a:effectLst/>
                          <a:latin typeface="Arial" panose="020B0604020202020204" pitchFamily="34" charset="0"/>
                          <a:hlinkClick r:id="rId3"/>
                        </a:rPr>
                        <a:t>DM-NVX-E10</a:t>
                      </a:r>
                      <a:endParaRPr lang="en-US" sz="700" b="0" i="0" u="sng" strike="noStrike" dirty="0">
                        <a:solidFill>
                          <a:srgbClr val="0000FF"/>
                        </a:solidFill>
                        <a:effectLst/>
                        <a:latin typeface="Arial" panose="020B0604020202020204"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a:noFill/>
                    </a:lnT>
                    <a:lnB w="6350" cap="flat" cmpd="sng" algn="ctr">
                      <a:solidFill>
                        <a:srgbClr val="008AB1"/>
                      </a:solidFill>
                      <a:prstDash val="solid"/>
                      <a:round/>
                      <a:headEnd type="none" w="med" len="med"/>
                      <a:tailEnd type="none" w="med" len="med"/>
                    </a:lnB>
                  </a:tcPr>
                </a:tc>
                <a:tc>
                  <a:txBody>
                    <a:bodyPr/>
                    <a:lstStyle/>
                    <a:p>
                      <a:pPr algn="ctr" fontAlgn="ctr"/>
                      <a:r>
                        <a:rPr lang="en-US" sz="700" b="0" i="0" u="sng" strike="noStrike" dirty="0">
                          <a:solidFill>
                            <a:srgbClr val="0000FF"/>
                          </a:solidFill>
                          <a:effectLst/>
                          <a:latin typeface="Arial" panose="020B0604020202020204" pitchFamily="34" charset="0"/>
                          <a:hlinkClick r:id="rId4"/>
                        </a:rPr>
                        <a:t>DM-NVX-D20</a:t>
                      </a:r>
                      <a:endParaRPr lang="en-US" sz="700" b="0" i="0" u="sng" strike="noStrike" dirty="0">
                        <a:solidFill>
                          <a:srgbClr val="0000FF"/>
                        </a:solidFill>
                        <a:effectLst/>
                        <a:latin typeface="Arial" panose="020B0604020202020204"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a:noFill/>
                    </a:lnT>
                    <a:lnB w="6350" cap="flat" cmpd="sng" algn="ctr">
                      <a:solidFill>
                        <a:srgbClr val="008AB1"/>
                      </a:solidFill>
                      <a:prstDash val="solid"/>
                      <a:round/>
                      <a:headEnd type="none" w="med" len="med"/>
                      <a:tailEnd type="none" w="med" len="med"/>
                    </a:lnB>
                  </a:tcPr>
                </a:tc>
                <a:tc>
                  <a:txBody>
                    <a:bodyPr/>
                    <a:lstStyle/>
                    <a:p>
                      <a:pPr algn="ctr" fontAlgn="ctr"/>
                      <a:r>
                        <a:rPr lang="en-US" sz="700" b="0" i="0" u="sng" strike="noStrike" dirty="0">
                          <a:solidFill>
                            <a:srgbClr val="0000FF"/>
                          </a:solidFill>
                          <a:effectLst/>
                          <a:latin typeface="Arial" panose="020B0604020202020204" pitchFamily="34" charset="0"/>
                          <a:hlinkClick r:id="rId4"/>
                        </a:rPr>
                        <a:t>DM-NVX-D200</a:t>
                      </a:r>
                      <a:endParaRPr lang="en-US" sz="700" b="0" i="0" u="sng" strike="noStrike" dirty="0">
                        <a:solidFill>
                          <a:srgbClr val="0000FF"/>
                        </a:solidFill>
                        <a:effectLst/>
                        <a:latin typeface="Arial" panose="020B0604020202020204"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a:noFill/>
                    </a:lnT>
                    <a:lnB w="6350" cap="flat" cmpd="sng" algn="ctr">
                      <a:solidFill>
                        <a:srgbClr val="008AB1"/>
                      </a:solidFill>
                      <a:prstDash val="solid"/>
                      <a:round/>
                      <a:headEnd type="none" w="med" len="med"/>
                      <a:tailEnd type="none" w="med" len="med"/>
                    </a:lnB>
                  </a:tcPr>
                </a:tc>
                <a:tc>
                  <a:txBody>
                    <a:bodyPr/>
                    <a:lstStyle/>
                    <a:p>
                      <a:pPr algn="ctr" fontAlgn="ctr"/>
                      <a:r>
                        <a:rPr lang="en-US" sz="700" b="0" i="0" u="sng" strike="noStrike" dirty="0">
                          <a:solidFill>
                            <a:srgbClr val="0000FF"/>
                          </a:solidFill>
                          <a:effectLst/>
                          <a:latin typeface="Arial" panose="020B0604020202020204" pitchFamily="34" charset="0"/>
                          <a:hlinkClick r:id="rId3"/>
                        </a:rPr>
                        <a:t>DM-NVX-D10</a:t>
                      </a:r>
                      <a:endParaRPr lang="en-US" sz="700" b="0" i="0" u="sng" strike="noStrike" dirty="0">
                        <a:solidFill>
                          <a:srgbClr val="0000FF"/>
                        </a:solidFill>
                        <a:effectLst/>
                        <a:latin typeface="Arial" panose="020B0604020202020204" pitchFamily="34" charset="0"/>
                      </a:endParaRPr>
                    </a:p>
                  </a:txBody>
                  <a:tcPr marL="0" marR="0" marT="0" marB="0" anchor="ctr">
                    <a:lnL w="6350" cap="flat" cmpd="sng" algn="ctr">
                      <a:solidFill>
                        <a:srgbClr val="71B8D2"/>
                      </a:solidFill>
                      <a:prstDash val="solid"/>
                      <a:round/>
                      <a:headEnd type="none" w="med" len="med"/>
                      <a:tailEnd type="none" w="med" len="med"/>
                    </a:lnL>
                    <a:lnR>
                      <a:noFill/>
                    </a:lnR>
                    <a:lnT>
                      <a:noFill/>
                    </a:lnT>
                    <a:lnB w="6350" cap="flat" cmpd="sng" algn="ctr">
                      <a:solidFill>
                        <a:srgbClr val="008AB1"/>
                      </a:solidFill>
                      <a:prstDash val="solid"/>
                      <a:round/>
                      <a:headEnd type="none" w="med" len="med"/>
                      <a:tailEnd type="none" w="med" len="med"/>
                    </a:lnB>
                  </a:tcPr>
                </a:tc>
                <a:extLst>
                  <a:ext uri="{0D108BD9-81ED-4DB2-BD59-A6C34878D82A}">
                    <a16:rowId xmlns:a16="http://schemas.microsoft.com/office/drawing/2014/main" val="858492312"/>
                  </a:ext>
                </a:extLst>
              </a:tr>
              <a:tr h="234694">
                <a:tc gridSpan="2">
                  <a:txBody>
                    <a:bodyPr/>
                    <a:lstStyle/>
                    <a:p>
                      <a:pPr algn="l" fontAlgn="ctr"/>
                      <a:r>
                        <a:rPr lang="en-US" sz="800" b="0" i="0" u="none" strike="noStrike">
                          <a:solidFill>
                            <a:srgbClr val="000000"/>
                          </a:solidFill>
                          <a:effectLst/>
                          <a:latin typeface="Times New Roman" panose="02020603050405020304" pitchFamily="18" charset="0"/>
                        </a:rPr>
                        <a:t> </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0" i="0" u="none" strike="noStrike">
                          <a:solidFill>
                            <a:srgbClr val="40474E"/>
                          </a:solidFill>
                          <a:effectLst/>
                          <a:latin typeface="Segoe UI Symbol" panose="020B0502040204020203" pitchFamily="34" charset="0"/>
                        </a:rPr>
                        <a:t>Encoder</a:t>
                      </a:r>
                      <a:endParaRPr lang="en-US" sz="800" b="0" i="0" u="none" strike="noStrike">
                        <a:solidFill>
                          <a:srgbClr val="000000"/>
                        </a:solidFill>
                        <a:effectLst/>
                        <a:latin typeface="Segoe UI Symbol" panose="020B0502040204020203" pitchFamily="34" charset="0"/>
                      </a:endParaRPr>
                    </a:p>
                  </a:txBody>
                  <a:tcPr marL="92054" marR="92054" marT="46027" marB="46027"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800" b="0" i="0" u="none" strike="noStrike">
                          <a:solidFill>
                            <a:srgbClr val="40474E"/>
                          </a:solidFill>
                          <a:effectLst/>
                          <a:latin typeface="Segoe UI Symbol" panose="020B0502040204020203" pitchFamily="34" charset="0"/>
                        </a:rPr>
                        <a:t>Decoder</a:t>
                      </a:r>
                      <a:endParaRPr lang="en-US" sz="800" b="0" i="0" u="none" strike="noStrike">
                        <a:solidFill>
                          <a:srgbClr val="000000"/>
                        </a:solidFill>
                        <a:effectLst/>
                        <a:latin typeface="Segoe UI Symbol" panose="020B0502040204020203" pitchFamily="34" charset="0"/>
                      </a:endParaRPr>
                    </a:p>
                  </a:txBody>
                  <a:tcPr marL="92054" marR="92054" marT="46027" marB="46027"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7028480"/>
                  </a:ext>
                </a:extLst>
              </a:tr>
              <a:tr h="355697">
                <a:tc gridSpan="7">
                  <a:txBody>
                    <a:bodyPr/>
                    <a:lstStyle/>
                    <a:p>
                      <a:pPr algn="l" fontAlgn="ctr"/>
                      <a:r>
                        <a:rPr lang="en-US" sz="700" b="1" i="0" u="none" strike="noStrike">
                          <a:solidFill>
                            <a:srgbClr val="008AB1"/>
                          </a:solidFill>
                          <a:effectLst/>
                          <a:latin typeface="Arial" panose="020B0604020202020204" pitchFamily="34" charset="0"/>
                        </a:rPr>
                        <a:t>Video</a:t>
                      </a:r>
                    </a:p>
                  </a:txBody>
                  <a:tcPr marL="92054" marR="92054" marT="46027" marB="46027" anchor="ctr">
                    <a:lnL>
                      <a:noFill/>
                    </a:lnL>
                    <a:lnR>
                      <a:noFill/>
                    </a:lnR>
                    <a:lnT w="6350" cap="flat" cmpd="sng" algn="ctr">
                      <a:solidFill>
                        <a:srgbClr val="008AB1"/>
                      </a:solidFill>
                      <a:prstDash val="solid"/>
                      <a:round/>
                      <a:headEnd type="none" w="med" len="med"/>
                      <a:tailEnd type="none" w="med" len="med"/>
                    </a:lnT>
                    <a:lnB w="6350" cap="flat" cmpd="sng" algn="ctr">
                      <a:solidFill>
                        <a:srgbClr val="71B8D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0743557"/>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Pixel Perfect Processing</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tc hMerge="1">
                  <a:txBody>
                    <a:bodyPr/>
                    <a:lstStyle/>
                    <a:p>
                      <a:endParaRPr lang="en-US"/>
                    </a:p>
                  </a:txBody>
                  <a:tcPr/>
                </a:tc>
                <a:tc>
                  <a:txBody>
                    <a:bodyPr/>
                    <a:lstStyle/>
                    <a:p>
                      <a:pPr algn="ctr" fontAlgn="ctr"/>
                      <a:endParaRPr lang="en-US" sz="800" b="0" i="0" u="none" strike="noStrike">
                        <a:solidFill>
                          <a:srgbClr val="FF0000"/>
                        </a:solidFill>
                        <a:effectLst/>
                        <a:latin typeface="Times New Roman" panose="02020603050405020304" pitchFamily="18"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tc>
                  <a:txBody>
                    <a:bodyPr/>
                    <a:lstStyle/>
                    <a:p>
                      <a:pPr algn="ctr" fontAlgn="ctr"/>
                      <a:endParaRPr lang="en-US" sz="800" b="0" i="0" u="none" strike="noStrike">
                        <a:solidFill>
                          <a:srgbClr val="FF0000"/>
                        </a:solidFill>
                        <a:effectLst/>
                        <a:latin typeface="Times New Roman" panose="02020603050405020304" pitchFamily="18"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5F0F5"/>
                    </a:solidFill>
                  </a:tcPr>
                </a:tc>
                <a:extLst>
                  <a:ext uri="{0D108BD9-81ED-4DB2-BD59-A6C34878D82A}">
                    <a16:rowId xmlns:a16="http://schemas.microsoft.com/office/drawing/2014/main" val="2619593199"/>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4K60 4:4:4</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tc hMerge="1">
                  <a:txBody>
                    <a:bodyPr/>
                    <a:lstStyle/>
                    <a:p>
                      <a:endParaRPr lang="en-US"/>
                    </a:p>
                  </a:txBody>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8F2F7"/>
                    </a:solidFill>
                  </a:tcPr>
                </a:tc>
                <a:extLst>
                  <a:ext uri="{0D108BD9-81ED-4DB2-BD59-A6C34878D82A}">
                    <a16:rowId xmlns:a16="http://schemas.microsoft.com/office/drawing/2014/main" val="889126120"/>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4K60 4:2:0</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extLst>
                  <a:ext uri="{0D108BD9-81ED-4DB2-BD59-A6C34878D82A}">
                    <a16:rowId xmlns:a16="http://schemas.microsoft.com/office/drawing/2014/main" val="726745767"/>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4K30 4:4:4</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extLst>
                  <a:ext uri="{0D108BD9-81ED-4DB2-BD59-A6C34878D82A}">
                    <a16:rowId xmlns:a16="http://schemas.microsoft.com/office/drawing/2014/main" val="2904885026"/>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1920x1080p</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extLst>
                  <a:ext uri="{0D108BD9-81ED-4DB2-BD59-A6C34878D82A}">
                    <a16:rowId xmlns:a16="http://schemas.microsoft.com/office/drawing/2014/main" val="830511836"/>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Scaler</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hMerge="1">
                  <a:txBody>
                    <a:bodyPr/>
                    <a:lstStyle/>
                    <a:p>
                      <a:endParaRPr lang="en-US"/>
                    </a:p>
                  </a:txBody>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BF4F8"/>
                    </a:solidFill>
                  </a:tcPr>
                </a:tc>
                <a:extLst>
                  <a:ext uri="{0D108BD9-81ED-4DB2-BD59-A6C34878D82A}">
                    <a16:rowId xmlns:a16="http://schemas.microsoft.com/office/drawing/2014/main" val="1452006963"/>
                  </a:ext>
                </a:extLst>
              </a:tr>
              <a:tr h="334989">
                <a:tc gridSpan="2">
                  <a:txBody>
                    <a:bodyPr/>
                    <a:lstStyle/>
                    <a:p>
                      <a:pPr algn="l" fontAlgn="ctr"/>
                      <a:r>
                        <a:rPr lang="en-US" sz="750" b="0" i="0" u="none" strike="noStrike">
                          <a:solidFill>
                            <a:srgbClr val="40474E"/>
                          </a:solidFill>
                          <a:effectLst/>
                          <a:latin typeface="Segoe UI Symbol" panose="020B0502040204020203" pitchFamily="34" charset="0"/>
                        </a:rPr>
                        <a:t>HDR | HDR10+ | Dolby Vision®  standard</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tc hMerge="1">
                  <a:txBody>
                    <a:bodyPr/>
                    <a:lstStyle/>
                    <a:p>
                      <a:endParaRPr lang="en-US"/>
                    </a:p>
                  </a:txBody>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EEF5F9"/>
                    </a:solidFill>
                  </a:tcPr>
                </a:tc>
                <a:extLst>
                  <a:ext uri="{0D108BD9-81ED-4DB2-BD59-A6C34878D82A}">
                    <a16:rowId xmlns:a16="http://schemas.microsoft.com/office/drawing/2014/main" val="760465922"/>
                  </a:ext>
                </a:extLst>
              </a:tr>
              <a:tr h="297980">
                <a:tc gridSpan="7">
                  <a:txBody>
                    <a:bodyPr/>
                    <a:lstStyle/>
                    <a:p>
                      <a:pPr algn="l" fontAlgn="ctr"/>
                      <a:r>
                        <a:rPr lang="en-US" sz="700" b="1" i="0" u="none" strike="noStrike">
                          <a:solidFill>
                            <a:srgbClr val="008AB1"/>
                          </a:solidFill>
                          <a:effectLst/>
                          <a:latin typeface="Arial" panose="020B0604020202020204" pitchFamily="34" charset="0"/>
                        </a:rPr>
                        <a:t>Audio</a:t>
                      </a:r>
                      <a:endParaRPr lang="en-US" sz="700" b="1" i="0" u="none" strike="noStrike">
                        <a:solidFill>
                          <a:srgbClr val="000000"/>
                        </a:solidFill>
                        <a:effectLst/>
                        <a:latin typeface="Arial" panose="020B0604020202020204" pitchFamily="34" charset="0"/>
                      </a:endParaRPr>
                    </a:p>
                  </a:txBody>
                  <a:tcPr marL="92054" marR="92054" marT="46027" marB="46027" anchor="ctr">
                    <a:lnL>
                      <a:noFill/>
                    </a:lnL>
                    <a:lnR>
                      <a:noFill/>
                    </a:lnR>
                    <a:lnT w="6350" cap="flat" cmpd="sng" algn="ctr">
                      <a:solidFill>
                        <a:srgbClr val="008AB1"/>
                      </a:solidFill>
                      <a:prstDash val="solid"/>
                      <a:round/>
                      <a:headEnd type="none" w="med" len="med"/>
                      <a:tailEnd type="none" w="med" len="med"/>
                    </a:lnT>
                    <a:lnB w="6350" cap="flat" cmpd="sng" algn="ctr">
                      <a:solidFill>
                        <a:srgbClr val="71B8D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5045520"/>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Stereo 2-Channel</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extLst>
                  <a:ext uri="{0D108BD9-81ED-4DB2-BD59-A6C34878D82A}">
                    <a16:rowId xmlns:a16="http://schemas.microsoft.com/office/drawing/2014/main" val="244771955"/>
                  </a:ext>
                </a:extLst>
              </a:tr>
              <a:tr h="217978">
                <a:tc gridSpan="2">
                  <a:txBody>
                    <a:bodyPr/>
                    <a:lstStyle/>
                    <a:p>
                      <a:pPr algn="l" fontAlgn="ctr"/>
                      <a:r>
                        <a:rPr lang="en-US" sz="750" b="0" i="0" u="none" strike="noStrike" dirty="0">
                          <a:solidFill>
                            <a:srgbClr val="40474E"/>
                          </a:solidFill>
                          <a:effectLst/>
                          <a:latin typeface="Segoe UI Symbol" panose="020B0502040204020203" pitchFamily="34" charset="0"/>
                        </a:rPr>
                        <a:t>Digital HDMI</a:t>
                      </a:r>
                      <a:r>
                        <a:rPr lang="en-US" sz="750" b="0" i="0" u="none" strike="noStrike" baseline="30000" dirty="0">
                          <a:solidFill>
                            <a:srgbClr val="747A80"/>
                          </a:solidFill>
                          <a:effectLst/>
                          <a:latin typeface="Segoe UI Symbol" panose="020B0502040204020203" pitchFamily="34" charset="0"/>
                        </a:rPr>
                        <a:t>®</a:t>
                      </a:r>
                      <a:endParaRPr lang="en-US" sz="750" b="0" i="0" u="none" strike="noStrike" dirty="0">
                        <a:solidFill>
                          <a:srgbClr val="000000"/>
                        </a:solidFill>
                        <a:effectLst/>
                        <a:latin typeface="Times New Roman" panose="02020603050405020304" pitchFamily="18"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BF4F8"/>
                    </a:solidFill>
                  </a:tcPr>
                </a:tc>
                <a:extLst>
                  <a:ext uri="{0D108BD9-81ED-4DB2-BD59-A6C34878D82A}">
                    <a16:rowId xmlns:a16="http://schemas.microsoft.com/office/drawing/2014/main" val="3535332677"/>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DSP Downmix</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hMerge="1">
                  <a:txBody>
                    <a:bodyPr/>
                    <a:lstStyle/>
                    <a:p>
                      <a:endParaRPr lang="en-US"/>
                    </a:p>
                  </a:txBody>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extLst>
                  <a:ext uri="{0D108BD9-81ED-4DB2-BD59-A6C34878D82A}">
                    <a16:rowId xmlns:a16="http://schemas.microsoft.com/office/drawing/2014/main" val="4020256360"/>
                  </a:ext>
                </a:extLst>
              </a:tr>
              <a:tr h="217978">
                <a:tc gridSpan="2">
                  <a:txBody>
                    <a:bodyPr/>
                    <a:lstStyle/>
                    <a:p>
                      <a:pPr algn="l" fontAlgn="ctr"/>
                      <a:r>
                        <a:rPr lang="en-US" sz="750" b="0" i="0" u="none" strike="noStrike">
                          <a:solidFill>
                            <a:srgbClr val="40474E"/>
                          </a:solidFill>
                          <a:effectLst/>
                          <a:latin typeface="Segoe UI Symbol" panose="020B0502040204020203" pitchFamily="34" charset="0"/>
                        </a:rPr>
                        <a:t>Dante</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hMerge="1">
                  <a:txBody>
                    <a:bodyPr/>
                    <a:lstStyle/>
                    <a:p>
                      <a:endParaRPr lang="en-US"/>
                    </a:p>
                  </a:txBody>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extLst>
                  <a:ext uri="{0D108BD9-81ED-4DB2-BD59-A6C34878D82A}">
                    <a16:rowId xmlns:a16="http://schemas.microsoft.com/office/drawing/2014/main" val="2057761824"/>
                  </a:ext>
                </a:extLst>
              </a:tr>
              <a:tr h="334989">
                <a:tc gridSpan="2">
                  <a:txBody>
                    <a:bodyPr/>
                    <a:lstStyle/>
                    <a:p>
                      <a:pPr algn="l" fontAlgn="ctr"/>
                      <a:r>
                        <a:rPr lang="en-US" sz="750" b="0" i="0" u="none" strike="noStrike">
                          <a:solidFill>
                            <a:srgbClr val="40474E"/>
                          </a:solidFill>
                          <a:effectLst/>
                          <a:latin typeface="Segoe UI Symbol" panose="020B0502040204020203" pitchFamily="34" charset="0"/>
                        </a:rPr>
                        <a:t>Audio Standards</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hMerge="1">
                  <a:txBody>
                    <a:bodyPr/>
                    <a:lstStyle/>
                    <a:p>
                      <a:endParaRPr lang="en-US"/>
                    </a:p>
                  </a:txBody>
                  <a:tcPr/>
                </a:tc>
                <a:tc gridSpan="5">
                  <a:txBody>
                    <a:bodyPr/>
                    <a:lstStyle/>
                    <a:p>
                      <a:pPr algn="ctr" fontAlgn="ctr"/>
                      <a:r>
                        <a:rPr lang="en-US" sz="700" b="0" i="0" u="none" strike="noStrike" dirty="0">
                          <a:solidFill>
                            <a:srgbClr val="40474E"/>
                          </a:solidFill>
                          <a:effectLst/>
                          <a:latin typeface="Segoe UI Symbol" panose="020B0502040204020203" pitchFamily="34" charset="0"/>
                        </a:rPr>
                        <a:t>AES67 • Dolby Digital</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a:solidFill>
                            <a:srgbClr val="40474E"/>
                          </a:solidFill>
                          <a:effectLst/>
                          <a:latin typeface="Segoe UI Symbol" panose="020B0502040204020203" pitchFamily="34" charset="0"/>
                        </a:rPr>
                        <a:t>• Dolby Digital EX • Dolby Digital Plus • Dolby</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err="1">
                          <a:solidFill>
                            <a:srgbClr val="40474E"/>
                          </a:solidFill>
                          <a:effectLst/>
                          <a:latin typeface="Segoe UI Symbol" panose="020B0502040204020203" pitchFamily="34" charset="0"/>
                        </a:rPr>
                        <a:t>TrueHD</a:t>
                      </a:r>
                      <a:r>
                        <a:rPr lang="en-US" sz="700" b="0" i="0" u="none" strike="noStrike" dirty="0">
                          <a:solidFill>
                            <a:srgbClr val="40474E"/>
                          </a:solidFill>
                          <a:effectLst/>
                          <a:latin typeface="Segoe UI Symbol" panose="020B0502040204020203" pitchFamily="34" charset="0"/>
                        </a:rPr>
                        <a:t> • Dolby Atmos</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a:solidFill>
                            <a:srgbClr val="40474E"/>
                          </a:solidFill>
                          <a:effectLst/>
                          <a:latin typeface="Segoe UI Symbol" panose="020B0502040204020203" pitchFamily="34" charset="0"/>
                        </a:rPr>
                        <a:t>• DTS</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a:solidFill>
                            <a:srgbClr val="40474E"/>
                          </a:solidFill>
                          <a:effectLst/>
                          <a:latin typeface="Segoe UI Symbol" panose="020B0502040204020203" pitchFamily="34" charset="0"/>
                        </a:rPr>
                        <a:t>• DTS-ES • DTS 96/24 • DTS HD • High Res DTS-HD</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a:solidFill>
                            <a:srgbClr val="40474E"/>
                          </a:solidFill>
                          <a:effectLst/>
                          <a:latin typeface="Segoe UI Symbol" panose="020B0502040204020203" pitchFamily="34" charset="0"/>
                        </a:rPr>
                        <a:t>Master Audio</a:t>
                      </a:r>
                      <a:r>
                        <a:rPr lang="en-US" sz="400" b="0" i="0" u="none" strike="noStrike" baseline="30000" dirty="0">
                          <a:solidFill>
                            <a:srgbClr val="40474E"/>
                          </a:solidFill>
                          <a:effectLst/>
                          <a:latin typeface="Segoe UI Symbol" panose="020B0502040204020203" pitchFamily="34" charset="0"/>
                        </a:rPr>
                        <a:t>™  </a:t>
                      </a:r>
                      <a:r>
                        <a:rPr lang="en-US" sz="700" b="0" i="0" u="none" strike="noStrike" dirty="0">
                          <a:solidFill>
                            <a:srgbClr val="40474E"/>
                          </a:solidFill>
                          <a:effectLst/>
                          <a:latin typeface="Segoe UI Symbol" panose="020B0502040204020203" pitchFamily="34" charset="0"/>
                        </a:rPr>
                        <a:t>• LPCM up to 8 channels</a:t>
                      </a:r>
                      <a:endParaRPr lang="en-US" sz="800" b="0" i="0" u="none" strike="noStrike" dirty="0">
                        <a:solidFill>
                          <a:srgbClr val="000000"/>
                        </a:solidFill>
                        <a:effectLst/>
                        <a:latin typeface="Times New Roman" panose="02020603050405020304" pitchFamily="18" charset="0"/>
                      </a:endParaRPr>
                    </a:p>
                  </a:txBody>
                  <a:tcPr marL="92054" marR="92054" marT="46027" marB="46027"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329329"/>
                  </a:ext>
                </a:extLst>
              </a:tr>
              <a:tr h="297980">
                <a:tc gridSpan="7">
                  <a:txBody>
                    <a:bodyPr/>
                    <a:lstStyle/>
                    <a:p>
                      <a:pPr algn="l" fontAlgn="ctr"/>
                      <a:r>
                        <a:rPr lang="en-US" sz="700" b="1" i="0" u="none" strike="noStrike">
                          <a:solidFill>
                            <a:srgbClr val="008AB1"/>
                          </a:solidFill>
                          <a:effectLst/>
                          <a:latin typeface="Arial" panose="020B0604020202020204" pitchFamily="34" charset="0"/>
                        </a:rPr>
                        <a:t>Connectivity</a:t>
                      </a:r>
                      <a:endParaRPr lang="en-US" sz="700" b="1" i="0" u="none" strike="noStrike">
                        <a:solidFill>
                          <a:srgbClr val="000000"/>
                        </a:solidFill>
                        <a:effectLst/>
                        <a:latin typeface="Arial" panose="020B0604020202020204" pitchFamily="34" charset="0"/>
                      </a:endParaRPr>
                    </a:p>
                  </a:txBody>
                  <a:tcPr marL="92054" marR="92054" marT="46027" marB="46027" anchor="ctr">
                    <a:lnL>
                      <a:noFill/>
                    </a:lnL>
                    <a:lnR>
                      <a:noFill/>
                    </a:lnR>
                    <a:lnT w="6350" cap="flat" cmpd="sng" algn="ctr">
                      <a:solidFill>
                        <a:srgbClr val="008AB1"/>
                      </a:solidFill>
                      <a:prstDash val="solid"/>
                      <a:round/>
                      <a:headEnd type="none" w="med" len="med"/>
                      <a:tailEnd type="none" w="med" len="med"/>
                    </a:lnT>
                    <a:lnB w="6350" cap="flat" cmpd="sng" algn="ctr">
                      <a:solidFill>
                        <a:srgbClr val="71B8D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1002657"/>
                  </a:ext>
                </a:extLst>
              </a:tr>
              <a:tr h="180822">
                <a:tc rowSpan="2">
                  <a:txBody>
                    <a:bodyPr/>
                    <a:lstStyle/>
                    <a:p>
                      <a:pPr algn="l" fontAlgn="t"/>
                      <a:r>
                        <a:rPr lang="en-US" sz="500" b="0" i="0" u="none" strike="noStrike">
                          <a:solidFill>
                            <a:srgbClr val="000000"/>
                          </a:solidFill>
                          <a:effectLst/>
                          <a:latin typeface="Constantia" panose="02030602050306030303" pitchFamily="18" charset="0"/>
                        </a:rPr>
                        <a:t> </a:t>
                      </a:r>
                      <a:endParaRPr lang="en-US" sz="800" b="0" i="0" u="none" strike="noStrike">
                        <a:solidFill>
                          <a:srgbClr val="000000"/>
                        </a:solidFill>
                        <a:effectLst/>
                        <a:latin typeface="Times New Roman" panose="02020603050405020304" pitchFamily="18"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lvl="0" algn="l" fontAlgn="ctr"/>
                      <a:r>
                        <a:rPr lang="en-US" sz="750" b="0" i="0" u="none" strike="noStrike">
                          <a:solidFill>
                            <a:srgbClr val="231F20"/>
                          </a:solidFill>
                          <a:effectLst/>
                          <a:latin typeface="Segoe UI Symbol" panose="020B0502040204020203" pitchFamily="34" charset="0"/>
                        </a:rPr>
                        <a:t>  HDMI Input</a:t>
                      </a:r>
                      <a:endParaRPr lang="en-US" sz="75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ctr" fontAlgn="ctr"/>
                      <a:r>
                        <a:rPr lang="en-US" sz="700" b="0" i="0" u="none" strike="noStrike">
                          <a:solidFill>
                            <a:srgbClr val="40474E"/>
                          </a:solidFill>
                          <a:effectLst/>
                          <a:latin typeface="Segoe UI Symbol" panose="020B0502040204020203" pitchFamily="34" charset="0"/>
                        </a:rPr>
                        <a:t>1</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ctr" fontAlgn="ctr"/>
                      <a:r>
                        <a:rPr lang="en-US" sz="700" b="0" i="0" u="none" strike="noStrike">
                          <a:solidFill>
                            <a:srgbClr val="40474E"/>
                          </a:solidFill>
                          <a:effectLst/>
                          <a:latin typeface="Segoe UI Symbol" panose="020B0502040204020203" pitchFamily="34" charset="0"/>
                        </a:rPr>
                        <a:t>1</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extLst>
                  <a:ext uri="{0D108BD9-81ED-4DB2-BD59-A6C34878D82A}">
                    <a16:rowId xmlns:a16="http://schemas.microsoft.com/office/drawing/2014/main" val="206733385"/>
                  </a:ext>
                </a:extLst>
              </a:tr>
              <a:tr h="209584">
                <a:tc vMerge="1">
                  <a:txBody>
                    <a:bodyPr/>
                    <a:lstStyle/>
                    <a:p>
                      <a:endParaRPr lang="en-US"/>
                    </a:p>
                  </a:txBody>
                  <a:tcPr/>
                </a:tc>
                <a:tc>
                  <a:txBody>
                    <a:bodyPr/>
                    <a:lstStyle/>
                    <a:p>
                      <a:pPr lvl="0" algn="l" fontAlgn="ctr"/>
                      <a:r>
                        <a:rPr lang="en-US" sz="750" b="0" i="0" u="none" strike="noStrike">
                          <a:solidFill>
                            <a:srgbClr val="231F20"/>
                          </a:solidFill>
                          <a:effectLst/>
                          <a:latin typeface="Segoe UI Symbol" panose="020B0502040204020203" pitchFamily="34" charset="0"/>
                        </a:rPr>
                        <a:t>  HDMI Output</a:t>
                      </a:r>
                      <a:endParaRPr lang="en-US" sz="75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l" fontAlgn="ctr"/>
                      <a:r>
                        <a:rPr lang="en-US"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F2F8FB"/>
                    </a:solidFill>
                  </a:tcPr>
                </a:tc>
                <a:tc>
                  <a:txBody>
                    <a:bodyPr/>
                    <a:lstStyle/>
                    <a:p>
                      <a:pPr algn="ctr" fontAlgn="ctr"/>
                      <a:r>
                        <a:rPr lang="en-US" sz="700" b="0" i="0" u="none" strike="noStrike">
                          <a:solidFill>
                            <a:srgbClr val="40474E"/>
                          </a:solidFill>
                          <a:effectLst/>
                          <a:latin typeface="Segoe UI Symbol" panose="020B0502040204020203" pitchFamily="34" charset="0"/>
                        </a:rPr>
                        <a:t>1</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ctr" fontAlgn="ctr"/>
                      <a:r>
                        <a:rPr lang="en-US" sz="700" b="0" i="0" u="none" strike="noStrike">
                          <a:solidFill>
                            <a:srgbClr val="40474E"/>
                          </a:solidFill>
                          <a:effectLst/>
                          <a:latin typeface="Segoe UI Symbol" panose="020B0502040204020203" pitchFamily="34" charset="0"/>
                        </a:rPr>
                        <a:t>1</a:t>
                      </a: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tc>
                  <a:txBody>
                    <a:bodyPr/>
                    <a:lstStyle/>
                    <a:p>
                      <a:pPr algn="ctr" fontAlgn="ctr"/>
                      <a:r>
                        <a:rPr lang="en-US" sz="700" b="0" i="0" u="none" strike="noStrike">
                          <a:solidFill>
                            <a:srgbClr val="40474E"/>
                          </a:solidFill>
                          <a:effectLst/>
                          <a:latin typeface="Segoe UI Symbol" panose="020B0502040204020203" pitchFamily="34" charset="0"/>
                        </a:rPr>
                        <a:t>1</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EF5F9"/>
                    </a:solidFill>
                  </a:tcPr>
                </a:tc>
                <a:extLst>
                  <a:ext uri="{0D108BD9-81ED-4DB2-BD59-A6C34878D82A}">
                    <a16:rowId xmlns:a16="http://schemas.microsoft.com/office/drawing/2014/main" val="1483519200"/>
                  </a:ext>
                </a:extLst>
              </a:tr>
              <a:tr h="217978">
                <a:tc gridSpan="2">
                  <a:txBody>
                    <a:bodyPr/>
                    <a:lstStyle/>
                    <a:p>
                      <a:pPr algn="l" fontAlgn="ctr"/>
                      <a:r>
                        <a:rPr lang="en-US" sz="750" b="0" i="0" u="none" strike="noStrike">
                          <a:solidFill>
                            <a:srgbClr val="231F20"/>
                          </a:solidFill>
                          <a:effectLst/>
                          <a:latin typeface="Segoe UI Symbol" panose="020B0502040204020203" pitchFamily="34" charset="0"/>
                        </a:rPr>
                        <a:t>Power Supply</a:t>
                      </a:r>
                      <a:endParaRPr lang="en-US" sz="750" b="0" i="0" u="none" strike="noStrike">
                        <a:solidFill>
                          <a:srgbClr val="000000"/>
                        </a:solidFill>
                        <a:effectLst/>
                        <a:latin typeface="Segoe UI Symbol" panose="020B0502040204020203" pitchFamily="34" charset="0"/>
                      </a:endParaRP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hMerge="1">
                  <a:txBody>
                    <a:bodyPr/>
                    <a:lstStyle/>
                    <a:p>
                      <a:endParaRPr lang="en-US"/>
                    </a:p>
                  </a:txBody>
                  <a:tcPr/>
                </a:tc>
                <a:tc>
                  <a:txBody>
                    <a:bodyPr/>
                    <a:lstStyle/>
                    <a:p>
                      <a:pPr algn="ctr" fontAlgn="ctr"/>
                      <a:r>
                        <a:rPr lang="en-US" sz="700" b="0" i="0" u="none" strike="noStrike">
                          <a:solidFill>
                            <a:srgbClr val="40474E"/>
                          </a:solidFill>
                          <a:effectLst/>
                          <a:latin typeface="Segoe UI Symbol" panose="020B0502040204020203" pitchFamily="34" charset="0"/>
                        </a:rPr>
                        <a:t>PoE</a:t>
                      </a:r>
                      <a:endParaRPr lang="en-US" sz="7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a:txBody>
                    <a:bodyPr/>
                    <a:lstStyle/>
                    <a:p>
                      <a:pPr algn="ctr" fontAlgn="ctr"/>
                      <a:r>
                        <a:rPr lang="en-US" sz="700" b="0" i="0" u="none" strike="noStrike">
                          <a:solidFill>
                            <a:srgbClr val="40474E"/>
                          </a:solidFill>
                          <a:effectLst/>
                          <a:latin typeface="Segoe UI Symbol" panose="020B0502040204020203" pitchFamily="34" charset="0"/>
                        </a:rPr>
                        <a:t>PoE</a:t>
                      </a:r>
                      <a:endParaRPr lang="en-US" sz="7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a:txBody>
                    <a:bodyPr/>
                    <a:lstStyle/>
                    <a:p>
                      <a:pPr algn="ctr" fontAlgn="ctr"/>
                      <a:r>
                        <a:rPr lang="en-US" sz="700" b="0" i="0" u="none" strike="noStrike">
                          <a:solidFill>
                            <a:srgbClr val="40474E"/>
                          </a:solidFill>
                          <a:effectLst/>
                          <a:latin typeface="Segoe UI Symbol" panose="020B0502040204020203" pitchFamily="34" charset="0"/>
                        </a:rPr>
                        <a:t>PoE</a:t>
                      </a:r>
                      <a:endParaRPr lang="en-US" sz="7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a:txBody>
                    <a:bodyPr/>
                    <a:lstStyle/>
                    <a:p>
                      <a:pPr algn="ctr" fontAlgn="ctr"/>
                      <a:r>
                        <a:rPr lang="en-US" sz="700" b="0" i="0" u="none" strike="noStrike">
                          <a:solidFill>
                            <a:srgbClr val="40474E"/>
                          </a:solidFill>
                          <a:effectLst/>
                          <a:latin typeface="Segoe UI Symbol" panose="020B0502040204020203" pitchFamily="34" charset="0"/>
                        </a:rPr>
                        <a:t>PoE</a:t>
                      </a:r>
                      <a:endParaRPr lang="en-US" sz="7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tc>
                  <a:txBody>
                    <a:bodyPr/>
                    <a:lstStyle/>
                    <a:p>
                      <a:pPr algn="ctr" fontAlgn="ctr"/>
                      <a:r>
                        <a:rPr lang="en-US" sz="700" b="0" i="0" u="none" strike="noStrike">
                          <a:solidFill>
                            <a:srgbClr val="40474E"/>
                          </a:solidFill>
                          <a:effectLst/>
                          <a:latin typeface="Segoe UI Symbol" panose="020B0502040204020203" pitchFamily="34" charset="0"/>
                        </a:rPr>
                        <a:t>PoE</a:t>
                      </a:r>
                      <a:endParaRPr lang="en-US" sz="7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008AB1"/>
                      </a:solidFill>
                      <a:prstDash val="solid"/>
                      <a:round/>
                      <a:headEnd type="none" w="med" len="med"/>
                      <a:tailEnd type="none" w="med" len="med"/>
                    </a:lnB>
                    <a:solidFill>
                      <a:srgbClr val="F5FAFB"/>
                    </a:solidFill>
                  </a:tcPr>
                </a:tc>
                <a:extLst>
                  <a:ext uri="{0D108BD9-81ED-4DB2-BD59-A6C34878D82A}">
                    <a16:rowId xmlns:a16="http://schemas.microsoft.com/office/drawing/2014/main" val="245034757"/>
                  </a:ext>
                </a:extLst>
              </a:tr>
              <a:tr h="297980">
                <a:tc gridSpan="2">
                  <a:txBody>
                    <a:bodyPr/>
                    <a:lstStyle/>
                    <a:p>
                      <a:pPr algn="l" fontAlgn="ctr"/>
                      <a:r>
                        <a:rPr lang="en-US" sz="700" b="1" i="0" u="none" strike="noStrike">
                          <a:solidFill>
                            <a:srgbClr val="008AB1"/>
                          </a:solidFill>
                          <a:effectLst/>
                          <a:latin typeface="Arial" panose="020B0604020202020204" pitchFamily="34" charset="0"/>
                        </a:rPr>
                        <a:t>Security &amp; Support</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008AB1"/>
                      </a:solidFill>
                      <a:prstDash val="solid"/>
                      <a:round/>
                      <a:headEnd type="none" w="med" len="med"/>
                      <a:tailEnd type="none" w="med" len="med"/>
                    </a:lnT>
                    <a:lnB w="6350" cap="flat" cmpd="sng" algn="ctr">
                      <a:solidFill>
                        <a:srgbClr val="71B8D2"/>
                      </a:solidFill>
                      <a:prstDash val="solid"/>
                      <a:round/>
                      <a:headEnd type="none" w="med" len="med"/>
                      <a:tailEnd type="none" w="med" len="med"/>
                    </a:lnB>
                  </a:tcPr>
                </a:tc>
                <a:tc hMerge="1">
                  <a:txBody>
                    <a:bodyPr/>
                    <a:lstStyle/>
                    <a:p>
                      <a:endParaRPr lang="en-US"/>
                    </a:p>
                  </a:txBody>
                  <a:tcPr/>
                </a:tc>
                <a:tc gridSpan="5">
                  <a:txBody>
                    <a:bodyPr/>
                    <a:lstStyle/>
                    <a:p>
                      <a:pPr algn="ctr" fontAlgn="ctr"/>
                      <a:r>
                        <a:rPr lang="en-US" sz="700" b="0" i="0" u="none" strike="noStrike">
                          <a:solidFill>
                            <a:srgbClr val="40474E"/>
                          </a:solidFill>
                          <a:effectLst/>
                          <a:latin typeface="Segoe UI Symbol" panose="020B0502040204020203" pitchFamily="34" charset="0"/>
                        </a:rPr>
                        <a:t>802.1x / AES-128 / Active Directory</a:t>
                      </a:r>
                      <a:r>
                        <a:rPr lang="en-US" sz="400" b="0" i="0" u="none" strike="noStrike" baseline="30000">
                          <a:solidFill>
                            <a:srgbClr val="40474E"/>
                          </a:solidFill>
                          <a:effectLst/>
                          <a:latin typeface="Segoe UI Symbol" panose="020B0502040204020203" pitchFamily="34" charset="0"/>
                        </a:rPr>
                        <a:t>®  </a:t>
                      </a:r>
                      <a:r>
                        <a:rPr lang="en-US" sz="700" b="0" i="0" u="none" strike="noStrike">
                          <a:solidFill>
                            <a:srgbClr val="40474E"/>
                          </a:solidFill>
                          <a:effectLst/>
                          <a:latin typeface="Segoe UI Symbol" panose="020B0502040204020203" pitchFamily="34" charset="0"/>
                        </a:rPr>
                        <a:t>/ TLS / HTTPS / SSH / SSL / SFTP</a:t>
                      </a:r>
                      <a:endParaRPr lang="en-US" sz="800" b="0" i="0" u="none" strike="noStrike">
                        <a:solidFill>
                          <a:srgbClr val="000000"/>
                        </a:solidFill>
                        <a:effectLst/>
                        <a:latin typeface="Times New Roman" panose="02020603050405020304" pitchFamily="18" charset="0"/>
                      </a:endParaRPr>
                    </a:p>
                  </a:txBody>
                  <a:tcPr marL="92054" marR="92054" marT="46027" marB="46027" anchor="ctr">
                    <a:lnL w="6350" cap="flat" cmpd="sng" algn="ctr">
                      <a:solidFill>
                        <a:srgbClr val="71B8D2"/>
                      </a:solidFill>
                      <a:prstDash val="solid"/>
                      <a:round/>
                      <a:headEnd type="none" w="med" len="med"/>
                      <a:tailEnd type="none" w="med" len="med"/>
                    </a:lnL>
                    <a:lnR>
                      <a:noFill/>
                    </a:lnR>
                    <a:lnT w="6350" cap="flat" cmpd="sng" algn="ctr">
                      <a:solidFill>
                        <a:srgbClr val="008AB1"/>
                      </a:solidFill>
                      <a:prstDash val="solid"/>
                      <a:round/>
                      <a:headEnd type="none" w="med" len="med"/>
                      <a:tailEnd type="none" w="med" len="med"/>
                    </a:lnT>
                    <a:lnB w="6350" cap="flat" cmpd="sng" algn="ctr">
                      <a:solidFill>
                        <a:srgbClr val="71B8D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4677276"/>
                  </a:ext>
                </a:extLst>
              </a:tr>
              <a:tr h="334989">
                <a:tc gridSpan="2">
                  <a:txBody>
                    <a:bodyPr/>
                    <a:lstStyle/>
                    <a:p>
                      <a:pPr algn="l" fontAlgn="ctr"/>
                      <a:r>
                        <a:rPr lang="en-US" sz="750" b="0" i="0" u="none" strike="noStrike">
                          <a:solidFill>
                            <a:srgbClr val="40474E"/>
                          </a:solidFill>
                          <a:effectLst/>
                          <a:latin typeface="Segoe UI Symbol" panose="020B0502040204020203" pitchFamily="34" charset="0"/>
                        </a:rPr>
                        <a:t>Supports Enterprise-Grade Security</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extLst>
                  <a:ext uri="{0D108BD9-81ED-4DB2-BD59-A6C34878D82A}">
                    <a16:rowId xmlns:a16="http://schemas.microsoft.com/office/drawing/2014/main" val="50073298"/>
                  </a:ext>
                </a:extLst>
              </a:tr>
              <a:tr h="334989">
                <a:tc gridSpan="2">
                  <a:txBody>
                    <a:bodyPr/>
                    <a:lstStyle/>
                    <a:p>
                      <a:pPr algn="l" fontAlgn="ctr"/>
                      <a:r>
                        <a:rPr lang="en-US" sz="750" b="0" i="0" u="none" strike="noStrike">
                          <a:solidFill>
                            <a:srgbClr val="40474E"/>
                          </a:solidFill>
                          <a:effectLst/>
                          <a:latin typeface="Segoe UI Symbol" panose="020B0502040204020203" pitchFamily="34" charset="0"/>
                        </a:rPr>
                        <a:t>Resolution Support (Crestron True Blue Support) </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extLst>
                  <a:ext uri="{0D108BD9-81ED-4DB2-BD59-A6C34878D82A}">
                    <a16:rowId xmlns:a16="http://schemas.microsoft.com/office/drawing/2014/main" val="4144465524"/>
                  </a:ext>
                </a:extLst>
              </a:tr>
              <a:tr h="334989">
                <a:tc gridSpan="2">
                  <a:txBody>
                    <a:bodyPr/>
                    <a:lstStyle/>
                    <a:p>
                      <a:pPr algn="l" fontAlgn="ctr"/>
                      <a:r>
                        <a:rPr lang="en-US" sz="750" b="0" i="0" u="none" strike="noStrike" dirty="0">
                          <a:solidFill>
                            <a:srgbClr val="40474E"/>
                          </a:solidFill>
                          <a:effectLst/>
                          <a:latin typeface="Segoe UI Symbol" panose="020B0502040204020203" pitchFamily="34" charset="0"/>
                        </a:rPr>
                        <a:t>XiO Cloud® &amp; Native Configuration on Tools</a:t>
                      </a:r>
                    </a:p>
                  </a:txBody>
                  <a:tcPr marL="92054" marR="92054" marT="46027" marB="46027" anchor="ctr">
                    <a:lnL>
                      <a:noFill/>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hMerge="1">
                  <a:txBody>
                    <a:bodyPr/>
                    <a:lstStyle/>
                    <a:p>
                      <a:endParaRPr lang="en-US"/>
                    </a:p>
                  </a:txBody>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a:solidFill>
                            <a:srgbClr val="40474E"/>
                          </a:solidFill>
                          <a:effectLst/>
                          <a:latin typeface="Segoe UI Symbol" panose="020B0502040204020203" pitchFamily="34" charset="0"/>
                        </a:rPr>
                        <a:t>✓</a:t>
                      </a:r>
                      <a:endParaRPr lang="en-US" sz="800" b="0" i="0" u="none" strike="noStrike">
                        <a:solidFill>
                          <a:srgbClr val="000000"/>
                        </a:solidFill>
                        <a:effectLst/>
                        <a:latin typeface="Segoe UI Symbol" panose="020B0502040204020203" pitchFamily="34" charset="0"/>
                      </a:endParaRPr>
                    </a:p>
                  </a:txBody>
                  <a:tcPr marL="0" marR="0" marT="0" marB="0" anchor="ctr">
                    <a:lnL w="6350" cap="flat" cmpd="sng" algn="ctr">
                      <a:solidFill>
                        <a:srgbClr val="71B8D2"/>
                      </a:solidFill>
                      <a:prstDash val="solid"/>
                      <a:round/>
                      <a:headEnd type="none" w="med" len="med"/>
                      <a:tailEnd type="none" w="med" len="med"/>
                    </a:lnL>
                    <a:lnR w="6350" cap="flat" cmpd="sng" algn="ctr">
                      <a:solidFill>
                        <a:srgbClr val="71B8D2"/>
                      </a:solidFill>
                      <a:prstDash val="solid"/>
                      <a:round/>
                      <a:headEnd type="none" w="med" len="med"/>
                      <a:tailEnd type="none" w="med" len="med"/>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tc>
                  <a:txBody>
                    <a:bodyPr/>
                    <a:lstStyle/>
                    <a:p>
                      <a:pPr algn="ctr" fontAlgn="ctr"/>
                      <a:r>
                        <a:rPr lang="en-US" sz="800" b="0" i="0" u="none" strike="noStrike" dirty="0">
                          <a:solidFill>
                            <a:srgbClr val="000000"/>
                          </a:solidFill>
                          <a:effectLst/>
                          <a:latin typeface="Segoe UI Symbol" panose="020B0502040204020203" pitchFamily="34" charset="0"/>
                        </a:rPr>
                        <a:t>✓</a:t>
                      </a:r>
                    </a:p>
                  </a:txBody>
                  <a:tcPr marL="0" marR="0" marT="0" marB="0" anchor="ctr">
                    <a:lnL w="6350" cap="flat" cmpd="sng" algn="ctr">
                      <a:solidFill>
                        <a:srgbClr val="71B8D2"/>
                      </a:solidFill>
                      <a:prstDash val="solid"/>
                      <a:round/>
                      <a:headEnd type="none" w="med" len="med"/>
                      <a:tailEnd type="none" w="med" len="med"/>
                    </a:lnL>
                    <a:lnR>
                      <a:noFill/>
                    </a:lnR>
                    <a:lnT w="6350" cap="flat" cmpd="sng" algn="ctr">
                      <a:solidFill>
                        <a:srgbClr val="71B8D2"/>
                      </a:solidFill>
                      <a:prstDash val="solid"/>
                      <a:round/>
                      <a:headEnd type="none" w="med" len="med"/>
                      <a:tailEnd type="none" w="med" len="med"/>
                    </a:lnT>
                    <a:lnB w="6350" cap="flat" cmpd="sng" algn="ctr">
                      <a:solidFill>
                        <a:srgbClr val="71B8D2"/>
                      </a:solidFill>
                      <a:prstDash val="solid"/>
                      <a:round/>
                      <a:headEnd type="none" w="med" len="med"/>
                      <a:tailEnd type="none" w="med" len="med"/>
                    </a:lnB>
                    <a:solidFill>
                      <a:srgbClr val="E8F2F7"/>
                    </a:solidFill>
                  </a:tcPr>
                </a:tc>
                <a:extLst>
                  <a:ext uri="{0D108BD9-81ED-4DB2-BD59-A6C34878D82A}">
                    <a16:rowId xmlns:a16="http://schemas.microsoft.com/office/drawing/2014/main" val="341238365"/>
                  </a:ext>
                </a:extLst>
              </a:tr>
            </a:tbl>
          </a:graphicData>
        </a:graphic>
      </p:graphicFrame>
      <p:pic>
        <p:nvPicPr>
          <p:cNvPr id="22" name="Picture 21">
            <a:extLst>
              <a:ext uri="{FF2B5EF4-FFF2-40B4-BE49-F238E27FC236}">
                <a16:creationId xmlns:a16="http://schemas.microsoft.com/office/drawing/2014/main" id="{C6E8A292-4BAA-4C5D-A786-84E601DBE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353" y="4760475"/>
            <a:ext cx="607409" cy="242379"/>
          </a:xfrm>
          <a:prstGeom prst="rect">
            <a:avLst/>
          </a:prstGeom>
        </p:spPr>
      </p:pic>
      <p:sp>
        <p:nvSpPr>
          <p:cNvPr id="27" name="Content Placeholder 2">
            <a:extLst>
              <a:ext uri="{FF2B5EF4-FFF2-40B4-BE49-F238E27FC236}">
                <a16:creationId xmlns:a16="http://schemas.microsoft.com/office/drawing/2014/main" id="{03D926E6-AFD0-45C3-A4E7-D7257F115F11}"/>
              </a:ext>
            </a:extLst>
          </p:cNvPr>
          <p:cNvSpPr>
            <a:spLocks noGrp="1"/>
          </p:cNvSpPr>
          <p:nvPr>
            <p:ph sz="half" idx="2"/>
          </p:nvPr>
        </p:nvSpPr>
        <p:spPr>
          <a:xfrm>
            <a:off x="891388" y="1780455"/>
            <a:ext cx="4522585" cy="4774156"/>
          </a:xfrm>
        </p:spPr>
        <p:txBody>
          <a:bodyPr/>
          <a:lstStyle/>
          <a:p>
            <a:pPr>
              <a:lnSpc>
                <a:spcPct val="100000"/>
              </a:lnSpc>
            </a:pPr>
            <a:r>
              <a:rPr lang="en-US" sz="1400" dirty="0"/>
              <a:t>Select the performance, features, and budget that best suits your application</a:t>
            </a:r>
          </a:p>
          <a:p>
            <a:pPr>
              <a:lnSpc>
                <a:spcPct val="100000"/>
              </a:lnSpc>
            </a:pPr>
            <a:r>
              <a:rPr lang="en-US" sz="1200" b="0" dirty="0"/>
              <a:t>These five new DM NVX® encoders and decoders round out the broader DM NVX® offering and have been engineered for the highest level of quality, and highest level of integrity</a:t>
            </a:r>
          </a:p>
          <a:p>
            <a:pPr>
              <a:lnSpc>
                <a:spcPct val="100000"/>
              </a:lnSpc>
            </a:pPr>
            <a:endParaRPr lang="en-US" sz="1200" b="0" dirty="0"/>
          </a:p>
          <a:p>
            <a:pPr>
              <a:lnSpc>
                <a:spcPct val="100000"/>
              </a:lnSpc>
            </a:pPr>
            <a:endParaRPr lang="en-US" sz="1200" b="0" dirty="0"/>
          </a:p>
          <a:p>
            <a:pPr>
              <a:lnSpc>
                <a:spcPct val="100000"/>
              </a:lnSpc>
            </a:pPr>
            <a:endParaRPr lang="en-US" sz="1200" b="0" dirty="0"/>
          </a:p>
          <a:p>
            <a:pPr>
              <a:lnSpc>
                <a:spcPct val="100000"/>
              </a:lnSpc>
            </a:pPr>
            <a:endParaRPr lang="en-US" sz="1400" dirty="0">
              <a:highlight>
                <a:srgbClr val="FFFF00"/>
              </a:highlight>
            </a:endParaRPr>
          </a:p>
          <a:p>
            <a:pPr>
              <a:lnSpc>
                <a:spcPct val="100000"/>
              </a:lnSpc>
              <a:spcBef>
                <a:spcPts val="500"/>
              </a:spcBef>
              <a:spcAft>
                <a:spcPts val="500"/>
              </a:spcAft>
            </a:pPr>
            <a:endParaRPr lang="en-US" sz="1400" b="0" dirty="0"/>
          </a:p>
          <a:p>
            <a:pPr>
              <a:lnSpc>
                <a:spcPct val="100000"/>
              </a:lnSpc>
              <a:spcBef>
                <a:spcPts val="500"/>
              </a:spcBef>
              <a:spcAft>
                <a:spcPts val="500"/>
              </a:spcAft>
            </a:pPr>
            <a:endParaRPr lang="en-US" sz="1400" b="0" dirty="0"/>
          </a:p>
          <a:p>
            <a:pPr>
              <a:lnSpc>
                <a:spcPct val="100000"/>
              </a:lnSpc>
              <a:spcBef>
                <a:spcPts val="500"/>
              </a:spcBef>
              <a:spcAft>
                <a:spcPts val="500"/>
              </a:spcAft>
            </a:pPr>
            <a:endParaRPr lang="en-US" sz="1400" b="0" dirty="0"/>
          </a:p>
          <a:p>
            <a:pPr>
              <a:lnSpc>
                <a:spcPct val="100000"/>
              </a:lnSpc>
              <a:spcBef>
                <a:spcPts val="0"/>
              </a:spcBef>
            </a:pPr>
            <a:endParaRPr lang="en-US" sz="1100" dirty="0"/>
          </a:p>
          <a:p>
            <a:pPr>
              <a:lnSpc>
                <a:spcPct val="100000"/>
              </a:lnSpc>
              <a:spcBef>
                <a:spcPts val="0"/>
              </a:spcBef>
            </a:pPr>
            <a:r>
              <a:rPr lang="en-US" sz="1200" dirty="0"/>
              <a:t>Need to support higher resolutions?</a:t>
            </a:r>
          </a:p>
          <a:p>
            <a:pPr>
              <a:lnSpc>
                <a:spcPct val="100000"/>
              </a:lnSpc>
              <a:spcBef>
                <a:spcPts val="0"/>
              </a:spcBef>
            </a:pPr>
            <a:r>
              <a:rPr lang="en-US" sz="1200" b="0" dirty="0"/>
              <a:t>For additional offerings and capabilities, including 4K60 4:4:4, view the balance of the </a:t>
            </a:r>
            <a:r>
              <a:rPr lang="en-US" sz="1200" b="0" dirty="0">
                <a:hlinkClick r:id="rId6"/>
              </a:rPr>
              <a:t>DM NVX® family of products here</a:t>
            </a:r>
            <a:r>
              <a:rPr lang="en-US" sz="1200" b="0" dirty="0"/>
              <a:t> or compare additional solutions on the </a:t>
            </a:r>
            <a:r>
              <a:rPr lang="en-US" sz="1200" b="0" dirty="0">
                <a:hlinkClick r:id="rId7"/>
              </a:rPr>
              <a:t>comparison chart here</a:t>
            </a:r>
            <a:r>
              <a:rPr lang="en-US" sz="1200" b="0" dirty="0"/>
              <a:t>.</a:t>
            </a:r>
            <a:endParaRPr lang="en-US" sz="1600" dirty="0"/>
          </a:p>
        </p:txBody>
      </p:sp>
      <p:pic>
        <p:nvPicPr>
          <p:cNvPr id="3" name="Picture 2" descr="A picture containing text, electronics&#10;&#10;Description automatically generated">
            <a:extLst>
              <a:ext uri="{FF2B5EF4-FFF2-40B4-BE49-F238E27FC236}">
                <a16:creationId xmlns:a16="http://schemas.microsoft.com/office/drawing/2014/main" id="{C5627E06-D683-47A2-B3BA-B44D4B0EF3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5952" y="4129241"/>
            <a:ext cx="1250090" cy="593264"/>
          </a:xfrm>
          <a:prstGeom prst="rect">
            <a:avLst/>
          </a:prstGeom>
        </p:spPr>
      </p:pic>
      <p:sp>
        <p:nvSpPr>
          <p:cNvPr id="13" name="TextBox 12">
            <a:extLst>
              <a:ext uri="{FF2B5EF4-FFF2-40B4-BE49-F238E27FC236}">
                <a16:creationId xmlns:a16="http://schemas.microsoft.com/office/drawing/2014/main" id="{0F480898-1672-4EE1-A9EB-DE3AC011ADBD}"/>
              </a:ext>
            </a:extLst>
          </p:cNvPr>
          <p:cNvSpPr txBox="1"/>
          <p:nvPr/>
        </p:nvSpPr>
        <p:spPr>
          <a:xfrm>
            <a:off x="4029007" y="4681692"/>
            <a:ext cx="1384967" cy="461665"/>
          </a:xfrm>
          <a:prstGeom prst="rect">
            <a:avLst/>
          </a:prstGeom>
          <a:noFill/>
        </p:spPr>
        <p:txBody>
          <a:bodyPr wrap="square" rtlCol="0">
            <a:spAutoFit/>
          </a:bodyPr>
          <a:lstStyle/>
          <a:p>
            <a:pPr algn="ctr"/>
            <a:r>
              <a:rPr lang="en-US" sz="800" dirty="0">
                <a:solidFill>
                  <a:schemeClr val="bg2">
                    <a:lumMod val="75000"/>
                  </a:schemeClr>
                </a:solidFill>
              </a:rPr>
              <a:t>4K60 4:2:0 Network AV Decoder with Scaler </a:t>
            </a:r>
          </a:p>
          <a:p>
            <a:pPr algn="ctr"/>
            <a:r>
              <a:rPr lang="en-US" sz="800" i="0" dirty="0">
                <a:solidFill>
                  <a:schemeClr val="bg2">
                    <a:lumMod val="75000"/>
                  </a:schemeClr>
                </a:solidFill>
                <a:effectLst/>
              </a:rPr>
              <a:t>(</a:t>
            </a:r>
            <a:r>
              <a:rPr lang="en-US" sz="800" u="sng" dirty="0">
                <a:solidFill>
                  <a:srgbClr val="0563C1"/>
                </a:solidFill>
                <a:effectLst/>
                <a:ea typeface="Times New Roman" panose="02020603050405020304" pitchFamily="18" charset="0"/>
                <a:hlinkClick r:id="rId4"/>
              </a:rPr>
              <a:t>DM-NVX-D200</a:t>
            </a:r>
            <a:r>
              <a:rPr lang="en-US" sz="800" dirty="0">
                <a:solidFill>
                  <a:schemeClr val="bg2">
                    <a:lumMod val="75000"/>
                  </a:schemeClr>
                </a:solidFill>
              </a:rPr>
              <a:t>)</a:t>
            </a:r>
          </a:p>
        </p:txBody>
      </p:sp>
      <p:pic>
        <p:nvPicPr>
          <p:cNvPr id="6" name="Picture 5" descr="A picture containing electronics&#10;&#10;Description automatically generated">
            <a:extLst>
              <a:ext uri="{FF2B5EF4-FFF2-40B4-BE49-F238E27FC236}">
                <a16:creationId xmlns:a16="http://schemas.microsoft.com/office/drawing/2014/main" id="{94A84D21-5447-4D60-BCAD-4F7C10B103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9116" y="3122181"/>
            <a:ext cx="1302855" cy="486930"/>
          </a:xfrm>
          <a:prstGeom prst="rect">
            <a:avLst/>
          </a:prstGeom>
        </p:spPr>
      </p:pic>
      <p:sp>
        <p:nvSpPr>
          <p:cNvPr id="15" name="TextBox 14">
            <a:extLst>
              <a:ext uri="{FF2B5EF4-FFF2-40B4-BE49-F238E27FC236}">
                <a16:creationId xmlns:a16="http://schemas.microsoft.com/office/drawing/2014/main" id="{8B338D31-83B7-415A-AB63-F79032B6D207}"/>
              </a:ext>
            </a:extLst>
          </p:cNvPr>
          <p:cNvSpPr txBox="1"/>
          <p:nvPr/>
        </p:nvSpPr>
        <p:spPr>
          <a:xfrm>
            <a:off x="1050709" y="3590344"/>
            <a:ext cx="1759671" cy="338554"/>
          </a:xfrm>
          <a:prstGeom prst="rect">
            <a:avLst/>
          </a:prstGeom>
          <a:noFill/>
        </p:spPr>
        <p:txBody>
          <a:bodyPr wrap="square" rtlCol="0">
            <a:spAutoFit/>
          </a:bodyPr>
          <a:lstStyle/>
          <a:p>
            <a:pPr algn="ctr"/>
            <a:r>
              <a:rPr lang="en-US" sz="800" dirty="0">
                <a:solidFill>
                  <a:schemeClr val="bg2">
                    <a:lumMod val="75000"/>
                  </a:schemeClr>
                </a:solidFill>
              </a:rPr>
              <a:t>1080p60 4:4:4 Network AV Encoder </a:t>
            </a:r>
            <a:r>
              <a:rPr lang="en-US" sz="800" i="0" dirty="0">
                <a:solidFill>
                  <a:schemeClr val="bg2">
                    <a:lumMod val="75000"/>
                  </a:schemeClr>
                </a:solidFill>
                <a:effectLst/>
              </a:rPr>
              <a:t>(</a:t>
            </a:r>
            <a:r>
              <a:rPr lang="en-US" sz="800" b="0" i="0" dirty="0">
                <a:solidFill>
                  <a:srgbClr val="004B83"/>
                </a:solidFill>
                <a:effectLst/>
                <a:hlinkClick r:id="rId3"/>
              </a:rPr>
              <a:t>DM-NVX-E10</a:t>
            </a:r>
            <a:r>
              <a:rPr lang="en-US" sz="800" dirty="0">
                <a:solidFill>
                  <a:schemeClr val="bg2">
                    <a:lumMod val="75000"/>
                  </a:schemeClr>
                </a:solidFill>
              </a:rPr>
              <a:t>)</a:t>
            </a:r>
          </a:p>
        </p:txBody>
      </p:sp>
      <p:pic>
        <p:nvPicPr>
          <p:cNvPr id="9" name="Picture 8" descr="A picture containing electronics&#10;&#10;Description automatically generated">
            <a:extLst>
              <a:ext uri="{FF2B5EF4-FFF2-40B4-BE49-F238E27FC236}">
                <a16:creationId xmlns:a16="http://schemas.microsoft.com/office/drawing/2014/main" id="{9F567CEA-2F3D-422B-A74F-0D6D2CDB2A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692" y="4125077"/>
            <a:ext cx="1250090" cy="600780"/>
          </a:xfrm>
          <a:prstGeom prst="rect">
            <a:avLst/>
          </a:prstGeom>
        </p:spPr>
      </p:pic>
      <p:sp>
        <p:nvSpPr>
          <p:cNvPr id="18" name="TextBox 17">
            <a:extLst>
              <a:ext uri="{FF2B5EF4-FFF2-40B4-BE49-F238E27FC236}">
                <a16:creationId xmlns:a16="http://schemas.microsoft.com/office/drawing/2014/main" id="{9DCD3F70-43DA-4F0D-A37A-22C94B2335DA}"/>
              </a:ext>
            </a:extLst>
          </p:cNvPr>
          <p:cNvSpPr txBox="1"/>
          <p:nvPr/>
        </p:nvSpPr>
        <p:spPr>
          <a:xfrm>
            <a:off x="408317" y="4743247"/>
            <a:ext cx="1356995" cy="338554"/>
          </a:xfrm>
          <a:prstGeom prst="rect">
            <a:avLst/>
          </a:prstGeom>
          <a:noFill/>
        </p:spPr>
        <p:txBody>
          <a:bodyPr wrap="square" rtlCol="0">
            <a:spAutoFit/>
          </a:bodyPr>
          <a:lstStyle/>
          <a:p>
            <a:pPr algn="ctr"/>
            <a:r>
              <a:rPr lang="en-US" sz="800" dirty="0">
                <a:solidFill>
                  <a:schemeClr val="bg2">
                    <a:lumMod val="75000"/>
                  </a:schemeClr>
                </a:solidFill>
              </a:rPr>
              <a:t>4K60 4:2:0 Network AV Encoder </a:t>
            </a:r>
            <a:r>
              <a:rPr lang="en-US" sz="800" i="0" dirty="0">
                <a:solidFill>
                  <a:schemeClr val="bg2">
                    <a:lumMod val="75000"/>
                  </a:schemeClr>
                </a:solidFill>
                <a:effectLst/>
              </a:rPr>
              <a:t>(</a:t>
            </a:r>
            <a:r>
              <a:rPr lang="en-US" sz="800" b="0" i="0" dirty="0">
                <a:solidFill>
                  <a:srgbClr val="004B83"/>
                </a:solidFill>
                <a:effectLst/>
                <a:hlinkClick r:id="rId2"/>
              </a:rPr>
              <a:t>DM-NVX-E20</a:t>
            </a:r>
            <a:r>
              <a:rPr lang="en-US" sz="800" dirty="0">
                <a:solidFill>
                  <a:schemeClr val="bg2">
                    <a:lumMod val="75000"/>
                  </a:schemeClr>
                </a:solidFill>
              </a:rPr>
              <a:t>)</a:t>
            </a:r>
          </a:p>
        </p:txBody>
      </p:sp>
      <p:pic>
        <p:nvPicPr>
          <p:cNvPr id="14" name="Picture 13" descr="A picture containing electronics&#10;&#10;Description automatically generated">
            <a:extLst>
              <a:ext uri="{FF2B5EF4-FFF2-40B4-BE49-F238E27FC236}">
                <a16:creationId xmlns:a16="http://schemas.microsoft.com/office/drawing/2014/main" id="{A28396FE-B7C5-417A-AEAD-4DAF1E9A31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9070" y="3063023"/>
            <a:ext cx="1302854" cy="626138"/>
          </a:xfrm>
          <a:prstGeom prst="rect">
            <a:avLst/>
          </a:prstGeom>
        </p:spPr>
      </p:pic>
      <p:sp>
        <p:nvSpPr>
          <p:cNvPr id="21" name="TextBox 20">
            <a:extLst>
              <a:ext uri="{FF2B5EF4-FFF2-40B4-BE49-F238E27FC236}">
                <a16:creationId xmlns:a16="http://schemas.microsoft.com/office/drawing/2014/main" id="{0BB0DB3A-65ED-48AE-BE95-C9436A8F3A5A}"/>
              </a:ext>
            </a:extLst>
          </p:cNvPr>
          <p:cNvSpPr txBox="1"/>
          <p:nvPr/>
        </p:nvSpPr>
        <p:spPr>
          <a:xfrm>
            <a:off x="3059470" y="3590344"/>
            <a:ext cx="1536798" cy="338554"/>
          </a:xfrm>
          <a:prstGeom prst="rect">
            <a:avLst/>
          </a:prstGeom>
          <a:noFill/>
        </p:spPr>
        <p:txBody>
          <a:bodyPr wrap="square" rtlCol="0">
            <a:spAutoFit/>
          </a:bodyPr>
          <a:lstStyle/>
          <a:p>
            <a:pPr algn="ctr"/>
            <a:r>
              <a:rPr lang="en-US" sz="800" dirty="0">
                <a:solidFill>
                  <a:schemeClr val="bg2">
                    <a:lumMod val="75000"/>
                  </a:schemeClr>
                </a:solidFill>
              </a:rPr>
              <a:t>1080p60 4:4:4 Network AV Decoder </a:t>
            </a:r>
            <a:r>
              <a:rPr lang="en-US" sz="800" i="0" dirty="0">
                <a:solidFill>
                  <a:schemeClr val="bg2">
                    <a:lumMod val="75000"/>
                  </a:schemeClr>
                </a:solidFill>
                <a:effectLst/>
              </a:rPr>
              <a:t>(</a:t>
            </a:r>
            <a:r>
              <a:rPr lang="en-US" sz="800" b="0" i="0" dirty="0">
                <a:solidFill>
                  <a:srgbClr val="004B83"/>
                </a:solidFill>
                <a:effectLst/>
                <a:hlinkClick r:id="rId12"/>
              </a:rPr>
              <a:t>DM-NVX-D10</a:t>
            </a:r>
            <a:r>
              <a:rPr lang="en-US" sz="800" dirty="0">
                <a:solidFill>
                  <a:schemeClr val="bg2">
                    <a:lumMod val="75000"/>
                  </a:schemeClr>
                </a:solidFill>
              </a:rPr>
              <a:t>)</a:t>
            </a:r>
          </a:p>
        </p:txBody>
      </p:sp>
      <p:pic>
        <p:nvPicPr>
          <p:cNvPr id="19" name="Picture 18" descr="A picture containing electronics&#10;&#10;Description automatically generated">
            <a:extLst>
              <a:ext uri="{FF2B5EF4-FFF2-40B4-BE49-F238E27FC236}">
                <a16:creationId xmlns:a16="http://schemas.microsoft.com/office/drawing/2014/main" id="{CC0266EF-A15D-4079-BE18-6BAD9E748B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34664" y="4103048"/>
            <a:ext cx="1332832" cy="640545"/>
          </a:xfrm>
          <a:prstGeom prst="rect">
            <a:avLst/>
          </a:prstGeom>
        </p:spPr>
      </p:pic>
      <p:sp>
        <p:nvSpPr>
          <p:cNvPr id="24" name="TextBox 23">
            <a:extLst>
              <a:ext uri="{FF2B5EF4-FFF2-40B4-BE49-F238E27FC236}">
                <a16:creationId xmlns:a16="http://schemas.microsoft.com/office/drawing/2014/main" id="{AE126F2B-B6E9-4201-B95B-E36BACD3B306}"/>
              </a:ext>
            </a:extLst>
          </p:cNvPr>
          <p:cNvSpPr txBox="1"/>
          <p:nvPr/>
        </p:nvSpPr>
        <p:spPr>
          <a:xfrm>
            <a:off x="2242090" y="4743247"/>
            <a:ext cx="1356995" cy="338554"/>
          </a:xfrm>
          <a:prstGeom prst="rect">
            <a:avLst/>
          </a:prstGeom>
          <a:noFill/>
        </p:spPr>
        <p:txBody>
          <a:bodyPr wrap="square" rtlCol="0">
            <a:spAutoFit/>
          </a:bodyPr>
          <a:lstStyle/>
          <a:p>
            <a:pPr algn="ctr"/>
            <a:r>
              <a:rPr lang="de-DE" sz="800" dirty="0">
                <a:solidFill>
                  <a:schemeClr val="bg2">
                    <a:lumMod val="75000"/>
                  </a:schemeClr>
                </a:solidFill>
              </a:rPr>
              <a:t>4K60 4:2:0 Network AV Decoder </a:t>
            </a:r>
            <a:r>
              <a:rPr lang="en-US" sz="800" dirty="0">
                <a:solidFill>
                  <a:schemeClr val="bg2">
                    <a:lumMod val="75000"/>
                  </a:schemeClr>
                </a:solidFill>
              </a:rPr>
              <a:t>(</a:t>
            </a:r>
            <a:r>
              <a:rPr lang="en-US" sz="800" b="0" i="0" dirty="0">
                <a:solidFill>
                  <a:srgbClr val="004B83"/>
                </a:solidFill>
                <a:effectLst/>
                <a:hlinkClick r:id="rId4"/>
              </a:rPr>
              <a:t>DM-NVX-D20</a:t>
            </a:r>
            <a:r>
              <a:rPr lang="en-US" sz="800" dirty="0">
                <a:solidFill>
                  <a:schemeClr val="bg2">
                    <a:lumMod val="75000"/>
                  </a:schemeClr>
                </a:solidFill>
              </a:rPr>
              <a:t>)</a:t>
            </a:r>
          </a:p>
        </p:txBody>
      </p:sp>
    </p:spTree>
    <p:extLst>
      <p:ext uri="{BB962C8B-B14F-4D97-AF65-F5344CB8AC3E}">
        <p14:creationId xmlns:p14="http://schemas.microsoft.com/office/powerpoint/2010/main" val="279348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FD67-EB6A-214D-AD9A-3C65C119FEDE}"/>
              </a:ext>
            </a:extLst>
          </p:cNvPr>
          <p:cNvSpPr>
            <a:spLocks noGrp="1"/>
          </p:cNvSpPr>
          <p:nvPr>
            <p:ph type="title"/>
          </p:nvPr>
        </p:nvSpPr>
        <p:spPr/>
        <p:txBody>
          <a:bodyPr/>
          <a:lstStyle/>
          <a:p>
            <a:r>
              <a:rPr lang="en-US"/>
              <a:t>The Crestron Ecosystem</a:t>
            </a:r>
          </a:p>
        </p:txBody>
      </p:sp>
      <p:sp>
        <p:nvSpPr>
          <p:cNvPr id="3" name="Content Placeholder 2">
            <a:extLst>
              <a:ext uri="{FF2B5EF4-FFF2-40B4-BE49-F238E27FC236}">
                <a16:creationId xmlns:a16="http://schemas.microsoft.com/office/drawing/2014/main" id="{2847B4E9-0C11-B54E-B9D9-9075729425F0}"/>
              </a:ext>
            </a:extLst>
          </p:cNvPr>
          <p:cNvSpPr>
            <a:spLocks noGrp="1"/>
          </p:cNvSpPr>
          <p:nvPr>
            <p:ph sz="half" idx="2"/>
          </p:nvPr>
        </p:nvSpPr>
        <p:spPr>
          <a:xfrm>
            <a:off x="857870" y="1813127"/>
            <a:ext cx="5574645" cy="3032125"/>
          </a:xfrm>
        </p:spPr>
        <p:txBody>
          <a:bodyPr>
            <a:normAutofit/>
          </a:bodyPr>
          <a:lstStyle/>
          <a:p>
            <a:pPr>
              <a:lnSpc>
                <a:spcPct val="100000"/>
              </a:lnSpc>
            </a:pPr>
            <a:r>
              <a:rPr lang="en-US" sz="1400" dirty="0"/>
              <a:t>Interoperable DM NVX® encoders and decoders work seamlessly within the Crestron Ecosystem to elevate your meeting audio and video experience:</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E2305AB7-13D1-7047-B762-14941FB5A256}"/>
              </a:ext>
            </a:extLst>
          </p:cNvPr>
          <p:cNvSpPr>
            <a:spLocks noGrp="1"/>
          </p:cNvSpPr>
          <p:nvPr>
            <p:ph type="sldNum" sz="quarter" idx="12"/>
          </p:nvPr>
        </p:nvSpPr>
        <p:spPr/>
        <p:txBody>
          <a:bodyPr/>
          <a:lstStyle/>
          <a:p>
            <a:fld id="{48F63A3B-78C7-47BE-AE5E-E10140E04643}" type="slidenum">
              <a:rPr lang="en-US" smtClean="0"/>
              <a:pPr/>
              <a:t>15</a:t>
            </a:fld>
            <a:endParaRPr lang="en-US"/>
          </a:p>
        </p:txBody>
      </p:sp>
      <p:sp>
        <p:nvSpPr>
          <p:cNvPr id="25" name="Content Placeholder 2">
            <a:extLst>
              <a:ext uri="{FF2B5EF4-FFF2-40B4-BE49-F238E27FC236}">
                <a16:creationId xmlns:a16="http://schemas.microsoft.com/office/drawing/2014/main" id="{7CF7534F-0067-4D32-9396-4A24876F93B7}"/>
              </a:ext>
            </a:extLst>
          </p:cNvPr>
          <p:cNvSpPr txBox="1">
            <a:spLocks/>
          </p:cNvSpPr>
          <p:nvPr/>
        </p:nvSpPr>
        <p:spPr>
          <a:xfrm>
            <a:off x="930986" y="2985469"/>
            <a:ext cx="5295899" cy="3032125"/>
          </a:xfrm>
          <a:prstGeom prst="rect">
            <a:avLst/>
          </a:prstGeom>
        </p:spPr>
        <p:txBody>
          <a:bodyPr vert="horz" lIns="91440" tIns="45720" rIns="91440" bIns="45720" numCol="1" rtlCol="0">
            <a:norm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50000"/>
              </a:lnSpc>
            </a:pPr>
            <a:r>
              <a:rPr lang="en-US" sz="1400" dirty="0"/>
              <a:t>Crestron Flex: BYOD Wireless Conferencing</a:t>
            </a:r>
          </a:p>
          <a:p>
            <a:pPr lvl="2">
              <a:lnSpc>
                <a:spcPct val="150000"/>
              </a:lnSpc>
            </a:pPr>
            <a:r>
              <a:rPr lang="en-US" sz="1400" dirty="0"/>
              <a:t>AirMedia®</a:t>
            </a:r>
            <a:r>
              <a:rPr lang="en-US" sz="1400" strike="sngStrike" dirty="0"/>
              <a:t> </a:t>
            </a:r>
            <a:r>
              <a:rPr lang="en-US" sz="1400" dirty="0"/>
              <a:t>Wireless presentation and collaboration system</a:t>
            </a:r>
          </a:p>
          <a:p>
            <a:pPr lvl="2">
              <a:lnSpc>
                <a:spcPct val="150000"/>
              </a:lnSpc>
            </a:pPr>
            <a:r>
              <a:rPr lang="en-US" sz="1400" u="sng" dirty="0"/>
              <a:t>Crestron</a:t>
            </a:r>
            <a:r>
              <a:rPr lang="en-US" sz="1400" dirty="0"/>
              <a:t> Flex Video Soundbar </a:t>
            </a:r>
          </a:p>
          <a:p>
            <a:pPr lvl="2">
              <a:lnSpc>
                <a:spcPct val="150000"/>
              </a:lnSpc>
            </a:pPr>
            <a:r>
              <a:rPr lang="en-US" sz="1400" dirty="0"/>
              <a:t>Speakers</a:t>
            </a:r>
          </a:p>
        </p:txBody>
      </p:sp>
      <p:pic>
        <p:nvPicPr>
          <p:cNvPr id="30" name="Picture 29">
            <a:extLst>
              <a:ext uri="{FF2B5EF4-FFF2-40B4-BE49-F238E27FC236}">
                <a16:creationId xmlns:a16="http://schemas.microsoft.com/office/drawing/2014/main" id="{4FFB5746-297C-4942-A40E-D81204BF51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99"/>
          <a:stretch/>
        </p:blipFill>
        <p:spPr bwMode="auto">
          <a:xfrm>
            <a:off x="9522310" y="2753486"/>
            <a:ext cx="1738704" cy="1020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747D215-2C06-4507-9935-C6D4CDEFE5EE}"/>
              </a:ext>
            </a:extLst>
          </p:cNvPr>
          <p:cNvSpPr txBox="1"/>
          <p:nvPr/>
        </p:nvSpPr>
        <p:spPr>
          <a:xfrm>
            <a:off x="9363470" y="3831422"/>
            <a:ext cx="2056385" cy="307777"/>
          </a:xfrm>
          <a:prstGeom prst="rect">
            <a:avLst/>
          </a:prstGeom>
          <a:noFill/>
        </p:spPr>
        <p:txBody>
          <a:bodyPr wrap="square" rtlCol="0">
            <a:spAutoFit/>
          </a:bodyPr>
          <a:lstStyle/>
          <a:p>
            <a:pPr algn="ctr"/>
            <a:r>
              <a:rPr lang="en-US" sz="1400" err="1">
                <a:solidFill>
                  <a:schemeClr val="bg2">
                    <a:lumMod val="75000"/>
                  </a:schemeClr>
                </a:solidFill>
              </a:rPr>
              <a:t>AirMedia</a:t>
            </a:r>
            <a:r>
              <a:rPr lang="en-US" sz="1400">
                <a:solidFill>
                  <a:schemeClr val="bg2">
                    <a:lumMod val="75000"/>
                  </a:schemeClr>
                </a:solidFill>
              </a:rPr>
              <a:t>®</a:t>
            </a:r>
          </a:p>
        </p:txBody>
      </p:sp>
      <p:sp>
        <p:nvSpPr>
          <p:cNvPr id="32" name="TextBox 31">
            <a:extLst>
              <a:ext uri="{FF2B5EF4-FFF2-40B4-BE49-F238E27FC236}">
                <a16:creationId xmlns:a16="http://schemas.microsoft.com/office/drawing/2014/main" id="{66B50385-26DD-4398-9B5C-18515188F663}"/>
              </a:ext>
            </a:extLst>
          </p:cNvPr>
          <p:cNvSpPr txBox="1"/>
          <p:nvPr/>
        </p:nvSpPr>
        <p:spPr>
          <a:xfrm>
            <a:off x="7159066" y="3866100"/>
            <a:ext cx="1592305" cy="307777"/>
          </a:xfrm>
          <a:prstGeom prst="rect">
            <a:avLst/>
          </a:prstGeom>
          <a:noFill/>
        </p:spPr>
        <p:txBody>
          <a:bodyPr wrap="square">
            <a:spAutoFit/>
          </a:bodyPr>
          <a:lstStyle/>
          <a:p>
            <a:pPr algn="ctr"/>
            <a:r>
              <a:rPr lang="en-US" sz="1400">
                <a:solidFill>
                  <a:schemeClr val="bg2">
                    <a:lumMod val="75000"/>
                  </a:schemeClr>
                </a:solidFill>
              </a:rPr>
              <a:t>Crestron Flex</a:t>
            </a:r>
          </a:p>
        </p:txBody>
      </p:sp>
      <p:pic>
        <p:nvPicPr>
          <p:cNvPr id="33" name="Picture 32" descr="A group of people in a meeting&#10;&#10;Description automatically generated with medium confidence">
            <a:extLst>
              <a:ext uri="{FF2B5EF4-FFF2-40B4-BE49-F238E27FC236}">
                <a16:creationId xmlns:a16="http://schemas.microsoft.com/office/drawing/2014/main" id="{620CED8C-2A15-4872-8B52-FD5C5962EA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27" t="12684" r="-454" b="6793"/>
          <a:stretch/>
        </p:blipFill>
        <p:spPr>
          <a:xfrm>
            <a:off x="7085866" y="2753486"/>
            <a:ext cx="1738704" cy="1032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a:extLst>
              <a:ext uri="{FF2B5EF4-FFF2-40B4-BE49-F238E27FC236}">
                <a16:creationId xmlns:a16="http://schemas.microsoft.com/office/drawing/2014/main" id="{78A43AD4-ABC9-42D1-94C5-A1BC03835F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981" y="4501532"/>
            <a:ext cx="1495230" cy="10205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6F471A5-7EFC-47F1-8CE2-053A619C1CBC}"/>
              </a:ext>
            </a:extLst>
          </p:cNvPr>
          <p:cNvSpPr txBox="1"/>
          <p:nvPr/>
        </p:nvSpPr>
        <p:spPr>
          <a:xfrm>
            <a:off x="9778255" y="5631853"/>
            <a:ext cx="1226814" cy="307777"/>
          </a:xfrm>
          <a:prstGeom prst="rect">
            <a:avLst/>
          </a:prstGeom>
          <a:noFill/>
        </p:spPr>
        <p:txBody>
          <a:bodyPr wrap="square">
            <a:spAutoFit/>
          </a:bodyPr>
          <a:lstStyle>
            <a:defPPr>
              <a:defRPr lang="en-US"/>
            </a:defPPr>
            <a:lvl1pPr algn="ctr">
              <a:defRPr sz="1400">
                <a:solidFill>
                  <a:schemeClr val="bg2">
                    <a:lumMod val="75000"/>
                  </a:schemeClr>
                </a:solidFill>
              </a:defRPr>
            </a:lvl1pPr>
          </a:lstStyle>
          <a:p>
            <a:r>
              <a:rPr lang="en-US"/>
              <a:t>Speakers</a:t>
            </a:r>
          </a:p>
        </p:txBody>
      </p:sp>
      <p:pic>
        <p:nvPicPr>
          <p:cNvPr id="37" name="Picture 36" descr="A picture containing text&#10;&#10;Description automatically generated">
            <a:extLst>
              <a:ext uri="{FF2B5EF4-FFF2-40B4-BE49-F238E27FC236}">
                <a16:creationId xmlns:a16="http://schemas.microsoft.com/office/drawing/2014/main" id="{A1E38DC4-08A6-46ED-B400-2AD2EFB8FE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 b="28921"/>
          <a:stretch/>
        </p:blipFill>
        <p:spPr>
          <a:xfrm>
            <a:off x="6419850" y="4788201"/>
            <a:ext cx="2646513" cy="733886"/>
          </a:xfrm>
          <a:prstGeom prst="rect">
            <a:avLst/>
          </a:prstGeom>
        </p:spPr>
      </p:pic>
      <p:sp>
        <p:nvSpPr>
          <p:cNvPr id="38" name="TextBox 37">
            <a:extLst>
              <a:ext uri="{FF2B5EF4-FFF2-40B4-BE49-F238E27FC236}">
                <a16:creationId xmlns:a16="http://schemas.microsoft.com/office/drawing/2014/main" id="{1B7A26C4-36E8-49A7-9C6E-5F0CD54070D3}"/>
              </a:ext>
            </a:extLst>
          </p:cNvPr>
          <p:cNvSpPr txBox="1"/>
          <p:nvPr/>
        </p:nvSpPr>
        <p:spPr>
          <a:xfrm>
            <a:off x="7029669" y="5612042"/>
            <a:ext cx="1851099" cy="523220"/>
          </a:xfrm>
          <a:prstGeom prst="rect">
            <a:avLst/>
          </a:prstGeom>
          <a:noFill/>
        </p:spPr>
        <p:txBody>
          <a:bodyPr wrap="square">
            <a:spAutoFit/>
          </a:bodyPr>
          <a:lstStyle/>
          <a:p>
            <a:pPr algn="ctr"/>
            <a:r>
              <a:rPr lang="en-US" sz="1400" dirty="0">
                <a:solidFill>
                  <a:schemeClr val="bg2">
                    <a:lumMod val="75000"/>
                  </a:schemeClr>
                </a:solidFill>
              </a:rPr>
              <a:t>Crestron Flex Video Soundbar</a:t>
            </a:r>
          </a:p>
        </p:txBody>
      </p:sp>
    </p:spTree>
    <p:extLst>
      <p:ext uri="{BB962C8B-B14F-4D97-AF65-F5344CB8AC3E}">
        <p14:creationId xmlns:p14="http://schemas.microsoft.com/office/powerpoint/2010/main" val="99020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D7787-8A1B-AF4C-8083-2B16EB94F26C}"/>
              </a:ext>
            </a:extLst>
          </p:cNvPr>
          <p:cNvSpPr>
            <a:spLocks noGrp="1"/>
          </p:cNvSpPr>
          <p:nvPr>
            <p:ph type="ctrTitle"/>
          </p:nvPr>
        </p:nvSpPr>
        <p:spPr>
          <a:xfrm>
            <a:off x="877497" y="1437052"/>
            <a:ext cx="4950608" cy="1036339"/>
          </a:xfrm>
        </p:spPr>
        <p:txBody>
          <a:bodyPr/>
          <a:lstStyle/>
          <a:p>
            <a:r>
              <a:rPr lang="en-US" sz="2000"/>
              <a:t>Ready to Learn More?</a:t>
            </a:r>
          </a:p>
        </p:txBody>
      </p:sp>
      <p:sp>
        <p:nvSpPr>
          <p:cNvPr id="5" name="Slide Number Placeholder 4">
            <a:extLst>
              <a:ext uri="{FF2B5EF4-FFF2-40B4-BE49-F238E27FC236}">
                <a16:creationId xmlns:a16="http://schemas.microsoft.com/office/drawing/2014/main" id="{E16F897B-EDB1-364A-A437-0A344B92AE80}"/>
              </a:ext>
            </a:extLst>
          </p:cNvPr>
          <p:cNvSpPr>
            <a:spLocks noGrp="1"/>
          </p:cNvSpPr>
          <p:nvPr>
            <p:ph type="sldNum" sz="quarter" idx="12"/>
          </p:nvPr>
        </p:nvSpPr>
        <p:spPr/>
        <p:txBody>
          <a:bodyPr/>
          <a:lstStyle/>
          <a:p>
            <a:fld id="{48F63A3B-78C7-47BE-AE5E-E10140E04643}" type="slidenum">
              <a:rPr lang="en-US" smtClean="0"/>
              <a:pPr/>
              <a:t>16</a:t>
            </a:fld>
            <a:endParaRPr lang="en-US"/>
          </a:p>
        </p:txBody>
      </p:sp>
      <p:sp>
        <p:nvSpPr>
          <p:cNvPr id="7" name="TextBox 6">
            <a:extLst>
              <a:ext uri="{FF2B5EF4-FFF2-40B4-BE49-F238E27FC236}">
                <a16:creationId xmlns:a16="http://schemas.microsoft.com/office/drawing/2014/main" id="{330E595D-C238-EA4C-B84F-A53247480727}"/>
              </a:ext>
            </a:extLst>
          </p:cNvPr>
          <p:cNvSpPr txBox="1"/>
          <p:nvPr/>
        </p:nvSpPr>
        <p:spPr>
          <a:xfrm>
            <a:off x="6947109" y="4905487"/>
            <a:ext cx="4399877" cy="523220"/>
          </a:xfrm>
          <a:prstGeom prst="rect">
            <a:avLst/>
          </a:prstGeom>
          <a:noFill/>
        </p:spPr>
        <p:txBody>
          <a:bodyPr wrap="square" rtlCol="0">
            <a:spAutoFit/>
          </a:bodyPr>
          <a:lstStyle/>
          <a:p>
            <a:pPr algn="ctr"/>
            <a:r>
              <a:rPr lang="en-US" sz="2800" b="1">
                <a:solidFill>
                  <a:schemeClr val="accent3">
                    <a:lumMod val="60000"/>
                    <a:lumOff val="40000"/>
                  </a:schemeClr>
                </a:solidFill>
              </a:rPr>
              <a:t>FPO</a:t>
            </a:r>
          </a:p>
        </p:txBody>
      </p:sp>
      <p:sp>
        <p:nvSpPr>
          <p:cNvPr id="14" name="Text Placeholder 26">
            <a:extLst>
              <a:ext uri="{FF2B5EF4-FFF2-40B4-BE49-F238E27FC236}">
                <a16:creationId xmlns:a16="http://schemas.microsoft.com/office/drawing/2014/main" id="{79D604B4-A90D-5C45-A4EC-D738ACE2C1A0}"/>
              </a:ext>
            </a:extLst>
          </p:cNvPr>
          <p:cNvSpPr txBox="1">
            <a:spLocks/>
          </p:cNvSpPr>
          <p:nvPr/>
        </p:nvSpPr>
        <p:spPr>
          <a:xfrm>
            <a:off x="356754" y="342900"/>
            <a:ext cx="4950607" cy="352472"/>
          </a:xfrm>
          <a:prstGeom prst="rect">
            <a:avLst/>
          </a:prstGeom>
        </p:spPr>
        <p:txBody>
          <a:bodyPr vert="horz" lIns="91440" tIns="45720" rIns="91440" bIns="45720" numCol="1" rtlCol="0">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a:solidFill>
                  <a:schemeClr val="bg1">
                    <a:lumMod val="75000"/>
                  </a:schemeClr>
                </a:solidFill>
              </a:rPr>
              <a:t>Learn More</a:t>
            </a:r>
          </a:p>
        </p:txBody>
      </p:sp>
      <p:pic>
        <p:nvPicPr>
          <p:cNvPr id="24" name="Picture Placeholder 23">
            <a:extLst>
              <a:ext uri="{FF2B5EF4-FFF2-40B4-BE49-F238E27FC236}">
                <a16:creationId xmlns:a16="http://schemas.microsoft.com/office/drawing/2014/main" id="{DEBB9E87-58CA-2348-A19E-50EBFA8C898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099048" y="0"/>
            <a:ext cx="6096000" cy="6858000"/>
          </a:xfrm>
        </p:spPr>
      </p:pic>
      <p:sp>
        <p:nvSpPr>
          <p:cNvPr id="9" name="Content Placeholder 5">
            <a:extLst>
              <a:ext uri="{FF2B5EF4-FFF2-40B4-BE49-F238E27FC236}">
                <a16:creationId xmlns:a16="http://schemas.microsoft.com/office/drawing/2014/main" id="{0A99C6A1-5C01-40B6-9C1B-BCF83311E846}"/>
              </a:ext>
            </a:extLst>
          </p:cNvPr>
          <p:cNvSpPr txBox="1">
            <a:spLocks/>
          </p:cNvSpPr>
          <p:nvPr/>
        </p:nvSpPr>
        <p:spPr>
          <a:xfrm>
            <a:off x="356754" y="2997333"/>
            <a:ext cx="8241146" cy="2588270"/>
          </a:xfrm>
          <a:prstGeom prst="rect">
            <a:avLst/>
          </a:prstGeom>
        </p:spPr>
        <p:txBody>
          <a:bodyPr vert="horz" lIns="91440" tIns="45720" rIns="91440" bIns="45720" numCol="1" rtlCol="0">
            <a:norm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lnSpc>
                <a:spcPct val="90000"/>
              </a:lnSpc>
              <a:spcAft>
                <a:spcPts val="600"/>
              </a:spcAft>
            </a:pPr>
            <a:r>
              <a:rPr lang="en-US" sz="1600"/>
              <a:t>Contact your Crestron representative to get started:</a:t>
            </a:r>
          </a:p>
          <a:p>
            <a:pPr marL="457200" lvl="1">
              <a:lnSpc>
                <a:spcPct val="90000"/>
              </a:lnSpc>
              <a:spcAft>
                <a:spcPts val="600"/>
              </a:spcAft>
            </a:pPr>
            <a:r>
              <a:rPr lang="en-US" sz="1600"/>
              <a:t> </a:t>
            </a:r>
          </a:p>
          <a:p>
            <a:pPr marL="628650" lvl="1" indent="-171450">
              <a:lnSpc>
                <a:spcPct val="90000"/>
              </a:lnSpc>
              <a:spcAft>
                <a:spcPts val="600"/>
              </a:spcAft>
              <a:buFont typeface="Arial" panose="020B0604020202020204" pitchFamily="34" charset="0"/>
              <a:buChar char="•"/>
            </a:pPr>
            <a:r>
              <a:rPr lang="en-US" i="1"/>
              <a:t>Representative Name</a:t>
            </a:r>
          </a:p>
          <a:p>
            <a:pPr marL="628650" lvl="1" indent="-171450">
              <a:lnSpc>
                <a:spcPct val="90000"/>
              </a:lnSpc>
              <a:spcAft>
                <a:spcPts val="600"/>
              </a:spcAft>
              <a:buFont typeface="Arial" panose="020B0604020202020204" pitchFamily="34" charset="0"/>
              <a:buChar char="•"/>
            </a:pPr>
            <a:r>
              <a:rPr lang="en-US" i="1"/>
              <a:t>Phone Number</a:t>
            </a:r>
          </a:p>
          <a:p>
            <a:pPr marL="628650" lvl="1" indent="-171450">
              <a:lnSpc>
                <a:spcPct val="90000"/>
              </a:lnSpc>
              <a:spcAft>
                <a:spcPts val="600"/>
              </a:spcAft>
              <a:buFont typeface="Arial" panose="020B0604020202020204" pitchFamily="34" charset="0"/>
              <a:buChar char="•"/>
            </a:pPr>
            <a:r>
              <a:rPr lang="en-US" i="1"/>
              <a:t>Email</a:t>
            </a:r>
          </a:p>
        </p:txBody>
      </p:sp>
    </p:spTree>
    <p:extLst>
      <p:ext uri="{BB962C8B-B14F-4D97-AF65-F5344CB8AC3E}">
        <p14:creationId xmlns:p14="http://schemas.microsoft.com/office/powerpoint/2010/main" val="195462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8C10-C316-5D45-A621-2F8962F29ADF}"/>
              </a:ext>
            </a:extLst>
          </p:cNvPr>
          <p:cNvSpPr>
            <a:spLocks noGrp="1"/>
          </p:cNvSpPr>
          <p:nvPr>
            <p:ph type="ctrTitle"/>
          </p:nvPr>
        </p:nvSpPr>
        <p:spPr/>
        <p:txBody>
          <a:bodyPr/>
          <a:lstStyle/>
          <a:p>
            <a:r>
              <a:rPr lang="en-US"/>
              <a:t>Thank you</a:t>
            </a:r>
          </a:p>
        </p:txBody>
      </p:sp>
      <p:sp>
        <p:nvSpPr>
          <p:cNvPr id="3" name="Slide Number Placeholder 2">
            <a:extLst>
              <a:ext uri="{FF2B5EF4-FFF2-40B4-BE49-F238E27FC236}">
                <a16:creationId xmlns:a16="http://schemas.microsoft.com/office/drawing/2014/main" id="{EB416D44-CDFB-7E40-B7A1-55364AED8F19}"/>
              </a:ext>
            </a:extLst>
          </p:cNvPr>
          <p:cNvSpPr>
            <a:spLocks noGrp="1"/>
          </p:cNvSpPr>
          <p:nvPr>
            <p:ph type="sldNum" sz="quarter" idx="10"/>
          </p:nvPr>
        </p:nvSpPr>
        <p:spPr/>
        <p:txBody>
          <a:bodyPr/>
          <a:lstStyle/>
          <a:p>
            <a:fld id="{48F63A3B-78C7-47BE-AE5E-E10140E04643}" type="slidenum">
              <a:rPr lang="en-US" smtClean="0"/>
              <a:pPr/>
              <a:t>17</a:t>
            </a:fld>
            <a:endParaRPr lang="en-US"/>
          </a:p>
        </p:txBody>
      </p:sp>
      <p:pic>
        <p:nvPicPr>
          <p:cNvPr id="5" name="Picture 4">
            <a:extLst>
              <a:ext uri="{FF2B5EF4-FFF2-40B4-BE49-F238E27FC236}">
                <a16:creationId xmlns:a16="http://schemas.microsoft.com/office/drawing/2014/main" id="{176EDBF5-1090-9148-A31B-3E2D10197E77}"/>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355600" y="345440"/>
            <a:ext cx="11480800" cy="6167120"/>
          </a:xfrm>
          <a:prstGeom prst="rect">
            <a:avLst/>
          </a:prstGeom>
        </p:spPr>
      </p:pic>
      <p:sp>
        <p:nvSpPr>
          <p:cNvPr id="7" name="TextBox 6">
            <a:extLst>
              <a:ext uri="{FF2B5EF4-FFF2-40B4-BE49-F238E27FC236}">
                <a16:creationId xmlns:a16="http://schemas.microsoft.com/office/drawing/2014/main" id="{A2F7591D-3D38-456A-A930-087E85F06F1F}"/>
              </a:ext>
            </a:extLst>
          </p:cNvPr>
          <p:cNvSpPr txBox="1"/>
          <p:nvPr/>
        </p:nvSpPr>
        <p:spPr>
          <a:xfrm>
            <a:off x="1523999" y="5523487"/>
            <a:ext cx="9345522" cy="1172116"/>
          </a:xfrm>
          <a:prstGeom prst="rect">
            <a:avLst/>
          </a:prstGeom>
          <a:noFill/>
        </p:spPr>
        <p:txBody>
          <a:bodyPr wrap="square" rtlCol="0">
            <a:spAutoFit/>
          </a:bodyPr>
          <a:lstStyle/>
          <a:p>
            <a:pPr marL="12700" lvl="2">
              <a:spcBef>
                <a:spcPts val="500"/>
              </a:spcBef>
              <a:spcAft>
                <a:spcPts val="500"/>
              </a:spcAft>
              <a:buClr>
                <a:srgbClr val="595959"/>
              </a:buClr>
              <a:buSzPct val="110000"/>
            </a:pPr>
            <a:r>
              <a:rPr lang="en-US" sz="1200">
                <a:solidFill>
                  <a:srgbClr val="595959"/>
                </a:solidFill>
              </a:rPr>
              <a:t>All brand names, product names, and trademarks are the property of their respective owners.  Certain trademarks, registered trademarks, and trade names may be used in this document to refer to either the entities claiming the marks and names or their products.  Crestron disclaims any proprietary interest in the marks and names of others.  Crestron is not responsible for errors in typography or photography.  © 2022 Crestron Electronics, Inc.</a:t>
            </a:r>
          </a:p>
          <a:p>
            <a:endParaRPr lang="en-US"/>
          </a:p>
        </p:txBody>
      </p:sp>
    </p:spTree>
    <p:extLst>
      <p:ext uri="{BB962C8B-B14F-4D97-AF65-F5344CB8AC3E}">
        <p14:creationId xmlns:p14="http://schemas.microsoft.com/office/powerpoint/2010/main" val="27316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75AF9-9F0D-6A4C-86CE-A67DD90FE0E1}"/>
              </a:ext>
            </a:extLst>
          </p:cNvPr>
          <p:cNvSpPr>
            <a:spLocks noGrp="1"/>
          </p:cNvSpPr>
          <p:nvPr>
            <p:ph type="ctrTitle"/>
          </p:nvPr>
        </p:nvSpPr>
        <p:spPr/>
        <p:txBody>
          <a:bodyPr/>
          <a:lstStyle/>
          <a:p>
            <a:r>
              <a:rPr lang="en-US"/>
              <a:t>The Trend</a:t>
            </a:r>
          </a:p>
        </p:txBody>
      </p:sp>
      <p:sp>
        <p:nvSpPr>
          <p:cNvPr id="6" name="Content Placeholder 5">
            <a:extLst>
              <a:ext uri="{FF2B5EF4-FFF2-40B4-BE49-F238E27FC236}">
                <a16:creationId xmlns:a16="http://schemas.microsoft.com/office/drawing/2014/main" id="{984B4378-F733-B54C-A04C-EF63E53B56F4}"/>
              </a:ext>
            </a:extLst>
          </p:cNvPr>
          <p:cNvSpPr>
            <a:spLocks noGrp="1"/>
          </p:cNvSpPr>
          <p:nvPr>
            <p:ph sz="quarter" idx="17"/>
          </p:nvPr>
        </p:nvSpPr>
        <p:spPr>
          <a:xfrm>
            <a:off x="905564" y="2424439"/>
            <a:ext cx="5353713" cy="3458106"/>
          </a:xfrm>
        </p:spPr>
        <p:txBody>
          <a:bodyPr vert="horz" lIns="91440" tIns="45720" rIns="91440" bIns="45720" numCol="1" rtlCol="0" anchor="t">
            <a:normAutofit/>
          </a:bodyPr>
          <a:lstStyle/>
          <a:p>
            <a:pPr>
              <a:lnSpc>
                <a:spcPct val="100000"/>
              </a:lnSpc>
              <a:spcAft>
                <a:spcPts val="1000"/>
              </a:spcAft>
            </a:pPr>
            <a:r>
              <a:rPr lang="en-US" sz="1400" b="0" dirty="0">
                <a:cs typeface="+mn-cs"/>
              </a:rPr>
              <a:t>Increased demand for dynamic and engaging content with a higher volume of displays in more places, driving up overall demand for video content</a:t>
            </a:r>
          </a:p>
          <a:p>
            <a:pPr marL="0" lvl="2" indent="0">
              <a:lnSpc>
                <a:spcPct val="100000"/>
              </a:lnSpc>
              <a:spcBef>
                <a:spcPts val="1000"/>
              </a:spcBef>
              <a:spcAft>
                <a:spcPts val="1000"/>
              </a:spcAft>
              <a:buNone/>
            </a:pPr>
            <a:r>
              <a:rPr lang="en-US" sz="1400" b="1" dirty="0"/>
              <a:t>Expansion of video </a:t>
            </a:r>
            <a:r>
              <a:rPr lang="en-US" sz="1400" dirty="0"/>
              <a:t>into more spaces throughout campuses/buildings, a trend accelerated by hybrid work</a:t>
            </a:r>
          </a:p>
          <a:p>
            <a:pPr marL="0" lvl="2" indent="0">
              <a:lnSpc>
                <a:spcPct val="100000"/>
              </a:lnSpc>
              <a:spcBef>
                <a:spcPts val="1000"/>
              </a:spcBef>
              <a:spcAft>
                <a:spcPts val="1000"/>
              </a:spcAft>
              <a:buNone/>
            </a:pPr>
            <a:r>
              <a:rPr lang="en-US" sz="1400" b="1" dirty="0"/>
              <a:t>Lower occupant density </a:t>
            </a:r>
            <a:r>
              <a:rPr lang="en-US" sz="1400" dirty="0"/>
              <a:t>driving collaborators and meeting participants to multiple locations, even when in the same location</a:t>
            </a:r>
          </a:p>
          <a:p>
            <a:pPr marL="0" lvl="2" indent="0">
              <a:lnSpc>
                <a:spcPct val="100000"/>
              </a:lnSpc>
              <a:spcBef>
                <a:spcPts val="1000"/>
              </a:spcBef>
              <a:spcAft>
                <a:spcPts val="1000"/>
              </a:spcAft>
              <a:buNone/>
            </a:pPr>
            <a:r>
              <a:rPr lang="en-US" sz="1400" b="1" dirty="0">
                <a:cs typeface="+mn-cs"/>
              </a:rPr>
              <a:t>Migration to networked video (</a:t>
            </a:r>
            <a:r>
              <a:rPr lang="en-US" sz="1400" b="1" dirty="0" err="1">
                <a:cs typeface="+mn-cs"/>
              </a:rPr>
              <a:t>AVoIP</a:t>
            </a:r>
            <a:r>
              <a:rPr lang="en-US" sz="1400" b="1" dirty="0">
                <a:cs typeface="+mn-cs"/>
              </a:rPr>
              <a:t>), </a:t>
            </a:r>
            <a:r>
              <a:rPr lang="en-US" sz="1400" b="0" dirty="0">
                <a:cs typeface="+mn-cs"/>
              </a:rPr>
              <a:t>utilization of</a:t>
            </a:r>
            <a:r>
              <a:rPr lang="en-US" sz="1400" dirty="0">
                <a:cs typeface="Arial"/>
              </a:rPr>
              <a:t> existing network to distribute AV content</a:t>
            </a:r>
          </a:p>
        </p:txBody>
      </p:sp>
      <p:pic>
        <p:nvPicPr>
          <p:cNvPr id="5" name="Picture 4" descr="A picture containing floor, indoor, area, furniture&#10;&#10;Description automatically generated">
            <a:extLst>
              <a:ext uri="{FF2B5EF4-FFF2-40B4-BE49-F238E27FC236}">
                <a16:creationId xmlns:a16="http://schemas.microsoft.com/office/drawing/2014/main" id="{FF232277-F808-468D-AB71-EAF71D45BC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406" b="7578"/>
          <a:stretch/>
        </p:blipFill>
        <p:spPr>
          <a:xfrm>
            <a:off x="7164001" y="2352114"/>
            <a:ext cx="3681116" cy="1669002"/>
          </a:xfrm>
          <a:prstGeom prst="rect">
            <a:avLst/>
          </a:prstGeom>
        </p:spPr>
      </p:pic>
      <p:pic>
        <p:nvPicPr>
          <p:cNvPr id="11" name="Picture 10" descr="A picture containing text, floor, indoor&#10;&#10;Description automatically generated">
            <a:extLst>
              <a:ext uri="{FF2B5EF4-FFF2-40B4-BE49-F238E27FC236}">
                <a16:creationId xmlns:a16="http://schemas.microsoft.com/office/drawing/2014/main" id="{826C2508-62A5-4EDA-ABA9-FD53F3333D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792"/>
          <a:stretch/>
        </p:blipFill>
        <p:spPr>
          <a:xfrm>
            <a:off x="7164001" y="4163829"/>
            <a:ext cx="1676182" cy="1483301"/>
          </a:xfrm>
          <a:prstGeom prst="rect">
            <a:avLst/>
          </a:prstGeom>
        </p:spPr>
      </p:pic>
      <p:pic>
        <p:nvPicPr>
          <p:cNvPr id="12" name="Picture 11" descr="A person talking to a group of people&#10;&#10;Description automatically generated with low confidence">
            <a:extLst>
              <a:ext uri="{FF2B5EF4-FFF2-40B4-BE49-F238E27FC236}">
                <a16:creationId xmlns:a16="http://schemas.microsoft.com/office/drawing/2014/main" id="{1C766998-A505-4A9C-963D-0B9D0B1782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172" r="34450" b="5377"/>
          <a:stretch/>
        </p:blipFill>
        <p:spPr>
          <a:xfrm>
            <a:off x="9032083" y="4163829"/>
            <a:ext cx="1813034" cy="1483301"/>
          </a:xfrm>
          <a:prstGeom prst="rect">
            <a:avLst/>
          </a:prstGeom>
        </p:spPr>
      </p:pic>
    </p:spTree>
    <p:extLst>
      <p:ext uri="{BB962C8B-B14F-4D97-AF65-F5344CB8AC3E}">
        <p14:creationId xmlns:p14="http://schemas.microsoft.com/office/powerpoint/2010/main" val="352216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75AF9-9F0D-6A4C-86CE-A67DD90FE0E1}"/>
              </a:ext>
            </a:extLst>
          </p:cNvPr>
          <p:cNvSpPr>
            <a:spLocks noGrp="1"/>
          </p:cNvSpPr>
          <p:nvPr>
            <p:ph type="ctrTitle"/>
          </p:nvPr>
        </p:nvSpPr>
        <p:spPr>
          <a:xfrm>
            <a:off x="800098" y="975456"/>
            <a:ext cx="5295901" cy="1036339"/>
          </a:xfrm>
        </p:spPr>
        <p:txBody>
          <a:bodyPr/>
          <a:lstStyle/>
          <a:p>
            <a:r>
              <a:rPr lang="en-US"/>
              <a:t>The Challenges</a:t>
            </a:r>
          </a:p>
        </p:txBody>
      </p:sp>
      <p:sp>
        <p:nvSpPr>
          <p:cNvPr id="6" name="Content Placeholder 5">
            <a:extLst>
              <a:ext uri="{FF2B5EF4-FFF2-40B4-BE49-F238E27FC236}">
                <a16:creationId xmlns:a16="http://schemas.microsoft.com/office/drawing/2014/main" id="{984B4378-F733-B54C-A04C-EF63E53B56F4}"/>
              </a:ext>
            </a:extLst>
          </p:cNvPr>
          <p:cNvSpPr>
            <a:spLocks noGrp="1"/>
          </p:cNvSpPr>
          <p:nvPr>
            <p:ph sz="quarter" idx="17"/>
          </p:nvPr>
        </p:nvSpPr>
        <p:spPr>
          <a:xfrm>
            <a:off x="816259" y="2567168"/>
            <a:ext cx="5295902" cy="3376432"/>
          </a:xfrm>
        </p:spPr>
        <p:txBody>
          <a:bodyPr vert="horz" lIns="91440" tIns="45720" rIns="91440" bIns="45720" numCol="1" rtlCol="0" anchor="t">
            <a:normAutofit fontScale="70000" lnSpcReduction="20000"/>
          </a:bodyPr>
          <a:lstStyle/>
          <a:p>
            <a:pPr marL="171450" indent="-171450">
              <a:lnSpc>
                <a:spcPct val="120000"/>
              </a:lnSpc>
              <a:spcBef>
                <a:spcPts val="500"/>
              </a:spcBef>
              <a:spcAft>
                <a:spcPts val="500"/>
              </a:spcAft>
              <a:buFont typeface="Arial" panose="020B0604020202020204" pitchFamily="34" charset="0"/>
              <a:buChar char="•"/>
            </a:pPr>
            <a:r>
              <a:rPr lang="en-US">
                <a:cs typeface="Arial"/>
              </a:rPr>
              <a:t>Scalability </a:t>
            </a:r>
            <a:r>
              <a:rPr lang="en-US" b="0">
                <a:cs typeface="Arial"/>
              </a:rPr>
              <a:t>– Ability to </a:t>
            </a:r>
            <a:r>
              <a:rPr lang="en-US" b="0"/>
              <a:t>scale as needs evolve. </a:t>
            </a:r>
            <a:r>
              <a:rPr lang="en-US" b="0">
                <a:cs typeface="Arial"/>
              </a:rPr>
              <a:t>Interoperability between various technologies. </a:t>
            </a:r>
            <a:r>
              <a:rPr lang="en-US" b="0"/>
              <a:t>Fast </a:t>
            </a:r>
            <a:r>
              <a:rPr lang="en-US" b="0">
                <a:cs typeface="Arial"/>
              </a:rPr>
              <a:t>deployment. </a:t>
            </a:r>
          </a:p>
          <a:p>
            <a:pPr marL="171450" indent="-171450">
              <a:lnSpc>
                <a:spcPct val="120000"/>
              </a:lnSpc>
              <a:spcBef>
                <a:spcPts val="500"/>
              </a:spcBef>
              <a:spcAft>
                <a:spcPts val="500"/>
              </a:spcAft>
              <a:buFont typeface="Arial" panose="020B0604020202020204" pitchFamily="34" charset="0"/>
              <a:buChar char="•"/>
            </a:pPr>
            <a:r>
              <a:rPr lang="en-US">
                <a:cs typeface="Arial"/>
              </a:rPr>
              <a:t>Control / Management </a:t>
            </a:r>
            <a:r>
              <a:rPr lang="en-US" b="0">
                <a:cs typeface="Arial"/>
              </a:rPr>
              <a:t>– Management of multiple signal formats and diverse resolution requirements across a multitude of spaces. Minimal complexity and little technology downtime</a:t>
            </a:r>
          </a:p>
          <a:p>
            <a:pPr marL="171450" indent="-171450">
              <a:lnSpc>
                <a:spcPct val="120000"/>
              </a:lnSpc>
              <a:spcBef>
                <a:spcPts val="500"/>
              </a:spcBef>
              <a:spcAft>
                <a:spcPts val="500"/>
              </a:spcAft>
              <a:buFont typeface="Arial" panose="020B0604020202020204" pitchFamily="34" charset="0"/>
              <a:buChar char="•"/>
            </a:pPr>
            <a:r>
              <a:rPr lang="en-US">
                <a:cs typeface="Arial"/>
              </a:rPr>
              <a:t>Affordability </a:t>
            </a:r>
            <a:r>
              <a:rPr lang="en-US" b="0">
                <a:cs typeface="Arial"/>
              </a:rPr>
              <a:t>- quality solutions that work within budget</a:t>
            </a:r>
          </a:p>
          <a:p>
            <a:pPr marL="171450" indent="-171450">
              <a:lnSpc>
                <a:spcPct val="120000"/>
              </a:lnSpc>
              <a:spcBef>
                <a:spcPts val="500"/>
              </a:spcBef>
              <a:spcAft>
                <a:spcPts val="500"/>
              </a:spcAft>
              <a:buFont typeface="Arial" panose="020B0604020202020204" pitchFamily="34" charset="0"/>
              <a:buChar char="•"/>
            </a:pPr>
            <a:r>
              <a:rPr lang="en-US">
                <a:cs typeface="Arial"/>
              </a:rPr>
              <a:t>Security</a:t>
            </a:r>
            <a:r>
              <a:rPr lang="en-US" b="0">
                <a:cs typeface="Arial"/>
              </a:rPr>
              <a:t> – </a:t>
            </a:r>
            <a:r>
              <a:rPr lang="en-US" b="0"/>
              <a:t>Support of existing risk mitigation and compliance standards</a:t>
            </a:r>
          </a:p>
          <a:p>
            <a:pPr marL="171450" indent="-171450">
              <a:lnSpc>
                <a:spcPct val="120000"/>
              </a:lnSpc>
              <a:spcBef>
                <a:spcPts val="500"/>
              </a:spcBef>
              <a:spcAft>
                <a:spcPts val="500"/>
              </a:spcAft>
              <a:buFont typeface="Arial" panose="020B0604020202020204" pitchFamily="34" charset="0"/>
              <a:buChar char="•"/>
            </a:pPr>
            <a:r>
              <a:rPr lang="en-US">
                <a:cs typeface="Arial"/>
              </a:rPr>
              <a:t>Leverage existing infrastructure</a:t>
            </a:r>
            <a:r>
              <a:rPr lang="en-US" b="0">
                <a:cs typeface="Arial"/>
              </a:rPr>
              <a:t> – </a:t>
            </a:r>
            <a:r>
              <a:rPr lang="en-US" b="0"/>
              <a:t>Immersive audio and video, while operating within the network requirements of existing infrastructure. </a:t>
            </a:r>
            <a:endParaRPr lang="en-US" b="0">
              <a:cs typeface="Arial"/>
            </a:endParaRPr>
          </a:p>
          <a:p>
            <a:pPr>
              <a:lnSpc>
                <a:spcPct val="120000"/>
              </a:lnSpc>
              <a:spcBef>
                <a:spcPts val="500"/>
              </a:spcBef>
              <a:spcAft>
                <a:spcPts val="500"/>
              </a:spcAft>
            </a:pPr>
            <a:br>
              <a:rPr lang="en-US" b="0">
                <a:effectLst/>
                <a:latin typeface="inherit"/>
              </a:rPr>
            </a:br>
            <a:endParaRPr lang="en-US"/>
          </a:p>
        </p:txBody>
      </p:sp>
      <p:pic>
        <p:nvPicPr>
          <p:cNvPr id="5" name="Picture 4" descr="A conference room with a large screen&#10;&#10;Description automatically generated with low confidence">
            <a:extLst>
              <a:ext uri="{FF2B5EF4-FFF2-40B4-BE49-F238E27FC236}">
                <a16:creationId xmlns:a16="http://schemas.microsoft.com/office/drawing/2014/main" id="{F8BCA72B-C793-4A9D-85FA-78E4B946E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267" y="2567168"/>
            <a:ext cx="4569474" cy="3041110"/>
          </a:xfrm>
          <a:prstGeom prst="rect">
            <a:avLst/>
          </a:prstGeom>
        </p:spPr>
      </p:pic>
    </p:spTree>
    <p:extLst>
      <p:ext uri="{BB962C8B-B14F-4D97-AF65-F5344CB8AC3E}">
        <p14:creationId xmlns:p14="http://schemas.microsoft.com/office/powerpoint/2010/main" val="363328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6E8505-5A64-7042-9F18-BB801D9BE139}"/>
              </a:ext>
            </a:extLst>
          </p:cNvPr>
          <p:cNvSpPr>
            <a:spLocks noGrp="1"/>
          </p:cNvSpPr>
          <p:nvPr>
            <p:ph type="sldNum" sz="quarter" idx="12"/>
          </p:nvPr>
        </p:nvSpPr>
        <p:spPr/>
        <p:txBody>
          <a:bodyPr/>
          <a:lstStyle/>
          <a:p>
            <a:fld id="{48F63A3B-78C7-47BE-AE5E-E10140E04643}" type="slidenum">
              <a:rPr lang="en-US" smtClean="0"/>
              <a:pPr/>
              <a:t>4</a:t>
            </a:fld>
            <a:endParaRPr lang="en-US"/>
          </a:p>
        </p:txBody>
      </p:sp>
      <p:sp>
        <p:nvSpPr>
          <p:cNvPr id="2" name="Title 1">
            <a:extLst>
              <a:ext uri="{FF2B5EF4-FFF2-40B4-BE49-F238E27FC236}">
                <a16:creationId xmlns:a16="http://schemas.microsoft.com/office/drawing/2014/main" id="{1B9E8810-842F-6340-8E09-EC2892B99E4C}"/>
              </a:ext>
            </a:extLst>
          </p:cNvPr>
          <p:cNvSpPr>
            <a:spLocks noGrp="1"/>
          </p:cNvSpPr>
          <p:nvPr>
            <p:ph type="ctrTitle"/>
          </p:nvPr>
        </p:nvSpPr>
        <p:spPr>
          <a:xfrm>
            <a:off x="816258" y="1103158"/>
            <a:ext cx="10398279" cy="1036339"/>
          </a:xfrm>
        </p:spPr>
        <p:txBody>
          <a:bodyPr/>
          <a:lstStyle/>
          <a:p>
            <a:r>
              <a:rPr lang="en-US" dirty="0"/>
              <a:t>DM </a:t>
            </a:r>
            <a:r>
              <a:rPr lang="en-US" sz="2400" dirty="0"/>
              <a:t>NVX® 10/20/200 AV-over-IP</a:t>
            </a:r>
            <a:r>
              <a:rPr lang="en-US" dirty="0"/>
              <a:t> Encoders and Decoders</a:t>
            </a:r>
            <a:br>
              <a:rPr lang="en-US" dirty="0"/>
            </a:br>
            <a:endParaRPr lang="en-US" sz="1800" b="1" dirty="0">
              <a:solidFill>
                <a:schemeClr val="accent6">
                  <a:lumMod val="75000"/>
                </a:schemeClr>
              </a:solidFill>
              <a:latin typeface="+mn-lt"/>
              <a:ea typeface="+mn-ea"/>
              <a:cs typeface="Arial" panose="020B0604020202020204" pitchFamily="34" charset="0"/>
            </a:endParaRPr>
          </a:p>
        </p:txBody>
      </p:sp>
      <p:sp>
        <p:nvSpPr>
          <p:cNvPr id="31" name="Text Placeholder 30">
            <a:extLst>
              <a:ext uri="{FF2B5EF4-FFF2-40B4-BE49-F238E27FC236}">
                <a16:creationId xmlns:a16="http://schemas.microsoft.com/office/drawing/2014/main" id="{D9695210-E75C-8D4F-91E3-A180E3BB4CD3}"/>
              </a:ext>
            </a:extLst>
          </p:cNvPr>
          <p:cNvSpPr>
            <a:spLocks noGrp="1"/>
          </p:cNvSpPr>
          <p:nvPr>
            <p:ph type="body" sz="quarter" idx="16"/>
          </p:nvPr>
        </p:nvSpPr>
        <p:spPr/>
        <p:txBody>
          <a:bodyPr>
            <a:normAutofit fontScale="70000" lnSpcReduction="20000"/>
          </a:bodyPr>
          <a:lstStyle/>
          <a:p>
            <a:endParaRPr lang="en-US"/>
          </a:p>
        </p:txBody>
      </p:sp>
      <p:sp>
        <p:nvSpPr>
          <p:cNvPr id="47" name="Content Placeholder 4">
            <a:extLst>
              <a:ext uri="{FF2B5EF4-FFF2-40B4-BE49-F238E27FC236}">
                <a16:creationId xmlns:a16="http://schemas.microsoft.com/office/drawing/2014/main" id="{F6B645B4-54D0-4105-AEC8-7C1969AD8912}"/>
              </a:ext>
            </a:extLst>
          </p:cNvPr>
          <p:cNvSpPr txBox="1">
            <a:spLocks/>
          </p:cNvSpPr>
          <p:nvPr/>
        </p:nvSpPr>
        <p:spPr>
          <a:xfrm>
            <a:off x="816258" y="2819290"/>
            <a:ext cx="5474010" cy="1821035"/>
          </a:xfrm>
          <a:prstGeom prst="rect">
            <a:avLst/>
          </a:prstGeom>
        </p:spPr>
        <p:txBody>
          <a:bodyPr vert="horz" lIns="91440" tIns="45720" rIns="91440" bIns="45720" numCol="1" rtlCol="0" anchor="t">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chemeClr val="bg1">
                  <a:lumMod val="65000"/>
                </a:schemeClr>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chemeClr val="bg1">
                  <a:lumMod val="65000"/>
                </a:schemeClr>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chemeClr val="bg1">
                  <a:lumMod val="65000"/>
                </a:schemeClr>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500"/>
              </a:spcBef>
              <a:spcAft>
                <a:spcPts val="500"/>
              </a:spcAft>
            </a:pPr>
            <a:r>
              <a:rPr lang="en-US" sz="1600" b="0" dirty="0">
                <a:cs typeface="Arial"/>
              </a:rPr>
              <a:t>Crestron® Network Video Solutions are designed for simple point-to-point display and global distribution using your existing network infrastructure and security protocols. </a:t>
            </a:r>
          </a:p>
          <a:p>
            <a:pPr fontAlgn="base">
              <a:lnSpc>
                <a:spcPct val="100000"/>
              </a:lnSpc>
              <a:spcBef>
                <a:spcPts val="500"/>
              </a:spcBef>
              <a:spcAft>
                <a:spcPts val="500"/>
              </a:spcAft>
            </a:pPr>
            <a:endParaRPr lang="en-US" b="0" dirty="0">
              <a:cs typeface="Arial"/>
            </a:endParaRPr>
          </a:p>
          <a:p>
            <a:pPr>
              <a:lnSpc>
                <a:spcPct val="100000"/>
              </a:lnSpc>
            </a:pPr>
            <a:endParaRPr lang="en-US" dirty="0">
              <a:solidFill>
                <a:srgbClr val="595959"/>
              </a:solidFill>
              <a:cs typeface="Arial"/>
            </a:endParaRPr>
          </a:p>
        </p:txBody>
      </p:sp>
      <p:pic>
        <p:nvPicPr>
          <p:cNvPr id="48" name="Picture 47" descr="A group of people sitting at a table watching a television&#10;&#10;Description automatically generated with medium confidence">
            <a:extLst>
              <a:ext uri="{FF2B5EF4-FFF2-40B4-BE49-F238E27FC236}">
                <a16:creationId xmlns:a16="http://schemas.microsoft.com/office/drawing/2014/main" id="{83EA2DA8-881F-4B52-9166-E8E4F02DC0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61" t="2427" r="7184" b="13601"/>
          <a:stretch/>
        </p:blipFill>
        <p:spPr>
          <a:xfrm>
            <a:off x="9612263" y="2830545"/>
            <a:ext cx="1582768" cy="1231971"/>
          </a:xfrm>
          <a:prstGeom prst="rect">
            <a:avLst/>
          </a:prstGeom>
        </p:spPr>
      </p:pic>
      <p:pic>
        <p:nvPicPr>
          <p:cNvPr id="49" name="Picture 48" descr="A person standing in front of a group of people&#10;&#10;Description automatically generated with medium confidence">
            <a:extLst>
              <a:ext uri="{FF2B5EF4-FFF2-40B4-BE49-F238E27FC236}">
                <a16:creationId xmlns:a16="http://schemas.microsoft.com/office/drawing/2014/main" id="{98B1AD56-8173-4D64-A19D-8E4ECC46BF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497" y="2819290"/>
            <a:ext cx="1987646" cy="1690664"/>
          </a:xfrm>
          <a:prstGeom prst="rect">
            <a:avLst/>
          </a:prstGeom>
        </p:spPr>
      </p:pic>
      <p:sp>
        <p:nvSpPr>
          <p:cNvPr id="50" name="TextBox 49">
            <a:extLst>
              <a:ext uri="{FF2B5EF4-FFF2-40B4-BE49-F238E27FC236}">
                <a16:creationId xmlns:a16="http://schemas.microsoft.com/office/drawing/2014/main" id="{30A39442-72A5-481F-A545-6A990FF3228C}"/>
              </a:ext>
            </a:extLst>
          </p:cNvPr>
          <p:cNvSpPr txBox="1"/>
          <p:nvPr/>
        </p:nvSpPr>
        <p:spPr>
          <a:xfrm>
            <a:off x="7289152" y="5040873"/>
            <a:ext cx="1222000" cy="461665"/>
          </a:xfrm>
          <a:prstGeom prst="rect">
            <a:avLst/>
          </a:prstGeom>
          <a:noFill/>
        </p:spPr>
        <p:txBody>
          <a:bodyPr wrap="square" rtlCol="0">
            <a:spAutoFit/>
          </a:bodyPr>
          <a:lstStyle/>
          <a:p>
            <a:r>
              <a:rPr lang="en-US" sz="800" dirty="0">
                <a:solidFill>
                  <a:schemeClr val="bg2">
                    <a:lumMod val="75000"/>
                  </a:schemeClr>
                </a:solidFill>
              </a:rPr>
              <a:t>1080p60 4:4:4 </a:t>
            </a:r>
          </a:p>
          <a:p>
            <a:r>
              <a:rPr lang="en-US" sz="800" dirty="0">
                <a:solidFill>
                  <a:schemeClr val="bg2">
                    <a:lumMod val="75000"/>
                  </a:schemeClr>
                </a:solidFill>
              </a:rPr>
              <a:t>Network AV Encoder </a:t>
            </a:r>
            <a:r>
              <a:rPr lang="en-US" sz="800" i="0" dirty="0">
                <a:solidFill>
                  <a:schemeClr val="bg2">
                    <a:lumMod val="75000"/>
                  </a:schemeClr>
                </a:solidFill>
                <a:effectLst/>
              </a:rPr>
              <a:t>(</a:t>
            </a:r>
            <a:r>
              <a:rPr lang="en-US" sz="800" u="sng" dirty="0">
                <a:solidFill>
                  <a:srgbClr val="0563C1"/>
                </a:solidFill>
                <a:effectLst/>
                <a:ea typeface="Times New Roman" panose="02020603050405020304" pitchFamily="18" charset="0"/>
                <a:hlinkClick r:id="rId5"/>
              </a:rPr>
              <a:t>DM-NVX-E10</a:t>
            </a:r>
            <a:r>
              <a:rPr lang="en-US" sz="800" dirty="0">
                <a:solidFill>
                  <a:schemeClr val="bg2">
                    <a:lumMod val="75000"/>
                  </a:schemeClr>
                </a:solidFill>
              </a:rPr>
              <a:t>)</a:t>
            </a:r>
          </a:p>
        </p:txBody>
      </p:sp>
      <p:pic>
        <p:nvPicPr>
          <p:cNvPr id="51" name="Picture 50" descr="A room with tables and chairs&#10;&#10;Description automatically generated with medium confidence">
            <a:extLst>
              <a:ext uri="{FF2B5EF4-FFF2-40B4-BE49-F238E27FC236}">
                <a16:creationId xmlns:a16="http://schemas.microsoft.com/office/drawing/2014/main" id="{8B62F900-ED60-4533-BC21-5A51A5D560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143" t="5905" r="5039" b="7699"/>
          <a:stretch/>
        </p:blipFill>
        <p:spPr>
          <a:xfrm>
            <a:off x="9619144" y="4156177"/>
            <a:ext cx="1595393" cy="1227869"/>
          </a:xfrm>
          <a:prstGeom prst="rect">
            <a:avLst/>
          </a:prstGeom>
        </p:spPr>
      </p:pic>
      <p:pic>
        <p:nvPicPr>
          <p:cNvPr id="52" name="Picture 51" descr="A picture containing electronics&#10;&#10;Description automatically generated">
            <a:extLst>
              <a:ext uri="{FF2B5EF4-FFF2-40B4-BE49-F238E27FC236}">
                <a16:creationId xmlns:a16="http://schemas.microsoft.com/office/drawing/2014/main" id="{4ED36A6F-04B7-468F-9F13-11EE4CFDA6C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8785" b="89800" l="3854" r="96430">
                        <a14:foregroundMark x1="8076" y1="57252" x2="8076" y2="57252"/>
                        <a14:foregroundMark x1="4959" y1="58255" x2="4959" y2="58255"/>
                        <a14:foregroundMark x1="93086" y1="56781" x2="93086" y2="56781"/>
                        <a14:foregroundMark x1="96430" y1="48349" x2="96430" y2="48349"/>
                        <a14:foregroundMark x1="3882" y1="56073" x2="3882" y2="56073"/>
                        <a14:foregroundMark x1="29017" y1="8785" x2="29017" y2="8785"/>
                        <a14:backgroundMark x1="5016" y1="58432" x2="5016" y2="58432"/>
                        <a14:backgroundMark x1="4874" y1="58137" x2="4874" y2="58137"/>
                      </a14:backgroundRemoval>
                    </a14:imgEffect>
                  </a14:imgLayer>
                </a14:imgProps>
              </a:ext>
              <a:ext uri="{28A0092B-C50C-407E-A947-70E740481C1C}">
                <a14:useLocalDpi xmlns:a14="http://schemas.microsoft.com/office/drawing/2010/main" val="0"/>
              </a:ext>
            </a:extLst>
          </a:blip>
          <a:stretch>
            <a:fillRect/>
          </a:stretch>
        </p:blipFill>
        <p:spPr>
          <a:xfrm>
            <a:off x="7403160" y="4332985"/>
            <a:ext cx="2341917" cy="1125501"/>
          </a:xfrm>
          <a:prstGeom prst="rect">
            <a:avLst/>
          </a:prstGeom>
          <a:effectLst>
            <a:glow rad="76200">
              <a:schemeClr val="bg1">
                <a:lumMod val="95000"/>
                <a:alpha val="27000"/>
              </a:schemeClr>
            </a:glow>
          </a:effectLst>
        </p:spPr>
      </p:pic>
      <p:sp>
        <p:nvSpPr>
          <p:cNvPr id="55" name="Text Placeholder 26">
            <a:extLst>
              <a:ext uri="{FF2B5EF4-FFF2-40B4-BE49-F238E27FC236}">
                <a16:creationId xmlns:a16="http://schemas.microsoft.com/office/drawing/2014/main" id="{8243D91E-DCFC-4E7D-91BC-C71F33471D30}"/>
              </a:ext>
            </a:extLst>
          </p:cNvPr>
          <p:cNvSpPr txBox="1">
            <a:spLocks/>
          </p:cNvSpPr>
          <p:nvPr/>
        </p:nvSpPr>
        <p:spPr>
          <a:xfrm>
            <a:off x="356754" y="342900"/>
            <a:ext cx="5370806"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Tree>
    <p:extLst>
      <p:ext uri="{BB962C8B-B14F-4D97-AF65-F5344CB8AC3E}">
        <p14:creationId xmlns:p14="http://schemas.microsoft.com/office/powerpoint/2010/main" val="240544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6E8505-5A64-7042-9F18-BB801D9BE139}"/>
              </a:ext>
            </a:extLst>
          </p:cNvPr>
          <p:cNvSpPr>
            <a:spLocks noGrp="1"/>
          </p:cNvSpPr>
          <p:nvPr>
            <p:ph type="sldNum" sz="quarter" idx="12"/>
          </p:nvPr>
        </p:nvSpPr>
        <p:spPr/>
        <p:txBody>
          <a:bodyPr/>
          <a:lstStyle/>
          <a:p>
            <a:fld id="{48F63A3B-78C7-47BE-AE5E-E10140E04643}" type="slidenum">
              <a:rPr lang="en-US" smtClean="0"/>
              <a:pPr/>
              <a:t>5</a:t>
            </a:fld>
            <a:endParaRPr lang="en-US"/>
          </a:p>
        </p:txBody>
      </p:sp>
      <p:sp>
        <p:nvSpPr>
          <p:cNvPr id="2" name="Title 1">
            <a:extLst>
              <a:ext uri="{FF2B5EF4-FFF2-40B4-BE49-F238E27FC236}">
                <a16:creationId xmlns:a16="http://schemas.microsoft.com/office/drawing/2014/main" id="{1B9E8810-842F-6340-8E09-EC2892B99E4C}"/>
              </a:ext>
            </a:extLst>
          </p:cNvPr>
          <p:cNvSpPr>
            <a:spLocks noGrp="1"/>
          </p:cNvSpPr>
          <p:nvPr>
            <p:ph type="ctrTitle"/>
          </p:nvPr>
        </p:nvSpPr>
        <p:spPr>
          <a:xfrm>
            <a:off x="816258" y="1103158"/>
            <a:ext cx="10398279" cy="1036339"/>
          </a:xfrm>
        </p:spPr>
        <p:txBody>
          <a:bodyPr/>
          <a:lstStyle/>
          <a:p>
            <a:r>
              <a:rPr lang="en-US" dirty="0"/>
              <a:t>DM </a:t>
            </a:r>
            <a:r>
              <a:rPr lang="en-US" sz="2400" dirty="0"/>
              <a:t>NVX® 10/20/200 AV-over-IP</a:t>
            </a:r>
            <a:r>
              <a:rPr lang="en-US" dirty="0"/>
              <a:t> Encoders and Decoders</a:t>
            </a:r>
            <a:br>
              <a:rPr lang="en-US" dirty="0"/>
            </a:br>
            <a:endParaRPr lang="en-US" sz="1800" b="1" dirty="0">
              <a:solidFill>
                <a:schemeClr val="accent6">
                  <a:lumMod val="75000"/>
                </a:schemeClr>
              </a:solidFill>
              <a:latin typeface="+mn-lt"/>
              <a:ea typeface="+mn-ea"/>
              <a:cs typeface="Arial" panose="020B0604020202020204" pitchFamily="34" charset="0"/>
            </a:endParaRPr>
          </a:p>
        </p:txBody>
      </p:sp>
      <p:sp>
        <p:nvSpPr>
          <p:cNvPr id="31" name="Text Placeholder 30">
            <a:extLst>
              <a:ext uri="{FF2B5EF4-FFF2-40B4-BE49-F238E27FC236}">
                <a16:creationId xmlns:a16="http://schemas.microsoft.com/office/drawing/2014/main" id="{D9695210-E75C-8D4F-91E3-A180E3BB4CD3}"/>
              </a:ext>
            </a:extLst>
          </p:cNvPr>
          <p:cNvSpPr>
            <a:spLocks noGrp="1"/>
          </p:cNvSpPr>
          <p:nvPr>
            <p:ph type="body" sz="quarter" idx="16"/>
          </p:nvPr>
        </p:nvSpPr>
        <p:spPr/>
        <p:txBody>
          <a:bodyPr>
            <a:normAutofit fontScale="70000" lnSpcReduction="20000"/>
          </a:bodyPr>
          <a:lstStyle/>
          <a:p>
            <a:endParaRPr lang="en-US"/>
          </a:p>
        </p:txBody>
      </p:sp>
      <p:sp>
        <p:nvSpPr>
          <p:cNvPr id="47" name="Content Placeholder 4">
            <a:extLst>
              <a:ext uri="{FF2B5EF4-FFF2-40B4-BE49-F238E27FC236}">
                <a16:creationId xmlns:a16="http://schemas.microsoft.com/office/drawing/2014/main" id="{F6B645B4-54D0-4105-AEC8-7C1969AD8912}"/>
              </a:ext>
            </a:extLst>
          </p:cNvPr>
          <p:cNvSpPr txBox="1">
            <a:spLocks/>
          </p:cNvSpPr>
          <p:nvPr/>
        </p:nvSpPr>
        <p:spPr>
          <a:xfrm>
            <a:off x="966901" y="2506858"/>
            <a:ext cx="6081600" cy="3893943"/>
          </a:xfrm>
          <a:prstGeom prst="rect">
            <a:avLst/>
          </a:prstGeom>
        </p:spPr>
        <p:txBody>
          <a:bodyPr vert="horz" lIns="91440" tIns="45720" rIns="91440" bIns="45720" numCol="1" rtlCol="0" anchor="t">
            <a:noAutofit/>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chemeClr val="bg1">
                  <a:lumMod val="65000"/>
                </a:schemeClr>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chemeClr val="bg1">
                  <a:lumMod val="65000"/>
                </a:schemeClr>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chemeClr val="bg1">
                  <a:lumMod val="65000"/>
                </a:schemeClr>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500"/>
              </a:spcBef>
              <a:spcAft>
                <a:spcPts val="500"/>
              </a:spcAft>
            </a:pPr>
            <a:endParaRPr lang="en-US" sz="1400" b="0" dirty="0">
              <a:cs typeface="Arial"/>
            </a:endParaRPr>
          </a:p>
          <a:p>
            <a:pPr fontAlgn="base">
              <a:lnSpc>
                <a:spcPct val="100000"/>
              </a:lnSpc>
              <a:spcBef>
                <a:spcPts val="500"/>
              </a:spcBef>
              <a:spcAft>
                <a:spcPts val="500"/>
              </a:spcAft>
            </a:pPr>
            <a:endParaRPr lang="en-US" sz="100" b="0" dirty="0">
              <a:cs typeface="Arial"/>
            </a:endParaRPr>
          </a:p>
          <a:p>
            <a:pPr marL="0" marR="0" fontAlgn="base">
              <a:lnSpc>
                <a:spcPct val="100000"/>
              </a:lnSpc>
              <a:spcBef>
                <a:spcPts val="500"/>
              </a:spcBef>
              <a:spcAft>
                <a:spcPts val="500"/>
              </a:spcAft>
            </a:pPr>
            <a:r>
              <a:rPr lang="en-US" sz="1400" dirty="0">
                <a:solidFill>
                  <a:srgbClr val="007CA0"/>
                </a:solidFill>
                <a:cs typeface="Arial"/>
              </a:rPr>
              <a:t>New DM NVX® interoperable, point-to-point encoders and decoders are designed to provide:</a:t>
            </a:r>
          </a:p>
          <a:p>
            <a:pPr marL="0" marR="0" fontAlgn="base">
              <a:lnSpc>
                <a:spcPct val="100000"/>
              </a:lnSpc>
              <a:spcBef>
                <a:spcPts val="500"/>
              </a:spcBef>
              <a:spcAft>
                <a:spcPts val="500"/>
              </a:spcAft>
            </a:pPr>
            <a:endParaRPr lang="en-US" sz="100" b="0" dirty="0">
              <a:cs typeface="Arial"/>
            </a:endParaRPr>
          </a:p>
          <a:p>
            <a:pPr marL="285750" indent="-285750" fontAlgn="base">
              <a:lnSpc>
                <a:spcPct val="100000"/>
              </a:lnSpc>
              <a:spcBef>
                <a:spcPts val="500"/>
              </a:spcBef>
              <a:spcAft>
                <a:spcPts val="500"/>
              </a:spcAft>
              <a:buFont typeface="Arial" panose="020B0604020202020204" pitchFamily="34" charset="0"/>
              <a:buChar char="•"/>
            </a:pPr>
            <a:r>
              <a:rPr lang="en-US" sz="1400" dirty="0">
                <a:cs typeface="Arial"/>
              </a:rPr>
              <a:t>Scalable: </a:t>
            </a:r>
            <a:r>
              <a:rPr lang="en-US" sz="1400" b="0" dirty="0">
                <a:cs typeface="Arial"/>
              </a:rPr>
              <a:t>Add, change, update as needs evolve</a:t>
            </a:r>
          </a:p>
          <a:p>
            <a:pPr marL="285750" indent="-285750" fontAlgn="base">
              <a:lnSpc>
                <a:spcPct val="100000"/>
              </a:lnSpc>
              <a:spcBef>
                <a:spcPts val="500"/>
              </a:spcBef>
              <a:spcAft>
                <a:spcPts val="500"/>
              </a:spcAft>
              <a:buFont typeface="Arial" panose="020B0604020202020204" pitchFamily="34" charset="0"/>
              <a:buChar char="•"/>
            </a:pPr>
            <a:r>
              <a:rPr lang="en-US" sz="1400" dirty="0">
                <a:cs typeface="Arial"/>
              </a:rPr>
              <a:t>Control / Management: </a:t>
            </a:r>
            <a:r>
              <a:rPr lang="en-US" sz="1400" b="0" dirty="0">
                <a:cs typeface="Arial"/>
              </a:rPr>
              <a:t>Easy to manage and maintain remotely</a:t>
            </a:r>
          </a:p>
          <a:p>
            <a:pPr marL="285750" marR="0" indent="-285750" fontAlgn="base">
              <a:lnSpc>
                <a:spcPct val="100000"/>
              </a:lnSpc>
              <a:spcBef>
                <a:spcPts val="500"/>
              </a:spcBef>
              <a:spcAft>
                <a:spcPts val="500"/>
              </a:spcAft>
              <a:buFont typeface="Arial" panose="020B0604020202020204" pitchFamily="34" charset="0"/>
              <a:buChar char="•"/>
            </a:pPr>
            <a:r>
              <a:rPr lang="en-US" sz="1400" dirty="0">
                <a:cs typeface="Arial"/>
              </a:rPr>
              <a:t>Affordable: </a:t>
            </a:r>
            <a:r>
              <a:rPr lang="en-US" sz="1400" b="0" dirty="0">
                <a:cs typeface="Arial"/>
              </a:rPr>
              <a:t>Cost-optimized solutions that work within your budget </a:t>
            </a:r>
          </a:p>
          <a:p>
            <a:pPr marL="285750" indent="-285750" fontAlgn="base">
              <a:lnSpc>
                <a:spcPct val="100000"/>
              </a:lnSpc>
              <a:spcBef>
                <a:spcPts val="500"/>
              </a:spcBef>
              <a:spcAft>
                <a:spcPts val="500"/>
              </a:spcAft>
              <a:buFont typeface="Arial" panose="020B0604020202020204" pitchFamily="34" charset="0"/>
              <a:buChar char="•"/>
            </a:pPr>
            <a:r>
              <a:rPr lang="en-US" sz="1400" dirty="0">
                <a:cs typeface="Arial"/>
              </a:rPr>
              <a:t>Security: </a:t>
            </a:r>
            <a:r>
              <a:rPr lang="en-US" sz="1400" b="0" dirty="0">
                <a:cs typeface="Arial"/>
              </a:rPr>
              <a:t>Enterprise Grade Security Support</a:t>
            </a:r>
          </a:p>
          <a:p>
            <a:pPr marL="285750" indent="-285750" fontAlgn="base">
              <a:lnSpc>
                <a:spcPct val="100000"/>
              </a:lnSpc>
              <a:spcBef>
                <a:spcPts val="500"/>
              </a:spcBef>
              <a:spcAft>
                <a:spcPts val="500"/>
              </a:spcAft>
              <a:buFont typeface="Arial" panose="020B0604020202020204" pitchFamily="34" charset="0"/>
              <a:buChar char="•"/>
            </a:pPr>
            <a:r>
              <a:rPr lang="en-US" sz="1400" dirty="0">
                <a:cs typeface="Arial"/>
              </a:rPr>
              <a:t>Leverages existing infrastructure</a:t>
            </a:r>
            <a:r>
              <a:rPr lang="en-US" sz="1400" b="0" dirty="0">
                <a:cs typeface="Arial"/>
              </a:rPr>
              <a:t>: Quality audio and visual on existing network requirements</a:t>
            </a:r>
          </a:p>
          <a:p>
            <a:pPr fontAlgn="base">
              <a:lnSpc>
                <a:spcPct val="100000"/>
              </a:lnSpc>
              <a:spcBef>
                <a:spcPts val="500"/>
              </a:spcBef>
              <a:spcAft>
                <a:spcPts val="500"/>
              </a:spcAft>
            </a:pPr>
            <a:endParaRPr lang="en-US" sz="1400" b="0" dirty="0">
              <a:cs typeface="Arial"/>
            </a:endParaRPr>
          </a:p>
        </p:txBody>
      </p:sp>
      <p:sp>
        <p:nvSpPr>
          <p:cNvPr id="55" name="Text Placeholder 26">
            <a:extLst>
              <a:ext uri="{FF2B5EF4-FFF2-40B4-BE49-F238E27FC236}">
                <a16:creationId xmlns:a16="http://schemas.microsoft.com/office/drawing/2014/main" id="{8243D91E-DCFC-4E7D-91BC-C71F33471D30}"/>
              </a:ext>
            </a:extLst>
          </p:cNvPr>
          <p:cNvSpPr txBox="1">
            <a:spLocks/>
          </p:cNvSpPr>
          <p:nvPr/>
        </p:nvSpPr>
        <p:spPr>
          <a:xfrm>
            <a:off x="356754" y="342900"/>
            <a:ext cx="5822982"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pic>
        <p:nvPicPr>
          <p:cNvPr id="28" name="Picture 27" descr="A picture containing text, electronics&#10;&#10;Description automatically generated">
            <a:extLst>
              <a:ext uri="{FF2B5EF4-FFF2-40B4-BE49-F238E27FC236}">
                <a16:creationId xmlns:a16="http://schemas.microsoft.com/office/drawing/2014/main" id="{99A19386-9DAB-400A-9982-4F080331A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354" y="5458210"/>
            <a:ext cx="1250090" cy="593264"/>
          </a:xfrm>
          <a:prstGeom prst="rect">
            <a:avLst/>
          </a:prstGeom>
        </p:spPr>
      </p:pic>
      <p:sp>
        <p:nvSpPr>
          <p:cNvPr id="29" name="TextBox 28">
            <a:extLst>
              <a:ext uri="{FF2B5EF4-FFF2-40B4-BE49-F238E27FC236}">
                <a16:creationId xmlns:a16="http://schemas.microsoft.com/office/drawing/2014/main" id="{BC2BD68C-B244-4A57-9CFF-CBF75D0D7F5A}"/>
              </a:ext>
            </a:extLst>
          </p:cNvPr>
          <p:cNvSpPr txBox="1"/>
          <p:nvPr/>
        </p:nvSpPr>
        <p:spPr>
          <a:xfrm>
            <a:off x="9614911" y="5550504"/>
            <a:ext cx="1384967" cy="461665"/>
          </a:xfrm>
          <a:prstGeom prst="rect">
            <a:avLst/>
          </a:prstGeom>
          <a:noFill/>
        </p:spPr>
        <p:txBody>
          <a:bodyPr wrap="square" rtlCol="0">
            <a:spAutoFit/>
          </a:bodyPr>
          <a:lstStyle/>
          <a:p>
            <a:pPr algn="ctr"/>
            <a:r>
              <a:rPr lang="en-US" sz="800" dirty="0">
                <a:solidFill>
                  <a:schemeClr val="bg2">
                    <a:lumMod val="75000"/>
                  </a:schemeClr>
                </a:solidFill>
              </a:rPr>
              <a:t>4K60 4:2:0 Network AV Decoder with Scaler </a:t>
            </a:r>
          </a:p>
          <a:p>
            <a:pPr algn="ctr"/>
            <a:r>
              <a:rPr lang="en-US" sz="800" i="0" dirty="0">
                <a:solidFill>
                  <a:schemeClr val="bg2">
                    <a:lumMod val="75000"/>
                  </a:schemeClr>
                </a:solidFill>
                <a:effectLst/>
              </a:rPr>
              <a:t>(</a:t>
            </a:r>
            <a:r>
              <a:rPr lang="en-US" sz="800" u="sng" dirty="0">
                <a:solidFill>
                  <a:srgbClr val="0563C1"/>
                </a:solidFill>
                <a:effectLst/>
                <a:ea typeface="Times New Roman" panose="02020603050405020304" pitchFamily="18" charset="0"/>
                <a:hlinkClick r:id="rId4"/>
              </a:rPr>
              <a:t>DM-NVX-D200</a:t>
            </a:r>
            <a:r>
              <a:rPr lang="en-US" sz="800" dirty="0">
                <a:solidFill>
                  <a:schemeClr val="bg2">
                    <a:lumMod val="75000"/>
                  </a:schemeClr>
                </a:solidFill>
              </a:rPr>
              <a:t>)</a:t>
            </a:r>
          </a:p>
        </p:txBody>
      </p:sp>
      <p:pic>
        <p:nvPicPr>
          <p:cNvPr id="30" name="Picture 29" descr="A picture containing electronics&#10;&#10;Description automatically generated">
            <a:extLst>
              <a:ext uri="{FF2B5EF4-FFF2-40B4-BE49-F238E27FC236}">
                <a16:creationId xmlns:a16="http://schemas.microsoft.com/office/drawing/2014/main" id="{AA184025-A784-4470-ACFE-D8B6B8F64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2140" y="2807594"/>
            <a:ext cx="1302855" cy="486930"/>
          </a:xfrm>
          <a:prstGeom prst="rect">
            <a:avLst/>
          </a:prstGeom>
        </p:spPr>
      </p:pic>
      <p:sp>
        <p:nvSpPr>
          <p:cNvPr id="32" name="TextBox 31">
            <a:extLst>
              <a:ext uri="{FF2B5EF4-FFF2-40B4-BE49-F238E27FC236}">
                <a16:creationId xmlns:a16="http://schemas.microsoft.com/office/drawing/2014/main" id="{B9F6B170-718A-4F55-A435-9D60A7289B68}"/>
              </a:ext>
            </a:extLst>
          </p:cNvPr>
          <p:cNvSpPr txBox="1"/>
          <p:nvPr/>
        </p:nvSpPr>
        <p:spPr>
          <a:xfrm>
            <a:off x="7963732" y="3307149"/>
            <a:ext cx="1759671" cy="338554"/>
          </a:xfrm>
          <a:prstGeom prst="rect">
            <a:avLst/>
          </a:prstGeom>
          <a:noFill/>
        </p:spPr>
        <p:txBody>
          <a:bodyPr wrap="square" rtlCol="0">
            <a:spAutoFit/>
          </a:bodyPr>
          <a:lstStyle/>
          <a:p>
            <a:pPr algn="ctr"/>
            <a:r>
              <a:rPr lang="en-US" sz="800" dirty="0">
                <a:solidFill>
                  <a:schemeClr val="bg2">
                    <a:lumMod val="75000"/>
                  </a:schemeClr>
                </a:solidFill>
              </a:rPr>
              <a:t>1080p60 4:4:4 Network AV Encoder </a:t>
            </a:r>
            <a:r>
              <a:rPr lang="en-US" sz="800" i="0" dirty="0">
                <a:solidFill>
                  <a:schemeClr val="bg2">
                    <a:lumMod val="75000"/>
                  </a:schemeClr>
                </a:solidFill>
                <a:effectLst/>
              </a:rPr>
              <a:t>(</a:t>
            </a:r>
            <a:r>
              <a:rPr lang="en-US" sz="800" b="0" i="0" dirty="0">
                <a:solidFill>
                  <a:srgbClr val="004B83"/>
                </a:solidFill>
                <a:effectLst/>
                <a:hlinkClick r:id="rId6"/>
              </a:rPr>
              <a:t>DM-NVX-E10</a:t>
            </a:r>
            <a:r>
              <a:rPr lang="en-US" sz="800" dirty="0">
                <a:solidFill>
                  <a:schemeClr val="bg2">
                    <a:lumMod val="75000"/>
                  </a:schemeClr>
                </a:solidFill>
              </a:rPr>
              <a:t>)</a:t>
            </a:r>
          </a:p>
        </p:txBody>
      </p:sp>
      <p:pic>
        <p:nvPicPr>
          <p:cNvPr id="33" name="Picture 32" descr="A picture containing electronics&#10;&#10;Description automatically generated">
            <a:extLst>
              <a:ext uri="{FF2B5EF4-FFF2-40B4-BE49-F238E27FC236}">
                <a16:creationId xmlns:a16="http://schemas.microsoft.com/office/drawing/2014/main" id="{A7C9A1FE-E253-4209-83AC-BF3A0ADAF9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788" y="2763939"/>
            <a:ext cx="1250090" cy="600780"/>
          </a:xfrm>
          <a:prstGeom prst="rect">
            <a:avLst/>
          </a:prstGeom>
        </p:spPr>
      </p:pic>
      <p:sp>
        <p:nvSpPr>
          <p:cNvPr id="34" name="TextBox 33">
            <a:extLst>
              <a:ext uri="{FF2B5EF4-FFF2-40B4-BE49-F238E27FC236}">
                <a16:creationId xmlns:a16="http://schemas.microsoft.com/office/drawing/2014/main" id="{A6CC061D-4110-4000-AAD3-3DBAE1B87457}"/>
              </a:ext>
            </a:extLst>
          </p:cNvPr>
          <p:cNvSpPr txBox="1"/>
          <p:nvPr/>
        </p:nvSpPr>
        <p:spPr>
          <a:xfrm>
            <a:off x="9749788" y="3320679"/>
            <a:ext cx="1356995" cy="338554"/>
          </a:xfrm>
          <a:prstGeom prst="rect">
            <a:avLst/>
          </a:prstGeom>
          <a:noFill/>
        </p:spPr>
        <p:txBody>
          <a:bodyPr wrap="square" rtlCol="0">
            <a:spAutoFit/>
          </a:bodyPr>
          <a:lstStyle/>
          <a:p>
            <a:pPr algn="ctr"/>
            <a:r>
              <a:rPr lang="en-US" sz="800" dirty="0">
                <a:solidFill>
                  <a:schemeClr val="bg2">
                    <a:lumMod val="75000"/>
                  </a:schemeClr>
                </a:solidFill>
              </a:rPr>
              <a:t>4K60 4:2:0 Network AV Encoder </a:t>
            </a:r>
            <a:r>
              <a:rPr lang="en-US" sz="800" i="0" dirty="0">
                <a:solidFill>
                  <a:schemeClr val="bg2">
                    <a:lumMod val="75000"/>
                  </a:schemeClr>
                </a:solidFill>
                <a:effectLst/>
              </a:rPr>
              <a:t>(</a:t>
            </a:r>
            <a:r>
              <a:rPr lang="en-US" sz="800" b="0" i="0" dirty="0">
                <a:solidFill>
                  <a:srgbClr val="004B83"/>
                </a:solidFill>
                <a:effectLst/>
                <a:hlinkClick r:id="rId8"/>
              </a:rPr>
              <a:t>DM-NVX-E20</a:t>
            </a:r>
            <a:r>
              <a:rPr lang="en-US" sz="800" dirty="0">
                <a:solidFill>
                  <a:schemeClr val="bg2">
                    <a:lumMod val="75000"/>
                  </a:schemeClr>
                </a:solidFill>
              </a:rPr>
              <a:t>)</a:t>
            </a:r>
          </a:p>
        </p:txBody>
      </p:sp>
      <p:pic>
        <p:nvPicPr>
          <p:cNvPr id="35" name="Picture 34" descr="A picture containing electronics&#10;&#10;Description automatically generated">
            <a:extLst>
              <a:ext uri="{FF2B5EF4-FFF2-40B4-BE49-F238E27FC236}">
                <a16:creationId xmlns:a16="http://schemas.microsoft.com/office/drawing/2014/main" id="{8A440A98-4673-40F4-93B6-597792BBC9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2140" y="3973592"/>
            <a:ext cx="1302854" cy="626138"/>
          </a:xfrm>
          <a:prstGeom prst="rect">
            <a:avLst/>
          </a:prstGeom>
        </p:spPr>
      </p:pic>
      <p:sp>
        <p:nvSpPr>
          <p:cNvPr id="36" name="TextBox 35">
            <a:extLst>
              <a:ext uri="{FF2B5EF4-FFF2-40B4-BE49-F238E27FC236}">
                <a16:creationId xmlns:a16="http://schemas.microsoft.com/office/drawing/2014/main" id="{81EF0656-C541-4F95-A7C9-B4DE74F86CA5}"/>
              </a:ext>
            </a:extLst>
          </p:cNvPr>
          <p:cNvSpPr txBox="1"/>
          <p:nvPr/>
        </p:nvSpPr>
        <p:spPr>
          <a:xfrm>
            <a:off x="8075168" y="4615109"/>
            <a:ext cx="1536798" cy="338554"/>
          </a:xfrm>
          <a:prstGeom prst="rect">
            <a:avLst/>
          </a:prstGeom>
          <a:noFill/>
        </p:spPr>
        <p:txBody>
          <a:bodyPr wrap="square" rtlCol="0">
            <a:spAutoFit/>
          </a:bodyPr>
          <a:lstStyle/>
          <a:p>
            <a:pPr algn="ctr"/>
            <a:r>
              <a:rPr lang="en-US" sz="800" dirty="0">
                <a:solidFill>
                  <a:schemeClr val="bg2">
                    <a:lumMod val="75000"/>
                  </a:schemeClr>
                </a:solidFill>
              </a:rPr>
              <a:t>1080p60 4:4:4 Network AV Decoder </a:t>
            </a:r>
            <a:r>
              <a:rPr lang="en-US" sz="800" i="0" dirty="0">
                <a:solidFill>
                  <a:schemeClr val="bg2">
                    <a:lumMod val="75000"/>
                  </a:schemeClr>
                </a:solidFill>
                <a:effectLst/>
              </a:rPr>
              <a:t>(</a:t>
            </a:r>
            <a:r>
              <a:rPr lang="en-US" sz="800" b="0" i="0" dirty="0">
                <a:solidFill>
                  <a:srgbClr val="004B83"/>
                </a:solidFill>
                <a:effectLst/>
                <a:hlinkClick r:id="rId10"/>
              </a:rPr>
              <a:t>DM-NVX-D10</a:t>
            </a:r>
            <a:r>
              <a:rPr lang="en-US" sz="800" dirty="0">
                <a:solidFill>
                  <a:schemeClr val="bg2">
                    <a:lumMod val="75000"/>
                  </a:schemeClr>
                </a:solidFill>
              </a:rPr>
              <a:t>)</a:t>
            </a:r>
          </a:p>
        </p:txBody>
      </p:sp>
      <p:pic>
        <p:nvPicPr>
          <p:cNvPr id="37" name="Picture 36" descr="A picture containing electronics&#10;&#10;Description automatically generated">
            <a:extLst>
              <a:ext uri="{FF2B5EF4-FFF2-40B4-BE49-F238E27FC236}">
                <a16:creationId xmlns:a16="http://schemas.microsoft.com/office/drawing/2014/main" id="{E54C88AC-023A-494C-92AA-F24519A118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5875" y="3973592"/>
            <a:ext cx="1332832" cy="640545"/>
          </a:xfrm>
          <a:prstGeom prst="rect">
            <a:avLst/>
          </a:prstGeom>
        </p:spPr>
      </p:pic>
      <p:sp>
        <p:nvSpPr>
          <p:cNvPr id="38" name="TextBox 37">
            <a:extLst>
              <a:ext uri="{FF2B5EF4-FFF2-40B4-BE49-F238E27FC236}">
                <a16:creationId xmlns:a16="http://schemas.microsoft.com/office/drawing/2014/main" id="{AEB78CE1-9517-4FFE-ABD6-B2970C6D4EDA}"/>
              </a:ext>
            </a:extLst>
          </p:cNvPr>
          <p:cNvSpPr txBox="1"/>
          <p:nvPr/>
        </p:nvSpPr>
        <p:spPr>
          <a:xfrm>
            <a:off x="9743301" y="4613791"/>
            <a:ext cx="1356995" cy="338554"/>
          </a:xfrm>
          <a:prstGeom prst="rect">
            <a:avLst/>
          </a:prstGeom>
          <a:noFill/>
        </p:spPr>
        <p:txBody>
          <a:bodyPr wrap="square" rtlCol="0">
            <a:spAutoFit/>
          </a:bodyPr>
          <a:lstStyle/>
          <a:p>
            <a:pPr algn="ctr"/>
            <a:r>
              <a:rPr lang="de-DE" sz="800" dirty="0">
                <a:solidFill>
                  <a:schemeClr val="bg2">
                    <a:lumMod val="75000"/>
                  </a:schemeClr>
                </a:solidFill>
              </a:rPr>
              <a:t>4K60 4:2:0 Network AV Decoder </a:t>
            </a:r>
            <a:r>
              <a:rPr lang="en-US" sz="800" dirty="0">
                <a:solidFill>
                  <a:schemeClr val="bg2">
                    <a:lumMod val="75000"/>
                  </a:schemeClr>
                </a:solidFill>
              </a:rPr>
              <a:t>(</a:t>
            </a:r>
            <a:r>
              <a:rPr lang="en-US" sz="800" b="0" i="0" dirty="0">
                <a:solidFill>
                  <a:srgbClr val="004B83"/>
                </a:solidFill>
                <a:effectLst/>
                <a:hlinkClick r:id="rId4"/>
              </a:rPr>
              <a:t>DM-NVX-D20</a:t>
            </a:r>
            <a:r>
              <a:rPr lang="en-US" sz="800" dirty="0">
                <a:solidFill>
                  <a:schemeClr val="bg2">
                    <a:lumMod val="75000"/>
                  </a:schemeClr>
                </a:solidFill>
              </a:rPr>
              <a:t>)</a:t>
            </a:r>
          </a:p>
        </p:txBody>
      </p:sp>
      <p:sp>
        <p:nvSpPr>
          <p:cNvPr id="39" name="TextBox 38">
            <a:extLst>
              <a:ext uri="{FF2B5EF4-FFF2-40B4-BE49-F238E27FC236}">
                <a16:creationId xmlns:a16="http://schemas.microsoft.com/office/drawing/2014/main" id="{74F86F60-1B82-43FB-AC5C-C68DEC15CEFA}"/>
              </a:ext>
            </a:extLst>
          </p:cNvPr>
          <p:cNvSpPr txBox="1"/>
          <p:nvPr/>
        </p:nvSpPr>
        <p:spPr>
          <a:xfrm rot="16200000">
            <a:off x="7138542" y="3022453"/>
            <a:ext cx="1443967" cy="261610"/>
          </a:xfrm>
          <a:prstGeom prst="rect">
            <a:avLst/>
          </a:prstGeom>
          <a:noFill/>
        </p:spPr>
        <p:txBody>
          <a:bodyPr wrap="square" rtlCol="0">
            <a:spAutoFit/>
          </a:bodyPr>
          <a:lstStyle>
            <a:defPPr>
              <a:defRPr lang="en-US"/>
            </a:defPPr>
            <a:lvl1pPr algn="ctr">
              <a:defRPr sz="1400">
                <a:solidFill>
                  <a:srgbClr val="007CA0"/>
                </a:solidFill>
              </a:defRPr>
            </a:lvl1pPr>
          </a:lstStyle>
          <a:p>
            <a:r>
              <a:rPr lang="en-US" sz="1100"/>
              <a:t>Encoders</a:t>
            </a:r>
          </a:p>
        </p:txBody>
      </p:sp>
      <p:sp>
        <p:nvSpPr>
          <p:cNvPr id="40" name="TextBox 39">
            <a:extLst>
              <a:ext uri="{FF2B5EF4-FFF2-40B4-BE49-F238E27FC236}">
                <a16:creationId xmlns:a16="http://schemas.microsoft.com/office/drawing/2014/main" id="{4AD414CE-3D66-415B-8DA6-037986E8E9D8}"/>
              </a:ext>
            </a:extLst>
          </p:cNvPr>
          <p:cNvSpPr txBox="1"/>
          <p:nvPr/>
        </p:nvSpPr>
        <p:spPr>
          <a:xfrm rot="16200000">
            <a:off x="7264477" y="4285859"/>
            <a:ext cx="1192101" cy="261610"/>
          </a:xfrm>
          <a:prstGeom prst="rect">
            <a:avLst/>
          </a:prstGeom>
          <a:noFill/>
        </p:spPr>
        <p:txBody>
          <a:bodyPr wrap="square" rtlCol="0">
            <a:spAutoFit/>
          </a:bodyPr>
          <a:lstStyle>
            <a:defPPr>
              <a:defRPr lang="en-US"/>
            </a:defPPr>
            <a:lvl1pPr algn="ctr">
              <a:defRPr sz="1400">
                <a:solidFill>
                  <a:srgbClr val="007CA0"/>
                </a:solidFill>
              </a:defRPr>
            </a:lvl1pPr>
          </a:lstStyle>
          <a:p>
            <a:r>
              <a:rPr lang="en-US" sz="1100"/>
              <a:t>Decoders</a:t>
            </a:r>
          </a:p>
        </p:txBody>
      </p:sp>
      <p:sp>
        <p:nvSpPr>
          <p:cNvPr id="41" name="TextBox 40">
            <a:extLst>
              <a:ext uri="{FF2B5EF4-FFF2-40B4-BE49-F238E27FC236}">
                <a16:creationId xmlns:a16="http://schemas.microsoft.com/office/drawing/2014/main" id="{BFD6EAAA-2745-42BF-BA44-F496DC057F5E}"/>
              </a:ext>
            </a:extLst>
          </p:cNvPr>
          <p:cNvSpPr txBox="1"/>
          <p:nvPr/>
        </p:nvSpPr>
        <p:spPr>
          <a:xfrm rot="16200000">
            <a:off x="7128911" y="5539400"/>
            <a:ext cx="1648425" cy="430887"/>
          </a:xfrm>
          <a:prstGeom prst="rect">
            <a:avLst/>
          </a:prstGeom>
          <a:noFill/>
        </p:spPr>
        <p:txBody>
          <a:bodyPr wrap="square" rtlCol="0">
            <a:spAutoFit/>
          </a:bodyPr>
          <a:lstStyle/>
          <a:p>
            <a:pPr algn="ctr"/>
            <a:r>
              <a:rPr lang="en-US" sz="1100">
                <a:solidFill>
                  <a:srgbClr val="007CA0"/>
                </a:solidFill>
              </a:rPr>
              <a:t>Decoder </a:t>
            </a:r>
          </a:p>
          <a:p>
            <a:pPr algn="ctr"/>
            <a:r>
              <a:rPr lang="en-US" sz="1100">
                <a:solidFill>
                  <a:srgbClr val="007CA0"/>
                </a:solidFill>
              </a:rPr>
              <a:t>with Scaler</a:t>
            </a:r>
          </a:p>
        </p:txBody>
      </p:sp>
      <p:cxnSp>
        <p:nvCxnSpPr>
          <p:cNvPr id="42" name="Straight Connector 41">
            <a:extLst>
              <a:ext uri="{FF2B5EF4-FFF2-40B4-BE49-F238E27FC236}">
                <a16:creationId xmlns:a16="http://schemas.microsoft.com/office/drawing/2014/main" id="{531F2DA0-5051-4C0E-9576-B488C15A1B20}"/>
              </a:ext>
            </a:extLst>
          </p:cNvPr>
          <p:cNvCxnSpPr/>
          <p:nvPr/>
        </p:nvCxnSpPr>
        <p:spPr>
          <a:xfrm>
            <a:off x="7991331" y="3789083"/>
            <a:ext cx="3008547"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60956F25-2EFB-4233-A126-0EBFBDD4F210}"/>
              </a:ext>
            </a:extLst>
          </p:cNvPr>
          <p:cNvCxnSpPr/>
          <p:nvPr/>
        </p:nvCxnSpPr>
        <p:spPr>
          <a:xfrm>
            <a:off x="7991331" y="5150174"/>
            <a:ext cx="3008547"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856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8E6AA40-16BD-B348-A872-0E3C31799A56}"/>
              </a:ext>
            </a:extLst>
          </p:cNvPr>
          <p:cNvSpPr txBox="1"/>
          <p:nvPr/>
        </p:nvSpPr>
        <p:spPr>
          <a:xfrm>
            <a:off x="979529" y="6253402"/>
            <a:ext cx="10621668" cy="235962"/>
          </a:xfrm>
          <a:prstGeom prst="rect">
            <a:avLst/>
          </a:prstGeom>
          <a:noFill/>
        </p:spPr>
        <p:txBody>
          <a:bodyPr wrap="square" rtlCol="0">
            <a:spAutoFit/>
          </a:bodyPr>
          <a:lstStyle/>
          <a:p>
            <a:r>
              <a:rPr lang="en-US" sz="1400" i="1" baseline="30000">
                <a:solidFill>
                  <a:schemeClr val="bg1">
                    <a:lumMod val="75000"/>
                  </a:schemeClr>
                </a:solidFill>
              </a:rPr>
              <a:t>*Data provided by </a:t>
            </a:r>
            <a:r>
              <a:rPr lang="en-US" sz="1400" i="1" baseline="30000">
                <a:solidFill>
                  <a:schemeClr val="bg1">
                    <a:lumMod val="75000"/>
                  </a:schemeClr>
                </a:solidFill>
                <a:hlinkClick r:id="rId2"/>
              </a:rPr>
              <a:t>TechRepublic</a:t>
            </a:r>
            <a:r>
              <a:rPr lang="en-US" sz="1400" i="1" baseline="30000">
                <a:solidFill>
                  <a:schemeClr val="bg1">
                    <a:lumMod val="75000"/>
                  </a:schemeClr>
                </a:solidFill>
              </a:rPr>
              <a:t>, original source </a:t>
            </a:r>
            <a:r>
              <a:rPr lang="en-US" sz="1400" i="1" baseline="30000">
                <a:solidFill>
                  <a:schemeClr val="bg1">
                    <a:lumMod val="75000"/>
                  </a:schemeClr>
                </a:solidFill>
                <a:hlinkClick r:id="rId3"/>
              </a:rPr>
              <a:t>Gartner</a:t>
            </a:r>
            <a:r>
              <a:rPr lang="en-US" sz="1400" i="1" baseline="30000">
                <a:solidFill>
                  <a:schemeClr val="bg1">
                    <a:lumMod val="75000"/>
                  </a:schemeClr>
                </a:solidFill>
              </a:rPr>
              <a:t>.     |    **Per </a:t>
            </a:r>
            <a:r>
              <a:rPr lang="en-US" sz="1400" i="1" baseline="30000">
                <a:solidFill>
                  <a:schemeClr val="bg1">
                    <a:lumMod val="75000"/>
                  </a:schemeClr>
                </a:solidFill>
                <a:hlinkClick r:id="rId4"/>
              </a:rPr>
              <a:t>Forbes magazine, State of Online Video</a:t>
            </a:r>
            <a:r>
              <a:rPr lang="en-US" sz="1400" i="1" baseline="30000">
                <a:solidFill>
                  <a:schemeClr val="bg1">
                    <a:lumMod val="75000"/>
                  </a:schemeClr>
                </a:solidFill>
              </a:rPr>
              <a:t>  |   </a:t>
            </a:r>
            <a:r>
              <a:rPr lang="en-US" sz="1400" i="1" baseline="30000">
                <a:solidFill>
                  <a:schemeClr val="bg1">
                    <a:lumMod val="75000"/>
                  </a:schemeClr>
                </a:solidFill>
                <a:hlinkClick r:id="rId3"/>
              </a:rPr>
              <a:t>***Data provided by Gartner</a:t>
            </a:r>
            <a:r>
              <a:rPr lang="en-US" sz="1400" i="1" baseline="30000">
                <a:solidFill>
                  <a:schemeClr val="bg1">
                    <a:lumMod val="75000"/>
                  </a:schemeClr>
                </a:solidFill>
              </a:rPr>
              <a:t>.</a:t>
            </a:r>
          </a:p>
        </p:txBody>
      </p:sp>
      <p:sp>
        <p:nvSpPr>
          <p:cNvPr id="33" name="Rectangle 32">
            <a:extLst>
              <a:ext uri="{FF2B5EF4-FFF2-40B4-BE49-F238E27FC236}">
                <a16:creationId xmlns:a16="http://schemas.microsoft.com/office/drawing/2014/main" id="{2A9D7E43-D698-4664-9CC5-C5899632C29E}"/>
              </a:ext>
            </a:extLst>
          </p:cNvPr>
          <p:cNvSpPr/>
          <p:nvPr/>
        </p:nvSpPr>
        <p:spPr>
          <a:xfrm>
            <a:off x="4633137" y="1784276"/>
            <a:ext cx="1575747" cy="646331"/>
          </a:xfrm>
          <a:prstGeom prst="rect">
            <a:avLst/>
          </a:prstGeom>
          <a:noFill/>
        </p:spPr>
        <p:txBody>
          <a:bodyPr wrap="square" lIns="91440" tIns="45720" rIns="91440" bIns="45720">
            <a:spAutoFit/>
          </a:bodyPr>
          <a:lstStyle/>
          <a:p>
            <a:r>
              <a:rPr lang="en-US" sz="3600">
                <a:ln w="0"/>
                <a:solidFill>
                  <a:srgbClr val="595959"/>
                </a:solidFill>
                <a:effectLst>
                  <a:outerShdw blurRad="38100" dist="19050" dir="2700000" algn="tl" rotWithShape="0">
                    <a:schemeClr val="dk1">
                      <a:alpha val="40000"/>
                    </a:schemeClr>
                  </a:outerShdw>
                </a:effectLst>
                <a:latin typeface="+mj-lt"/>
              </a:rPr>
              <a:t>+44%</a:t>
            </a:r>
            <a:endParaRPr lang="en-US" sz="4000">
              <a:ln w="0"/>
              <a:solidFill>
                <a:srgbClr val="595959"/>
              </a:solidFill>
              <a:effectLst>
                <a:outerShdw blurRad="38100" dist="19050" dir="2700000" algn="tl" rotWithShape="0">
                  <a:schemeClr val="dk1">
                    <a:alpha val="40000"/>
                  </a:schemeClr>
                </a:outerShdw>
              </a:effectLst>
              <a:latin typeface="+mj-lt"/>
            </a:endParaRPr>
          </a:p>
        </p:txBody>
      </p:sp>
      <p:sp>
        <p:nvSpPr>
          <p:cNvPr id="7" name="Title 6">
            <a:extLst>
              <a:ext uri="{FF2B5EF4-FFF2-40B4-BE49-F238E27FC236}">
                <a16:creationId xmlns:a16="http://schemas.microsoft.com/office/drawing/2014/main" id="{05438C6C-7C83-3942-A2F9-710842EFF1B4}"/>
              </a:ext>
            </a:extLst>
          </p:cNvPr>
          <p:cNvSpPr>
            <a:spLocks noGrp="1"/>
          </p:cNvSpPr>
          <p:nvPr>
            <p:ph type="title"/>
          </p:nvPr>
        </p:nvSpPr>
        <p:spPr/>
        <p:txBody>
          <a:bodyPr/>
          <a:lstStyle/>
          <a:p>
            <a:r>
              <a:rPr lang="en-US"/>
              <a:t>At a Glance</a:t>
            </a:r>
          </a:p>
        </p:txBody>
      </p:sp>
      <p:sp>
        <p:nvSpPr>
          <p:cNvPr id="5" name="Slide Number Placeholder 4">
            <a:extLst>
              <a:ext uri="{FF2B5EF4-FFF2-40B4-BE49-F238E27FC236}">
                <a16:creationId xmlns:a16="http://schemas.microsoft.com/office/drawing/2014/main" id="{D690FF51-52F3-304B-BB67-0A79DF2C591E}"/>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13" name="Content Placeholder 5">
            <a:extLst>
              <a:ext uri="{FF2B5EF4-FFF2-40B4-BE49-F238E27FC236}">
                <a16:creationId xmlns:a16="http://schemas.microsoft.com/office/drawing/2014/main" id="{960420D8-3BDF-482B-ADD9-DCF7BA12ED9A}"/>
              </a:ext>
            </a:extLst>
          </p:cNvPr>
          <p:cNvSpPr txBox="1">
            <a:spLocks/>
          </p:cNvSpPr>
          <p:nvPr/>
        </p:nvSpPr>
        <p:spPr>
          <a:xfrm>
            <a:off x="838838" y="1221678"/>
            <a:ext cx="5279740" cy="324900"/>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Networked Video Solutions (</a:t>
            </a:r>
            <a:r>
              <a:rPr lang="en-US" err="1"/>
              <a:t>AVoIP</a:t>
            </a:r>
            <a:r>
              <a:rPr lang="en-US"/>
              <a:t>)</a:t>
            </a:r>
          </a:p>
        </p:txBody>
      </p:sp>
      <p:sp>
        <p:nvSpPr>
          <p:cNvPr id="14" name="Rectangle 13">
            <a:extLst>
              <a:ext uri="{FF2B5EF4-FFF2-40B4-BE49-F238E27FC236}">
                <a16:creationId xmlns:a16="http://schemas.microsoft.com/office/drawing/2014/main" id="{C6886EAC-B06E-4631-BD8D-E283571B20DF}"/>
              </a:ext>
            </a:extLst>
          </p:cNvPr>
          <p:cNvSpPr/>
          <p:nvPr/>
        </p:nvSpPr>
        <p:spPr>
          <a:xfrm>
            <a:off x="4665401" y="2320720"/>
            <a:ext cx="2798344" cy="323165"/>
          </a:xfrm>
          <a:prstGeom prst="rect">
            <a:avLst/>
          </a:prstGeom>
          <a:noFill/>
        </p:spPr>
        <p:txBody>
          <a:bodyPr wrap="square" lIns="91440" tIns="45720" rIns="91440" bIns="45720">
            <a:spAutoFit/>
          </a:bodyPr>
          <a:lstStyle/>
          <a:p>
            <a:r>
              <a:rPr lang="en-US" sz="1500" b="0" cap="none" spc="0">
                <a:ln w="0"/>
                <a:solidFill>
                  <a:srgbClr val="595959"/>
                </a:solidFill>
                <a:effectLst>
                  <a:outerShdw blurRad="38100" dist="19050" dir="2700000" algn="tl" rotWithShape="0">
                    <a:schemeClr val="dk1">
                      <a:alpha val="40000"/>
                    </a:schemeClr>
                  </a:outerShdw>
                </a:effectLst>
              </a:rPr>
              <a:t>Increase in usage since 2019</a:t>
            </a:r>
          </a:p>
        </p:txBody>
      </p:sp>
      <p:cxnSp>
        <p:nvCxnSpPr>
          <p:cNvPr id="16" name="Straight Connector 15">
            <a:extLst>
              <a:ext uri="{FF2B5EF4-FFF2-40B4-BE49-F238E27FC236}">
                <a16:creationId xmlns:a16="http://schemas.microsoft.com/office/drawing/2014/main" id="{A9710E88-414C-40D2-97F3-12AE5DF1C1BA}"/>
              </a:ext>
            </a:extLst>
          </p:cNvPr>
          <p:cNvCxnSpPr>
            <a:cxnSpLocks/>
          </p:cNvCxnSpPr>
          <p:nvPr/>
        </p:nvCxnSpPr>
        <p:spPr>
          <a:xfrm>
            <a:off x="4183598" y="1839001"/>
            <a:ext cx="0" cy="996427"/>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2B3C66-6347-4285-8366-86F168187F99}"/>
              </a:ext>
            </a:extLst>
          </p:cNvPr>
          <p:cNvCxnSpPr>
            <a:cxnSpLocks/>
          </p:cNvCxnSpPr>
          <p:nvPr/>
        </p:nvCxnSpPr>
        <p:spPr>
          <a:xfrm>
            <a:off x="7759294" y="1839001"/>
            <a:ext cx="0" cy="996427"/>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D496713-25BA-42B8-B435-D7FED1286B0F}"/>
              </a:ext>
            </a:extLst>
          </p:cNvPr>
          <p:cNvSpPr txBox="1"/>
          <p:nvPr/>
        </p:nvSpPr>
        <p:spPr>
          <a:xfrm>
            <a:off x="4665400" y="2601507"/>
            <a:ext cx="3249927" cy="253916"/>
          </a:xfrm>
          <a:prstGeom prst="rect">
            <a:avLst/>
          </a:prstGeom>
          <a:noFill/>
        </p:spPr>
        <p:txBody>
          <a:bodyPr wrap="square" rtlCol="0">
            <a:spAutoFit/>
          </a:bodyPr>
          <a:lstStyle/>
          <a:p>
            <a:r>
              <a:rPr lang="en-US" sz="1050" i="1">
                <a:solidFill>
                  <a:schemeClr val="bg1">
                    <a:lumMod val="65000"/>
                  </a:schemeClr>
                </a:solidFill>
              </a:rPr>
              <a:t>Est. 79% using digital workplace technology***</a:t>
            </a:r>
          </a:p>
        </p:txBody>
      </p:sp>
      <p:sp>
        <p:nvSpPr>
          <p:cNvPr id="23" name="TextBox 22">
            <a:extLst>
              <a:ext uri="{FF2B5EF4-FFF2-40B4-BE49-F238E27FC236}">
                <a16:creationId xmlns:a16="http://schemas.microsoft.com/office/drawing/2014/main" id="{F9AEED6D-7A96-4C9C-966B-C02343255BD5}"/>
              </a:ext>
            </a:extLst>
          </p:cNvPr>
          <p:cNvSpPr txBox="1"/>
          <p:nvPr/>
        </p:nvSpPr>
        <p:spPr>
          <a:xfrm>
            <a:off x="1149068" y="2611392"/>
            <a:ext cx="2881946" cy="253916"/>
          </a:xfrm>
          <a:prstGeom prst="rect">
            <a:avLst/>
          </a:prstGeom>
          <a:noFill/>
        </p:spPr>
        <p:txBody>
          <a:bodyPr wrap="square" rtlCol="0">
            <a:spAutoFit/>
          </a:bodyPr>
          <a:lstStyle/>
          <a:p>
            <a:r>
              <a:rPr lang="en-US" sz="1050" i="1">
                <a:solidFill>
                  <a:schemeClr val="bg1">
                    <a:lumMod val="65000"/>
                  </a:schemeClr>
                </a:solidFill>
              </a:rPr>
              <a:t>By 2022…15 times higher than 2017.** </a:t>
            </a:r>
          </a:p>
        </p:txBody>
      </p:sp>
      <p:sp>
        <p:nvSpPr>
          <p:cNvPr id="25" name="Rectangle 24">
            <a:extLst>
              <a:ext uri="{FF2B5EF4-FFF2-40B4-BE49-F238E27FC236}">
                <a16:creationId xmlns:a16="http://schemas.microsoft.com/office/drawing/2014/main" id="{334887D8-11C8-4911-BD9B-2E9B623278C2}"/>
              </a:ext>
            </a:extLst>
          </p:cNvPr>
          <p:cNvSpPr/>
          <p:nvPr/>
        </p:nvSpPr>
        <p:spPr>
          <a:xfrm>
            <a:off x="960731" y="1730866"/>
            <a:ext cx="2773329" cy="923330"/>
          </a:xfrm>
          <a:prstGeom prst="rect">
            <a:avLst/>
          </a:prstGeom>
          <a:noFill/>
        </p:spPr>
        <p:txBody>
          <a:bodyPr wrap="square" lIns="91440" tIns="45720" rIns="91440" bIns="45720">
            <a:spAutoFit/>
          </a:bodyPr>
          <a:lstStyle/>
          <a:p>
            <a:pPr algn="ctr"/>
            <a:r>
              <a:rPr lang="en-US" sz="1400" b="0" cap="none" spc="0">
                <a:ln w="0"/>
                <a:solidFill>
                  <a:srgbClr val="595959"/>
                </a:solidFill>
                <a:effectLst>
                  <a:outerShdw blurRad="38100" dist="19050" dir="2700000" algn="tl" rotWithShape="0">
                    <a:schemeClr val="dk1">
                      <a:alpha val="40000"/>
                    </a:schemeClr>
                  </a:outerShdw>
                </a:effectLst>
              </a:rPr>
              <a:t>Online videos slated to make up</a:t>
            </a:r>
          </a:p>
          <a:p>
            <a:pPr algn="ctr"/>
            <a:endParaRPr lang="en-US" sz="1200" b="0" cap="none" spc="0">
              <a:ln w="0"/>
              <a:solidFill>
                <a:srgbClr val="595959"/>
              </a:solidFill>
              <a:effectLst>
                <a:outerShdw blurRad="38100" dist="19050" dir="2700000" algn="tl" rotWithShape="0">
                  <a:schemeClr val="dk1">
                    <a:alpha val="40000"/>
                  </a:schemeClr>
                </a:outerShdw>
              </a:effectLst>
            </a:endParaRPr>
          </a:p>
          <a:p>
            <a:pPr algn="ctr"/>
            <a:endParaRPr lang="en-US" sz="1400">
              <a:ln w="0"/>
              <a:solidFill>
                <a:srgbClr val="595959"/>
              </a:solidFill>
              <a:effectLst>
                <a:outerShdw blurRad="38100" dist="19050" dir="2700000" algn="tl" rotWithShape="0">
                  <a:schemeClr val="dk1">
                    <a:alpha val="40000"/>
                  </a:schemeClr>
                </a:outerShdw>
              </a:effectLst>
            </a:endParaRPr>
          </a:p>
          <a:p>
            <a:pPr algn="ctr"/>
            <a:r>
              <a:rPr lang="en-US" sz="1400" b="0" cap="none" spc="0">
                <a:ln w="0"/>
                <a:solidFill>
                  <a:srgbClr val="595959"/>
                </a:solidFill>
                <a:effectLst>
                  <a:outerShdw blurRad="38100" dist="19050" dir="2700000" algn="tl" rotWithShape="0">
                    <a:schemeClr val="dk1">
                      <a:alpha val="40000"/>
                    </a:schemeClr>
                  </a:outerShdw>
                </a:effectLst>
              </a:rPr>
              <a:t> of all consumer internet traffic</a:t>
            </a:r>
          </a:p>
        </p:txBody>
      </p:sp>
      <p:sp>
        <p:nvSpPr>
          <p:cNvPr id="26" name="TextBox 25">
            <a:extLst>
              <a:ext uri="{FF2B5EF4-FFF2-40B4-BE49-F238E27FC236}">
                <a16:creationId xmlns:a16="http://schemas.microsoft.com/office/drawing/2014/main" id="{F8DFDCF0-F9C4-46F7-AAD6-320CA71457EA}"/>
              </a:ext>
            </a:extLst>
          </p:cNvPr>
          <p:cNvSpPr txBox="1"/>
          <p:nvPr/>
        </p:nvSpPr>
        <p:spPr>
          <a:xfrm>
            <a:off x="8160986" y="2601507"/>
            <a:ext cx="2773329" cy="261610"/>
          </a:xfrm>
          <a:prstGeom prst="rect">
            <a:avLst/>
          </a:prstGeom>
          <a:noFill/>
        </p:spPr>
        <p:txBody>
          <a:bodyPr wrap="square" rtlCol="0">
            <a:spAutoFit/>
          </a:bodyPr>
          <a:lstStyle/>
          <a:p>
            <a:r>
              <a:rPr lang="en-US" sz="1100" i="1">
                <a:solidFill>
                  <a:schemeClr val="bg1">
                    <a:lumMod val="65000"/>
                  </a:schemeClr>
                </a:solidFill>
              </a:rPr>
              <a:t>By the year 2024 (up from 40% in 2019)*</a:t>
            </a:r>
          </a:p>
        </p:txBody>
      </p:sp>
      <p:sp>
        <p:nvSpPr>
          <p:cNvPr id="27" name="Rectangle 26">
            <a:extLst>
              <a:ext uri="{FF2B5EF4-FFF2-40B4-BE49-F238E27FC236}">
                <a16:creationId xmlns:a16="http://schemas.microsoft.com/office/drawing/2014/main" id="{E8F851FF-3723-4EDF-9954-879A624B8D9A}"/>
              </a:ext>
            </a:extLst>
          </p:cNvPr>
          <p:cNvSpPr/>
          <p:nvPr/>
        </p:nvSpPr>
        <p:spPr>
          <a:xfrm>
            <a:off x="8151298" y="1784276"/>
            <a:ext cx="3018987" cy="646331"/>
          </a:xfrm>
          <a:prstGeom prst="rect">
            <a:avLst/>
          </a:prstGeom>
          <a:noFill/>
        </p:spPr>
        <p:txBody>
          <a:bodyPr wrap="square" lIns="91440" tIns="45720" rIns="91440" bIns="45720">
            <a:spAutoFit/>
          </a:bodyPr>
          <a:lstStyle/>
          <a:p>
            <a:r>
              <a:rPr lang="en-US" sz="3600">
                <a:ln w="0"/>
                <a:solidFill>
                  <a:srgbClr val="595959"/>
                </a:solidFill>
                <a:effectLst>
                  <a:outerShdw blurRad="38100" dist="19050" dir="2700000" algn="tl" rotWithShape="0">
                    <a:schemeClr val="dk1">
                      <a:alpha val="40000"/>
                    </a:schemeClr>
                  </a:outerShdw>
                </a:effectLst>
                <a:latin typeface="+mj-lt"/>
              </a:rPr>
              <a:t>75%</a:t>
            </a:r>
            <a:r>
              <a:rPr lang="en-US">
                <a:ln w="0"/>
                <a:solidFill>
                  <a:srgbClr val="595959"/>
                </a:solidFill>
                <a:effectLst>
                  <a:outerShdw blurRad="38100" dist="19050" dir="2700000" algn="tl" rotWithShape="0">
                    <a:schemeClr val="dk1">
                      <a:alpha val="40000"/>
                    </a:schemeClr>
                  </a:outerShdw>
                </a:effectLst>
                <a:latin typeface="+mj-lt"/>
              </a:rPr>
              <a:t> </a:t>
            </a:r>
            <a:r>
              <a:rPr lang="en-US" sz="1800">
                <a:ln w="0"/>
                <a:solidFill>
                  <a:srgbClr val="595959"/>
                </a:solidFill>
                <a:effectLst>
                  <a:outerShdw blurRad="38100" dist="19050" dir="2700000" algn="tl" rotWithShape="0">
                    <a:schemeClr val="dk1">
                      <a:alpha val="40000"/>
                    </a:schemeClr>
                  </a:outerShdw>
                </a:effectLst>
                <a:latin typeface="+mj-lt"/>
              </a:rPr>
              <a:t>of meetings</a:t>
            </a:r>
            <a:endParaRPr lang="en-US">
              <a:ln w="0"/>
              <a:solidFill>
                <a:srgbClr val="595959"/>
              </a:solidFill>
              <a:effectLst>
                <a:outerShdw blurRad="38100" dist="19050" dir="2700000" algn="tl" rotWithShape="0">
                  <a:schemeClr val="dk1">
                    <a:alpha val="40000"/>
                  </a:schemeClr>
                </a:outerShdw>
              </a:effectLst>
              <a:latin typeface="+mj-lt"/>
            </a:endParaRPr>
          </a:p>
        </p:txBody>
      </p:sp>
      <p:sp>
        <p:nvSpPr>
          <p:cNvPr id="28" name="Rectangle 27">
            <a:extLst>
              <a:ext uri="{FF2B5EF4-FFF2-40B4-BE49-F238E27FC236}">
                <a16:creationId xmlns:a16="http://schemas.microsoft.com/office/drawing/2014/main" id="{B772DFDC-1199-43BA-A301-41E5B564F577}"/>
              </a:ext>
            </a:extLst>
          </p:cNvPr>
          <p:cNvSpPr/>
          <p:nvPr/>
        </p:nvSpPr>
        <p:spPr>
          <a:xfrm>
            <a:off x="8160986" y="2328414"/>
            <a:ext cx="3267953" cy="307777"/>
          </a:xfrm>
          <a:prstGeom prst="rect">
            <a:avLst/>
          </a:prstGeom>
          <a:solidFill>
            <a:schemeClr val="bg1"/>
          </a:solidFill>
        </p:spPr>
        <p:txBody>
          <a:bodyPr wrap="square" lIns="91440" tIns="45720" rIns="91440" bIns="45720">
            <a:spAutoFit/>
          </a:bodyPr>
          <a:lstStyle/>
          <a:p>
            <a:r>
              <a:rPr lang="en-US" sz="1400" b="0" cap="none" spc="0">
                <a:ln w="0"/>
                <a:solidFill>
                  <a:srgbClr val="595959"/>
                </a:solidFill>
                <a:effectLst>
                  <a:outerShdw blurRad="38100" dist="19050" dir="2700000" algn="tl" rotWithShape="0">
                    <a:schemeClr val="dk1">
                      <a:alpha val="40000"/>
                    </a:schemeClr>
                  </a:outerShdw>
                </a:effectLst>
              </a:rPr>
              <a:t>Estimated to be conducted by video</a:t>
            </a:r>
            <a:endParaRPr lang="en-US" sz="2800" b="0" cap="none" spc="0">
              <a:ln w="0"/>
              <a:solidFill>
                <a:srgbClr val="595959"/>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58077967-8843-4D5F-B386-62EB55D4097E}"/>
              </a:ext>
            </a:extLst>
          </p:cNvPr>
          <p:cNvSpPr/>
          <p:nvPr/>
        </p:nvSpPr>
        <p:spPr>
          <a:xfrm>
            <a:off x="6093750" y="1845831"/>
            <a:ext cx="1806174" cy="523220"/>
          </a:xfrm>
          <a:prstGeom prst="rect">
            <a:avLst/>
          </a:prstGeom>
          <a:noFill/>
        </p:spPr>
        <p:txBody>
          <a:bodyPr wrap="square" lIns="91440" tIns="45720" rIns="91440" bIns="45720">
            <a:spAutoFit/>
          </a:bodyPr>
          <a:lstStyle/>
          <a:p>
            <a:r>
              <a:rPr lang="en-US" sz="1400" b="1" cap="none" spc="0">
                <a:ln w="0"/>
                <a:solidFill>
                  <a:srgbClr val="595959"/>
                </a:solidFill>
                <a:effectLst>
                  <a:outerShdw blurRad="38100" dist="19050" dir="2700000" algn="tl" rotWithShape="0">
                    <a:schemeClr val="dk1">
                      <a:alpha val="40000"/>
                    </a:schemeClr>
                  </a:outerShdw>
                </a:effectLst>
                <a:latin typeface="Arial Black" panose="020B0A04020102020204" pitchFamily="34" charset="0"/>
              </a:rPr>
              <a:t>Collaboration</a:t>
            </a:r>
          </a:p>
          <a:p>
            <a:r>
              <a:rPr lang="en-US" sz="1400" b="1">
                <a:ln w="0"/>
                <a:solidFill>
                  <a:srgbClr val="595959"/>
                </a:solidFill>
                <a:effectLst>
                  <a:outerShdw blurRad="38100" dist="19050" dir="2700000" algn="tl" rotWithShape="0">
                    <a:schemeClr val="dk1">
                      <a:alpha val="40000"/>
                    </a:schemeClr>
                  </a:outerShdw>
                </a:effectLst>
                <a:latin typeface="Arial Black" panose="020B0A04020102020204" pitchFamily="34" charset="0"/>
              </a:rPr>
              <a:t>Tools</a:t>
            </a:r>
            <a:endParaRPr lang="en-US" sz="1400" b="0" cap="none" spc="0">
              <a:ln w="0"/>
              <a:solidFill>
                <a:srgbClr val="595959"/>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11A34585-C361-40D7-8CFC-8A7A903B06CD}"/>
              </a:ext>
            </a:extLst>
          </p:cNvPr>
          <p:cNvSpPr/>
          <p:nvPr/>
        </p:nvSpPr>
        <p:spPr>
          <a:xfrm>
            <a:off x="1306843" y="2007865"/>
            <a:ext cx="2206775" cy="369332"/>
          </a:xfrm>
          <a:prstGeom prst="rect">
            <a:avLst/>
          </a:prstGeom>
          <a:noFill/>
        </p:spPr>
        <p:txBody>
          <a:bodyPr wrap="square" lIns="91440" tIns="45720" rIns="91440" bIns="45720">
            <a:spAutoFit/>
          </a:bodyPr>
          <a:lstStyle/>
          <a:p>
            <a:r>
              <a:rPr lang="en-US">
                <a:ln w="0"/>
                <a:solidFill>
                  <a:srgbClr val="595959"/>
                </a:solidFill>
                <a:effectLst>
                  <a:outerShdw blurRad="38100" dist="19050" dir="2700000" algn="tl" rotWithShape="0">
                    <a:schemeClr val="dk1">
                      <a:alpha val="40000"/>
                    </a:schemeClr>
                  </a:outerShdw>
                </a:effectLst>
                <a:latin typeface="+mj-lt"/>
              </a:rPr>
              <a:t>More than 82%</a:t>
            </a:r>
            <a:endParaRPr lang="en-US" sz="2000">
              <a:ln w="0"/>
              <a:solidFill>
                <a:srgbClr val="595959"/>
              </a:solidFill>
              <a:effectLst>
                <a:outerShdw blurRad="38100" dist="19050" dir="2700000" algn="tl" rotWithShape="0">
                  <a:schemeClr val="dk1">
                    <a:alpha val="40000"/>
                  </a:schemeClr>
                </a:outerShdw>
              </a:effectLst>
              <a:latin typeface="+mj-lt"/>
            </a:endParaRPr>
          </a:p>
        </p:txBody>
      </p:sp>
      <p:graphicFrame>
        <p:nvGraphicFramePr>
          <p:cNvPr id="20" name="Content Placeholder 17">
            <a:extLst>
              <a:ext uri="{FF2B5EF4-FFF2-40B4-BE49-F238E27FC236}">
                <a16:creationId xmlns:a16="http://schemas.microsoft.com/office/drawing/2014/main" id="{7EFDB684-0E5E-4B9D-8000-2E3DC04AC81C}"/>
              </a:ext>
            </a:extLst>
          </p:cNvPr>
          <p:cNvGraphicFramePr>
            <a:graphicFrameLocks noGrp="1"/>
          </p:cNvGraphicFramePr>
          <p:nvPr>
            <p:ph sz="half" idx="2"/>
            <p:extLst>
              <p:ext uri="{D42A27DB-BD31-4B8C-83A1-F6EECF244321}">
                <p14:modId xmlns:p14="http://schemas.microsoft.com/office/powerpoint/2010/main" val="1935130973"/>
              </p:ext>
            </p:extLst>
          </p:nvPr>
        </p:nvGraphicFramePr>
        <p:xfrm>
          <a:off x="788085" y="2995652"/>
          <a:ext cx="11004556" cy="3095888"/>
        </p:xfrm>
        <a:graphic>
          <a:graphicData uri="http://schemas.openxmlformats.org/drawingml/2006/table">
            <a:tbl>
              <a:tblPr firstRow="1" bandRow="1">
                <a:tableStyleId>{17292A2E-F333-43FB-9621-5CBBE7FDCDCB}</a:tableStyleId>
              </a:tblPr>
              <a:tblGrid>
                <a:gridCol w="2367710">
                  <a:extLst>
                    <a:ext uri="{9D8B030D-6E8A-4147-A177-3AD203B41FA5}">
                      <a16:colId xmlns:a16="http://schemas.microsoft.com/office/drawing/2014/main" val="2206309228"/>
                    </a:ext>
                  </a:extLst>
                </a:gridCol>
                <a:gridCol w="2998814">
                  <a:extLst>
                    <a:ext uri="{9D8B030D-6E8A-4147-A177-3AD203B41FA5}">
                      <a16:colId xmlns:a16="http://schemas.microsoft.com/office/drawing/2014/main" val="3961285992"/>
                    </a:ext>
                  </a:extLst>
                </a:gridCol>
                <a:gridCol w="5638032">
                  <a:extLst>
                    <a:ext uri="{9D8B030D-6E8A-4147-A177-3AD203B41FA5}">
                      <a16:colId xmlns:a16="http://schemas.microsoft.com/office/drawing/2014/main" val="3423316840"/>
                    </a:ext>
                  </a:extLst>
                </a:gridCol>
              </a:tblGrid>
              <a:tr h="234230">
                <a:tc>
                  <a:txBody>
                    <a:bodyPr/>
                    <a:lstStyle/>
                    <a:p>
                      <a:r>
                        <a:rPr lang="en-US" sz="1400" dirty="0">
                          <a:solidFill>
                            <a:srgbClr val="595959"/>
                          </a:solidFill>
                        </a:rPr>
                        <a:t>Trend</a:t>
                      </a:r>
                    </a:p>
                  </a:txBody>
                  <a:tcPr marL="91575" marR="91575" anchor="ctr">
                    <a:lnL w="6350" cap="flat" cmpd="sng" algn="ctr">
                      <a:noFill/>
                      <a:prstDash val="solid"/>
                      <a:miter lim="800000"/>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a:solidFill>
                            <a:srgbClr val="595959"/>
                          </a:solidFill>
                        </a:rPr>
                        <a:t>Challenge</a:t>
                      </a:r>
                    </a:p>
                  </a:txBody>
                  <a:tcPr marL="91575" marR="91575" anchor="ctr">
                    <a:lnL>
                      <a:noFill/>
                    </a:lnL>
                    <a:lnR>
                      <a:noFill/>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rgbClr val="595959"/>
                          </a:solidFill>
                        </a:rPr>
                        <a:t>With DM NVX® 10/20/200</a:t>
                      </a:r>
                    </a:p>
                  </a:txBody>
                  <a:tcPr marL="91575" marR="91575" anchor="ctr">
                    <a:lnL>
                      <a:noFill/>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46697028"/>
                  </a:ext>
                </a:extLst>
              </a:tr>
              <a:tr h="162503">
                <a:tc>
                  <a:txBody>
                    <a:bodyPr/>
                    <a:lstStyle/>
                    <a:p>
                      <a:pPr marL="0" algn="l" defTabSz="914400" rtl="0" eaLnBrk="1" latinLnBrk="0" hangingPunct="1"/>
                      <a:r>
                        <a:rPr lang="en-US" sz="1000" kern="1200">
                          <a:solidFill>
                            <a:schemeClr val="accent6">
                              <a:lumMod val="75000"/>
                            </a:schemeClr>
                          </a:solidFill>
                          <a:latin typeface="+mn-lt"/>
                          <a:ea typeface="+mn-ea"/>
                          <a:cs typeface="+mn-cs"/>
                        </a:rPr>
                        <a:t>Increased demand for hybrid meeting space</a:t>
                      </a:r>
                    </a:p>
                  </a:txBody>
                  <a:tcPr marL="91575" marR="91575" anchor="ctr">
                    <a:lnL w="6350" cap="flat" cmpd="sng" algn="ctr">
                      <a:noFill/>
                      <a:prstDash val="solid"/>
                      <a:miter lim="800000"/>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000" kern="1200">
                          <a:solidFill>
                            <a:schemeClr val="accent6">
                              <a:lumMod val="75000"/>
                            </a:schemeClr>
                          </a:solidFill>
                          <a:latin typeface="+mn-lt"/>
                          <a:ea typeface="+mn-ea"/>
                          <a:cs typeface="+mn-cs"/>
                        </a:rPr>
                        <a:t>Integrating an in-room video conferencing and in-person meeting space. </a:t>
                      </a:r>
                    </a:p>
                  </a:txBody>
                  <a:tcPr marL="91575" marR="91575"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accent6">
                              <a:lumMod val="75000"/>
                            </a:schemeClr>
                          </a:solidFill>
                          <a:latin typeface="+mn-lt"/>
                          <a:ea typeface="+mn-ea"/>
                          <a:cs typeface="+mn-cs"/>
                        </a:rPr>
                        <a:t>Low latency video, lossless audio. Delivers real-time, full-motion video performance, designed to support the needs of hybrid collaboration. </a:t>
                      </a:r>
                    </a:p>
                  </a:txBody>
                  <a:tcPr marL="91575" marR="91575" anchor="ctr">
                    <a:lnL>
                      <a:noFill/>
                    </a:lnL>
                    <a:lnR w="6350" cap="flat" cmpd="sng" algn="ctr">
                      <a:noFill/>
                      <a:prstDash val="solid"/>
                      <a:miter lim="800000"/>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107764"/>
                  </a:ext>
                </a:extLst>
              </a:tr>
              <a:tr h="162503">
                <a:tc>
                  <a:txBody>
                    <a:bodyPr/>
                    <a:lstStyle/>
                    <a:p>
                      <a:r>
                        <a:rPr lang="en-US" sz="1000">
                          <a:solidFill>
                            <a:schemeClr val="accent6">
                              <a:lumMod val="75000"/>
                            </a:schemeClr>
                          </a:solidFill>
                        </a:rPr>
                        <a:t>Increase need/volume of collaboration tools / devices</a:t>
                      </a:r>
                    </a:p>
                  </a:txBody>
                  <a:tcPr marL="91575" marR="91575" anchor="ctr">
                    <a:lnL w="6350" cap="flat" cmpd="sng" algn="ctr">
                      <a:noFill/>
                      <a:prstDash val="solid"/>
                      <a:miter lim="800000"/>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a:solidFill>
                            <a:schemeClr val="accent6">
                              <a:lumMod val="75000"/>
                            </a:schemeClr>
                          </a:solidFill>
                        </a:rPr>
                        <a:t>Technology that is expandable</a:t>
                      </a:r>
                    </a:p>
                  </a:txBody>
                  <a:tcPr marL="91575" marR="91575"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a:solidFill>
                            <a:schemeClr val="accent6">
                              <a:lumMod val="75000"/>
                            </a:schemeClr>
                          </a:solidFill>
                        </a:rPr>
                        <a:t>Easy to scale with full interoperability. Add, change or move end points easily with no limit on number of end points (inputs / outputs). Interoperable with Crestron ecosystem </a:t>
                      </a:r>
                      <a:r>
                        <a:rPr lang="en-US" sz="1000" kern="1200">
                          <a:solidFill>
                            <a:schemeClr val="accent6">
                              <a:lumMod val="75000"/>
                            </a:schemeClr>
                          </a:solidFill>
                          <a:latin typeface="+mn-lt"/>
                          <a:ea typeface="+mn-ea"/>
                          <a:cs typeface="+mn-cs"/>
                        </a:rPr>
                        <a:t>and any signal format / device. Quick setup of endpoints via web.</a:t>
                      </a:r>
                    </a:p>
                  </a:txBody>
                  <a:tcPr marL="91575" marR="91575" anchor="ctr">
                    <a:lnL>
                      <a:noFill/>
                    </a:lnL>
                    <a:lnR w="6350" cap="flat" cmpd="sng" algn="ctr">
                      <a:noFill/>
                      <a:prstDash val="solid"/>
                      <a:miter lim="800000"/>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3158966"/>
                  </a:ext>
                </a:extLst>
              </a:tr>
              <a:tr h="457200">
                <a:tc>
                  <a:txBody>
                    <a:bodyPr/>
                    <a:lstStyle/>
                    <a:p>
                      <a:r>
                        <a:rPr lang="en-US" sz="1000">
                          <a:solidFill>
                            <a:schemeClr val="accent6">
                              <a:lumMod val="75000"/>
                            </a:schemeClr>
                          </a:solidFill>
                        </a:rPr>
                        <a:t>Increased number of end points and spaces</a:t>
                      </a:r>
                    </a:p>
                  </a:txBody>
                  <a:tcPr marL="91575" marR="91575" anchor="ctr">
                    <a:lnL w="6350" cap="flat" cmpd="sng" algn="ctr">
                      <a:noFill/>
                      <a:prstDash val="solid"/>
                      <a:miter lim="800000"/>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a:solidFill>
                            <a:schemeClr val="accent6">
                              <a:lumMod val="75000"/>
                            </a:schemeClr>
                          </a:solidFill>
                        </a:rPr>
                        <a:t>Management of all end points to ensure uptime and maintain productivity.</a:t>
                      </a:r>
                    </a:p>
                  </a:txBody>
                  <a:tcPr marL="91575" marR="91575"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a:solidFill>
                            <a:schemeClr val="accent6">
                              <a:lumMod val="75000"/>
                            </a:schemeClr>
                          </a:solidFill>
                          <a:latin typeface="Arial"/>
                          <a:ea typeface="+mn-ea"/>
                          <a:cs typeface="+mn-cs"/>
                        </a:rPr>
                        <a:t>Remotely view, monitor, access, and control technology saving time.  No need to physically enter room / handle device.  Proactive alerts bring attention to issues so they can be resolved ahead of time, reducing negative impacts on space productivity.</a:t>
                      </a:r>
                    </a:p>
                  </a:txBody>
                  <a:tcPr marL="91575" marR="91575" anchor="ctr">
                    <a:lnL>
                      <a:noFill/>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624480"/>
                  </a:ext>
                </a:extLst>
              </a:tr>
              <a:tr h="457200">
                <a:tc>
                  <a:txBody>
                    <a:bodyPr/>
                    <a:lstStyle/>
                    <a:p>
                      <a:r>
                        <a:rPr lang="en-US" sz="1000" strike="noStrike">
                          <a:solidFill>
                            <a:schemeClr val="accent6">
                              <a:lumMod val="75000"/>
                            </a:schemeClr>
                          </a:solidFill>
                        </a:rPr>
                        <a:t>Highly engaged in-room collaboration </a:t>
                      </a:r>
                      <a:endParaRPr lang="en-US" sz="1000">
                        <a:solidFill>
                          <a:schemeClr val="accent6">
                            <a:lumMod val="75000"/>
                          </a:schemeClr>
                        </a:solidFill>
                      </a:endParaRPr>
                    </a:p>
                  </a:txBody>
                  <a:tcPr marL="91575" marR="91575" anchor="ctr">
                    <a:lnL w="6350" cap="flat" cmpd="sng" algn="ctr">
                      <a:noFill/>
                      <a:prstDash val="solid"/>
                      <a:miter lim="800000"/>
                    </a:lnL>
                    <a:lnR>
                      <a:noFill/>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dirty="0">
                          <a:solidFill>
                            <a:schemeClr val="accent6">
                              <a:lumMod val="75000"/>
                            </a:schemeClr>
                          </a:solidFill>
                        </a:rPr>
                        <a:t>Affordable, connected spaces that also deliver quality audio and video content for all users</a:t>
                      </a:r>
                    </a:p>
                  </a:txBody>
                  <a:tcPr marL="91575" marR="91575" anchor="ctr">
                    <a:lnL>
                      <a:noFill/>
                    </a:lnL>
                    <a:lnR>
                      <a:noFill/>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accent6">
                              <a:lumMod val="75000"/>
                            </a:schemeClr>
                          </a:solidFill>
                          <a:latin typeface="Arial"/>
                          <a:ea typeface="+mn-ea"/>
                          <a:cs typeface="+mn-cs"/>
                        </a:rPr>
                        <a:t>Variety of high-quality solutions available at an affordable price point. Innovative, value-added, DM NVX® firmware updates go beyond bug fixes to enhance system power, add additional features, further lowering</a:t>
                      </a:r>
                      <a:r>
                        <a:rPr lang="en-US" sz="1000" dirty="0">
                          <a:solidFill>
                            <a:srgbClr val="595959"/>
                          </a:solidFill>
                          <a:cs typeface="Arial"/>
                        </a:rPr>
                        <a:t>, overall cost of ownership and extending product lifecycles.</a:t>
                      </a:r>
                    </a:p>
                  </a:txBody>
                  <a:tcPr marL="91575" marR="91575" anchor="ctr">
                    <a:lnL>
                      <a:noFill/>
                    </a:lnL>
                    <a:lnR w="6350" cap="flat" cmpd="sng" algn="ctr">
                      <a:noFill/>
                      <a:prstDash val="solid"/>
                      <a:miter lim="800000"/>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073600"/>
                  </a:ext>
                </a:extLst>
              </a:tr>
              <a:tr h="352688">
                <a:tc>
                  <a:txBody>
                    <a:bodyPr/>
                    <a:lstStyle/>
                    <a:p>
                      <a:pPr marL="0" lvl="0" algn="l" defTabSz="914400" rtl="0" eaLnBrk="1" latinLnBrk="0" hangingPunct="1">
                        <a:buNone/>
                      </a:pPr>
                      <a:r>
                        <a:rPr lang="en-US" sz="1000" kern="1200">
                          <a:solidFill>
                            <a:schemeClr val="accent6">
                              <a:lumMod val="75000"/>
                            </a:schemeClr>
                          </a:solidFill>
                          <a:latin typeface="+mn-lt"/>
                          <a:ea typeface="+mn-ea"/>
                          <a:cs typeface="+mn-cs"/>
                        </a:rPr>
                        <a:t>Higher standards for risk mitigation and compliance policy</a:t>
                      </a:r>
                    </a:p>
                  </a:txBody>
                  <a:tcPr marL="91574" marR="91574">
                    <a:lnL w="6350" cap="flat" cmpd="sng" algn="ctr">
                      <a:noFill/>
                      <a:prstDash val="solid"/>
                      <a:miter lim="800000"/>
                    </a:lnL>
                    <a:lnR>
                      <a:noFill/>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buNone/>
                      </a:pPr>
                      <a:r>
                        <a:rPr lang="en-US" sz="1000" kern="1200">
                          <a:solidFill>
                            <a:schemeClr val="accent6">
                              <a:lumMod val="75000"/>
                            </a:schemeClr>
                          </a:solidFill>
                          <a:latin typeface="+mn-lt"/>
                          <a:ea typeface="+mn-ea"/>
                          <a:cs typeface="+mn-cs"/>
                        </a:rPr>
                        <a:t>Implementation of user-friendly technology that supports these standards.</a:t>
                      </a:r>
                    </a:p>
                  </a:txBody>
                  <a:tcPr marL="91574" marR="91574">
                    <a:lnL>
                      <a:noFill/>
                    </a:lnL>
                    <a:lnR>
                      <a:noFill/>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accent6">
                              <a:lumMod val="75000"/>
                            </a:schemeClr>
                          </a:solidFill>
                          <a:latin typeface="+mn-lt"/>
                          <a:ea typeface="+mn-ea"/>
                          <a:cs typeface="+mn-cs"/>
                        </a:rPr>
                        <a:t>Supports enterprise grade security protocols encryption, device and user access associated with risk and compliance standards.</a:t>
                      </a:r>
                    </a:p>
                  </a:txBody>
                  <a:tcPr marL="91574" marR="91574">
                    <a:lnL>
                      <a:noFill/>
                    </a:lnL>
                    <a:lnR w="6350" cap="flat" cmpd="sng" algn="ctr">
                      <a:noFill/>
                      <a:prstDash val="solid"/>
                      <a:miter lim="800000"/>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2812640"/>
                  </a:ext>
                </a:extLst>
              </a:tr>
              <a:tr h="352688">
                <a:tc>
                  <a:txBody>
                    <a:bodyPr/>
                    <a:lstStyle/>
                    <a:p>
                      <a:r>
                        <a:rPr lang="en-US" sz="1000">
                          <a:solidFill>
                            <a:schemeClr val="accent6">
                              <a:lumMod val="75000"/>
                            </a:schemeClr>
                          </a:solidFill>
                        </a:rPr>
                        <a:t>Increase usage of video</a:t>
                      </a:r>
                    </a:p>
                  </a:txBody>
                  <a:tcPr marL="91575" marR="91575" anchor="ctr">
                    <a:lnL w="6350" cap="flat" cmpd="sng" algn="ctr">
                      <a:noFill/>
                      <a:prstDash val="solid"/>
                      <a:miter lim="800000"/>
                    </a:lnL>
                    <a:lnR>
                      <a:noFill/>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a:solidFill>
                            <a:schemeClr val="accent6">
                              <a:lumMod val="75000"/>
                            </a:schemeClr>
                          </a:solidFill>
                        </a:rPr>
                        <a:t>Increase in bandwidth consumption </a:t>
                      </a:r>
                    </a:p>
                  </a:txBody>
                  <a:tcPr marL="91575" marR="91575" anchor="ctr">
                    <a:lnL>
                      <a:noFill/>
                    </a:lnL>
                    <a:lnR>
                      <a:noFill/>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kern="1200" dirty="0">
                          <a:solidFill>
                            <a:schemeClr val="accent6">
                              <a:lumMod val="75000"/>
                            </a:schemeClr>
                          </a:solidFill>
                          <a:latin typeface="+mn-lt"/>
                          <a:ea typeface="+mn-ea"/>
                          <a:cs typeface="+mn-cs"/>
                        </a:rPr>
                        <a:t>Utilizes existing network architecture. Quality signal distribution on both 1gb and 10Gb networks.</a:t>
                      </a:r>
                      <a:endParaRPr lang="en-US" sz="1000" b="0" i="0" u="none" strike="noStrike" kern="1200" noProof="0" dirty="0"/>
                    </a:p>
                  </a:txBody>
                  <a:tcPr marL="91575" marR="91575" anchor="ctr">
                    <a:lnL>
                      <a:noFill/>
                    </a:lnL>
                    <a:lnR w="6350" cap="flat" cmpd="sng" algn="ctr">
                      <a:noFill/>
                      <a:prstDash val="solid"/>
                      <a:miter lim="800000"/>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1938785"/>
                  </a:ext>
                </a:extLst>
              </a:tr>
            </a:tbl>
          </a:graphicData>
        </a:graphic>
      </p:graphicFrame>
    </p:spTree>
    <p:extLst>
      <p:ext uri="{BB962C8B-B14F-4D97-AF65-F5344CB8AC3E}">
        <p14:creationId xmlns:p14="http://schemas.microsoft.com/office/powerpoint/2010/main" val="177061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 indoor, room&#10;&#10;Description automatically generated">
            <a:extLst>
              <a:ext uri="{FF2B5EF4-FFF2-40B4-BE49-F238E27FC236}">
                <a16:creationId xmlns:a16="http://schemas.microsoft.com/office/drawing/2014/main" id="{DEA7C903-E9CB-4387-B858-1CBB60759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74" b="12353"/>
          <a:stretch/>
        </p:blipFill>
        <p:spPr>
          <a:xfrm>
            <a:off x="6883121" y="2020652"/>
            <a:ext cx="4279250" cy="2749304"/>
          </a:xfrm>
          <a:prstGeom prst="rect">
            <a:avLst/>
          </a:prstGeom>
        </p:spPr>
      </p:pic>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Scalability and Flexibility  </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5" name="Content Placeholder 4">
            <a:extLst>
              <a:ext uri="{FF2B5EF4-FFF2-40B4-BE49-F238E27FC236}">
                <a16:creationId xmlns:a16="http://schemas.microsoft.com/office/drawing/2014/main" id="{D418610F-58A9-004B-9344-893CA77FC635}"/>
              </a:ext>
            </a:extLst>
          </p:cNvPr>
          <p:cNvSpPr>
            <a:spLocks noGrp="1"/>
          </p:cNvSpPr>
          <p:nvPr>
            <p:ph sz="quarter" idx="17"/>
          </p:nvPr>
        </p:nvSpPr>
        <p:spPr>
          <a:xfrm>
            <a:off x="816258" y="2567167"/>
            <a:ext cx="5279742" cy="4448685"/>
          </a:xfrm>
        </p:spPr>
        <p:txBody>
          <a:bodyPr vert="horz" lIns="91440" tIns="45720" rIns="91440" bIns="45720" numCol="1" rtlCol="0" anchor="t">
            <a:normAutofit/>
          </a:bodyPr>
          <a:lstStyle/>
          <a:p>
            <a:pPr lvl="1" fontAlgn="base">
              <a:lnSpc>
                <a:spcPct val="100000"/>
              </a:lnSpc>
            </a:pPr>
            <a:r>
              <a:rPr lang="en-US" sz="1200" dirty="0">
                <a:solidFill>
                  <a:srgbClr val="595959"/>
                </a:solidFill>
                <a:cs typeface="Arial"/>
              </a:rPr>
              <a:t>Design robust, comprehensive in-room experiences, with complete interoperability and performance </a:t>
            </a:r>
          </a:p>
          <a:p>
            <a:pPr lvl="1" fontAlgn="base">
              <a:lnSpc>
                <a:spcPct val="100000"/>
              </a:lnSpc>
            </a:pPr>
            <a:r>
              <a:rPr lang="en-US" sz="1200" dirty="0">
                <a:solidFill>
                  <a:srgbClr val="595959"/>
                </a:solidFill>
                <a:cs typeface="Arial"/>
              </a:rPr>
              <a:t>Seamless integration with:</a:t>
            </a:r>
          </a:p>
          <a:p>
            <a:pPr marL="469900" lvl="2" indent="-171450">
              <a:lnSpc>
                <a:spcPct val="100000"/>
              </a:lnSpc>
            </a:pPr>
            <a:r>
              <a:rPr lang="en-US" sz="1200" dirty="0">
                <a:cs typeface="Arial"/>
              </a:rPr>
              <a:t>Any signal format and device (displays, cameras, mics) </a:t>
            </a:r>
          </a:p>
          <a:p>
            <a:pPr marL="469900" lvl="2" indent="-171450">
              <a:lnSpc>
                <a:spcPct val="100000"/>
              </a:lnSpc>
            </a:pPr>
            <a:r>
              <a:rPr lang="en-US" sz="1200" dirty="0">
                <a:cs typeface="Arial"/>
              </a:rPr>
              <a:t>Crestron ecosystem (Crestron FLEX, Control), and other complimentary products</a:t>
            </a:r>
          </a:p>
          <a:p>
            <a:pPr fontAlgn="base">
              <a:lnSpc>
                <a:spcPct val="100000"/>
              </a:lnSpc>
              <a:spcBef>
                <a:spcPts val="500"/>
              </a:spcBef>
              <a:spcAft>
                <a:spcPts val="500"/>
              </a:spcAft>
            </a:pPr>
            <a:r>
              <a:rPr lang="en-US" sz="1200" b="0" dirty="0">
                <a:cs typeface="Arial"/>
              </a:rPr>
              <a:t>Expand, change or move system as needs evolve:</a:t>
            </a:r>
          </a:p>
          <a:p>
            <a:pPr marL="469900" lvl="2" indent="-171450" fontAlgn="base">
              <a:lnSpc>
                <a:spcPct val="100000"/>
              </a:lnSpc>
            </a:pPr>
            <a:r>
              <a:rPr lang="en-US" sz="1200" dirty="0">
                <a:cs typeface="Arial"/>
              </a:rPr>
              <a:t>Add new endpoints seamlessly</a:t>
            </a:r>
          </a:p>
          <a:p>
            <a:pPr marL="469900" lvl="2" indent="-171450" fontAlgn="base">
              <a:lnSpc>
                <a:spcPct val="100000"/>
              </a:lnSpc>
            </a:pPr>
            <a:r>
              <a:rPr lang="en-US" sz="1200" dirty="0">
                <a:cs typeface="Arial"/>
              </a:rPr>
              <a:t>Variety of options to choose from to expand your system, works alongside other DM NVX® x3x solutions. Easy to deploy. </a:t>
            </a:r>
          </a:p>
          <a:p>
            <a:pPr marL="469900" lvl="2" indent="-171450" fontAlgn="base">
              <a:lnSpc>
                <a:spcPct val="100000"/>
              </a:lnSpc>
            </a:pPr>
            <a:r>
              <a:rPr lang="en-US" sz="1200" dirty="0">
                <a:cs typeface="Arial"/>
              </a:rPr>
              <a:t>Convenient web-based setup of endpoints, readies space for use, faster</a:t>
            </a:r>
          </a:p>
        </p:txBody>
      </p:sp>
      <p:sp>
        <p:nvSpPr>
          <p:cNvPr id="6" name="Text Placeholder 26">
            <a:extLst>
              <a:ext uri="{FF2B5EF4-FFF2-40B4-BE49-F238E27FC236}">
                <a16:creationId xmlns:a16="http://schemas.microsoft.com/office/drawing/2014/main" id="{0CF7FC20-9927-E540-B2B5-7E06851CE9F8}"/>
              </a:ext>
            </a:extLst>
          </p:cNvPr>
          <p:cNvSpPr txBox="1">
            <a:spLocks/>
          </p:cNvSpPr>
          <p:nvPr/>
        </p:nvSpPr>
        <p:spPr>
          <a:xfrm>
            <a:off x="356754" y="342900"/>
            <a:ext cx="5421048"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2" name="Oval 1">
            <a:extLst>
              <a:ext uri="{FF2B5EF4-FFF2-40B4-BE49-F238E27FC236}">
                <a16:creationId xmlns:a16="http://schemas.microsoft.com/office/drawing/2014/main" id="{187EE22F-73CF-479C-B6E5-7323A7ED1602}"/>
              </a:ext>
            </a:extLst>
          </p:cNvPr>
          <p:cNvSpPr/>
          <p:nvPr/>
        </p:nvSpPr>
        <p:spPr>
          <a:xfrm>
            <a:off x="6254355" y="5085482"/>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rgbClr val="00497F"/>
                </a:solidFill>
                <a:latin typeface="Century Gothic" panose="020B0502020202020204" pitchFamily="34" charset="0"/>
                <a:cs typeface="Calibri" panose="020F0502020204030204" pitchFamily="34" charset="0"/>
              </a:rPr>
              <a:t>Scalability and Flexibility</a:t>
            </a:r>
          </a:p>
        </p:txBody>
      </p:sp>
      <p:sp>
        <p:nvSpPr>
          <p:cNvPr id="9" name="Oval 8">
            <a:extLst>
              <a:ext uri="{FF2B5EF4-FFF2-40B4-BE49-F238E27FC236}">
                <a16:creationId xmlns:a16="http://schemas.microsoft.com/office/drawing/2014/main" id="{14008FA5-EAC3-4DE6-92EA-B8AADA888E72}"/>
              </a:ext>
            </a:extLst>
          </p:cNvPr>
          <p:cNvSpPr/>
          <p:nvPr/>
        </p:nvSpPr>
        <p:spPr>
          <a:xfrm>
            <a:off x="7405546" y="5085483"/>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Manage and Control</a:t>
            </a:r>
          </a:p>
        </p:txBody>
      </p:sp>
      <p:sp>
        <p:nvSpPr>
          <p:cNvPr id="10" name="Oval 9">
            <a:extLst>
              <a:ext uri="{FF2B5EF4-FFF2-40B4-BE49-F238E27FC236}">
                <a16:creationId xmlns:a16="http://schemas.microsoft.com/office/drawing/2014/main" id="{046A70B2-55DC-4E6C-8546-614DAA4E40D2}"/>
              </a:ext>
            </a:extLst>
          </p:cNvPr>
          <p:cNvSpPr/>
          <p:nvPr/>
        </p:nvSpPr>
        <p:spPr>
          <a:xfrm>
            <a:off x="8556638" y="5085488"/>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Affordable</a:t>
            </a:r>
          </a:p>
        </p:txBody>
      </p:sp>
      <p:sp>
        <p:nvSpPr>
          <p:cNvPr id="11" name="Oval 10">
            <a:extLst>
              <a:ext uri="{FF2B5EF4-FFF2-40B4-BE49-F238E27FC236}">
                <a16:creationId xmlns:a16="http://schemas.microsoft.com/office/drawing/2014/main" id="{F317E61F-F1AA-4737-A47E-909957635303}"/>
              </a:ext>
            </a:extLst>
          </p:cNvPr>
          <p:cNvSpPr/>
          <p:nvPr/>
        </p:nvSpPr>
        <p:spPr>
          <a:xfrm>
            <a:off x="10856356"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lumMod val="75000"/>
                  </a:schemeClr>
                </a:solidFill>
                <a:latin typeface="Century Gothic" panose="020B0502020202020204" pitchFamily="34" charset="0"/>
                <a:cs typeface="Calibri" panose="020F0502020204030204" pitchFamily="34" charset="0"/>
              </a:rPr>
              <a:t>Leverages existing network</a:t>
            </a:r>
          </a:p>
        </p:txBody>
      </p:sp>
      <p:sp>
        <p:nvSpPr>
          <p:cNvPr id="12" name="Oval 11">
            <a:extLst>
              <a:ext uri="{FF2B5EF4-FFF2-40B4-BE49-F238E27FC236}">
                <a16:creationId xmlns:a16="http://schemas.microsoft.com/office/drawing/2014/main" id="{6DBE4AD0-F787-4D66-8023-3EFDC344E7BC}"/>
              </a:ext>
            </a:extLst>
          </p:cNvPr>
          <p:cNvSpPr/>
          <p:nvPr/>
        </p:nvSpPr>
        <p:spPr>
          <a:xfrm>
            <a:off x="9707730"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Security</a:t>
            </a:r>
          </a:p>
        </p:txBody>
      </p:sp>
    </p:spTree>
    <p:extLst>
      <p:ext uri="{BB962C8B-B14F-4D97-AF65-F5344CB8AC3E}">
        <p14:creationId xmlns:p14="http://schemas.microsoft.com/office/powerpoint/2010/main" val="375092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Manage and Control</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8</a:t>
            </a:fld>
            <a:endParaRPr lang="en-US"/>
          </a:p>
        </p:txBody>
      </p:sp>
      <p:sp>
        <p:nvSpPr>
          <p:cNvPr id="5" name="Content Placeholder 4">
            <a:extLst>
              <a:ext uri="{FF2B5EF4-FFF2-40B4-BE49-F238E27FC236}">
                <a16:creationId xmlns:a16="http://schemas.microsoft.com/office/drawing/2014/main" id="{D418610F-58A9-004B-9344-893CA77FC635}"/>
              </a:ext>
            </a:extLst>
          </p:cNvPr>
          <p:cNvSpPr>
            <a:spLocks noGrp="1"/>
          </p:cNvSpPr>
          <p:nvPr>
            <p:ph sz="quarter" idx="17"/>
          </p:nvPr>
        </p:nvSpPr>
        <p:spPr>
          <a:xfrm>
            <a:off x="916742" y="2434271"/>
            <a:ext cx="5300672" cy="3376432"/>
          </a:xfrm>
        </p:spPr>
        <p:txBody>
          <a:bodyPr vert="horz" lIns="91440" tIns="45720" rIns="91440" bIns="45720" numCol="1" rtlCol="0" anchor="t">
            <a:noAutofit/>
          </a:bodyPr>
          <a:lstStyle/>
          <a:p>
            <a:pPr lvl="1">
              <a:lnSpc>
                <a:spcPct val="120000"/>
              </a:lnSpc>
            </a:pPr>
            <a:r>
              <a:rPr lang="en-US" sz="1200" dirty="0">
                <a:solidFill>
                  <a:srgbClr val="595959"/>
                </a:solidFill>
                <a:cs typeface="Arial"/>
              </a:rPr>
              <a:t>Save time by streamlining the IT management of an increased number of end points and technologies across your broader organizations.</a:t>
            </a:r>
          </a:p>
          <a:p>
            <a:pPr lvl="1">
              <a:lnSpc>
                <a:spcPct val="120000"/>
              </a:lnSpc>
            </a:pPr>
            <a:r>
              <a:rPr lang="en-US" sz="1200" dirty="0">
                <a:solidFill>
                  <a:srgbClr val="595959"/>
                </a:solidFill>
              </a:rPr>
              <a:t>DM NVX® 10/20/200 solutions are backed by the powerful </a:t>
            </a:r>
            <a:r>
              <a:rPr lang="en-US" sz="1200" dirty="0" err="1">
                <a:solidFill>
                  <a:srgbClr val="595959"/>
                </a:solidFill>
              </a:rPr>
              <a:t>DigitalMedia</a:t>
            </a:r>
            <a:r>
              <a:rPr lang="en-US" sz="1200" dirty="0">
                <a:solidFill>
                  <a:srgbClr val="595959"/>
                </a:solidFill>
              </a:rPr>
              <a:t>™ platform:</a:t>
            </a:r>
            <a:endParaRPr lang="en-US" sz="1200" dirty="0">
              <a:solidFill>
                <a:srgbClr val="595959"/>
              </a:solidFill>
              <a:cs typeface="Arial"/>
            </a:endParaRPr>
          </a:p>
          <a:p>
            <a:pPr marL="171450" lvl="1" indent="-171450">
              <a:lnSpc>
                <a:spcPct val="120000"/>
              </a:lnSpc>
              <a:buFont typeface="Arial" panose="020B0604020202020204" pitchFamily="34" charset="0"/>
              <a:buChar char="•"/>
            </a:pPr>
            <a:r>
              <a:rPr lang="en-US" sz="1200" dirty="0">
                <a:solidFill>
                  <a:srgbClr val="595959"/>
                </a:solidFill>
                <a:cs typeface="Arial"/>
              </a:rPr>
              <a:t>Simple web-based tools for remote configuration, management, routing, monitoring, and troubleshooting</a:t>
            </a:r>
          </a:p>
          <a:p>
            <a:pPr marL="171450" lvl="1" indent="-171450">
              <a:lnSpc>
                <a:spcPct val="120000"/>
              </a:lnSpc>
              <a:buFont typeface="Arial" panose="020B0604020202020204" pitchFamily="34" charset="0"/>
              <a:buChar char="•"/>
            </a:pPr>
            <a:r>
              <a:rPr lang="en-US" sz="1200" dirty="0">
                <a:solidFill>
                  <a:srgbClr val="595959"/>
                </a:solidFill>
                <a:cs typeface="Arial"/>
              </a:rPr>
              <a:t>Allows the management of multiple devices, across multiple spaces and signal formats, with diverse resolution requirements</a:t>
            </a:r>
          </a:p>
          <a:p>
            <a:pPr marL="171450" lvl="1" indent="-171450">
              <a:lnSpc>
                <a:spcPct val="120000"/>
              </a:lnSpc>
              <a:buFont typeface="Arial" panose="020B0604020202020204" pitchFamily="34" charset="0"/>
              <a:buChar char="•"/>
            </a:pPr>
            <a:r>
              <a:rPr lang="en-US" sz="1200" dirty="0">
                <a:solidFill>
                  <a:srgbClr val="595959"/>
                </a:solidFill>
                <a:cs typeface="Arial"/>
              </a:rPr>
              <a:t>Receive issue alerts, then proactively take control of the technology remotely to resolve issues</a:t>
            </a:r>
          </a:p>
          <a:p>
            <a:pPr marL="171450" lvl="1" indent="-171450">
              <a:lnSpc>
                <a:spcPct val="120000"/>
              </a:lnSpc>
              <a:buFont typeface="Arial" panose="020B0604020202020204" pitchFamily="34" charset="0"/>
              <a:buChar char="•"/>
            </a:pPr>
            <a:r>
              <a:rPr lang="en-US" sz="1200" dirty="0">
                <a:solidFill>
                  <a:srgbClr val="595959"/>
                </a:solidFill>
                <a:cs typeface="Arial"/>
              </a:rPr>
              <a:t>Push / schedule firmware updates, remotely</a:t>
            </a:r>
          </a:p>
          <a:p>
            <a:pPr marL="584200" lvl="2">
              <a:lnSpc>
                <a:spcPct val="120000"/>
              </a:lnSpc>
            </a:pPr>
            <a:endParaRPr lang="en-US" sz="1200" dirty="0">
              <a:highlight>
                <a:srgbClr val="FFFF00"/>
              </a:highlight>
              <a:cs typeface="Arial"/>
            </a:endParaRPr>
          </a:p>
        </p:txBody>
      </p:sp>
      <p:sp>
        <p:nvSpPr>
          <p:cNvPr id="6" name="Text Placeholder 26">
            <a:extLst>
              <a:ext uri="{FF2B5EF4-FFF2-40B4-BE49-F238E27FC236}">
                <a16:creationId xmlns:a16="http://schemas.microsoft.com/office/drawing/2014/main" id="{0CF7FC20-9927-E540-B2B5-7E06851CE9F8}"/>
              </a:ext>
            </a:extLst>
          </p:cNvPr>
          <p:cNvSpPr txBox="1">
            <a:spLocks/>
          </p:cNvSpPr>
          <p:nvPr/>
        </p:nvSpPr>
        <p:spPr>
          <a:xfrm>
            <a:off x="356754" y="342900"/>
            <a:ext cx="5739246" cy="352472"/>
          </a:xfrm>
          <a:prstGeom prst="rect">
            <a:avLst/>
          </a:prstGeom>
        </p:spPr>
        <p:txBody>
          <a:bodyPr lIns="91440" tIns="45720" rIns="91440" bIns="45720" anchor="t"/>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12" name="Oval 11">
            <a:extLst>
              <a:ext uri="{FF2B5EF4-FFF2-40B4-BE49-F238E27FC236}">
                <a16:creationId xmlns:a16="http://schemas.microsoft.com/office/drawing/2014/main" id="{D47310B2-C51A-48A4-ADE3-FA468273217A}"/>
              </a:ext>
            </a:extLst>
          </p:cNvPr>
          <p:cNvSpPr/>
          <p:nvPr/>
        </p:nvSpPr>
        <p:spPr>
          <a:xfrm>
            <a:off x="6254355" y="5085482"/>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Scalability and Flexibility</a:t>
            </a:r>
          </a:p>
        </p:txBody>
      </p:sp>
      <p:sp>
        <p:nvSpPr>
          <p:cNvPr id="13" name="Oval 12">
            <a:extLst>
              <a:ext uri="{FF2B5EF4-FFF2-40B4-BE49-F238E27FC236}">
                <a16:creationId xmlns:a16="http://schemas.microsoft.com/office/drawing/2014/main" id="{9A3EE24D-3950-4094-9352-4C4860622621}"/>
              </a:ext>
            </a:extLst>
          </p:cNvPr>
          <p:cNvSpPr/>
          <p:nvPr/>
        </p:nvSpPr>
        <p:spPr>
          <a:xfrm>
            <a:off x="7405546" y="5085483"/>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rgbClr val="00497F"/>
                </a:solidFill>
                <a:latin typeface="Century Gothic" panose="020B0502020202020204" pitchFamily="34" charset="0"/>
                <a:cs typeface="Calibri" panose="020F0502020204030204" pitchFamily="34" charset="0"/>
              </a:rPr>
              <a:t>Manage and Control</a:t>
            </a:r>
          </a:p>
        </p:txBody>
      </p:sp>
      <p:sp>
        <p:nvSpPr>
          <p:cNvPr id="14" name="Oval 13">
            <a:extLst>
              <a:ext uri="{FF2B5EF4-FFF2-40B4-BE49-F238E27FC236}">
                <a16:creationId xmlns:a16="http://schemas.microsoft.com/office/drawing/2014/main" id="{CBC6ACC3-6E85-4DD9-A0E6-C209407CC1D0}"/>
              </a:ext>
            </a:extLst>
          </p:cNvPr>
          <p:cNvSpPr/>
          <p:nvPr/>
        </p:nvSpPr>
        <p:spPr>
          <a:xfrm>
            <a:off x="8556638" y="5085488"/>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Affordable</a:t>
            </a:r>
          </a:p>
        </p:txBody>
      </p:sp>
      <p:sp>
        <p:nvSpPr>
          <p:cNvPr id="15" name="Oval 14">
            <a:extLst>
              <a:ext uri="{FF2B5EF4-FFF2-40B4-BE49-F238E27FC236}">
                <a16:creationId xmlns:a16="http://schemas.microsoft.com/office/drawing/2014/main" id="{E8727200-0A71-42F7-B3A7-7070A8DBC5B4}"/>
              </a:ext>
            </a:extLst>
          </p:cNvPr>
          <p:cNvSpPr/>
          <p:nvPr/>
        </p:nvSpPr>
        <p:spPr>
          <a:xfrm>
            <a:off x="10856356"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lumMod val="75000"/>
                  </a:schemeClr>
                </a:solidFill>
                <a:latin typeface="Century Gothic" panose="020B0502020202020204" pitchFamily="34" charset="0"/>
                <a:cs typeface="Calibri" panose="020F0502020204030204" pitchFamily="34" charset="0"/>
              </a:rPr>
              <a:t>Leverages existing network</a:t>
            </a:r>
          </a:p>
        </p:txBody>
      </p:sp>
      <p:sp>
        <p:nvSpPr>
          <p:cNvPr id="16" name="Oval 15">
            <a:extLst>
              <a:ext uri="{FF2B5EF4-FFF2-40B4-BE49-F238E27FC236}">
                <a16:creationId xmlns:a16="http://schemas.microsoft.com/office/drawing/2014/main" id="{7D2320BE-C102-4505-9B6A-C4FF30830D5B}"/>
              </a:ext>
            </a:extLst>
          </p:cNvPr>
          <p:cNvSpPr/>
          <p:nvPr/>
        </p:nvSpPr>
        <p:spPr>
          <a:xfrm>
            <a:off x="9707730"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Security</a:t>
            </a:r>
          </a:p>
        </p:txBody>
      </p:sp>
      <p:pic>
        <p:nvPicPr>
          <p:cNvPr id="4" name="Picture 3" descr="Graphical user interface&#10;&#10;Description automatically generated">
            <a:extLst>
              <a:ext uri="{FF2B5EF4-FFF2-40B4-BE49-F238E27FC236}">
                <a16:creationId xmlns:a16="http://schemas.microsoft.com/office/drawing/2014/main" id="{3F35DDD3-C9E4-407D-932C-47C5B543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344" y="1690006"/>
            <a:ext cx="4906580" cy="3477987"/>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5CF48A61-5BEC-4DBC-9BB1-DDD668528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2959" y="2509816"/>
            <a:ext cx="2567833" cy="1443152"/>
          </a:xfrm>
          <a:prstGeom prst="rect">
            <a:avLst/>
          </a:prstGeom>
        </p:spPr>
      </p:pic>
    </p:spTree>
    <p:extLst>
      <p:ext uri="{BB962C8B-B14F-4D97-AF65-F5344CB8AC3E}">
        <p14:creationId xmlns:p14="http://schemas.microsoft.com/office/powerpoint/2010/main" val="203082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80A4F99-925B-5447-AEB5-67FB9DCB840F}"/>
              </a:ext>
            </a:extLst>
          </p:cNvPr>
          <p:cNvSpPr>
            <a:spLocks noGrp="1"/>
          </p:cNvSpPr>
          <p:nvPr>
            <p:ph type="ctrTitle"/>
          </p:nvPr>
        </p:nvSpPr>
        <p:spPr/>
        <p:txBody>
          <a:bodyPr/>
          <a:lstStyle/>
          <a:p>
            <a:r>
              <a:rPr lang="en-US"/>
              <a:t>Affordability</a:t>
            </a:r>
          </a:p>
        </p:txBody>
      </p:sp>
      <p:sp>
        <p:nvSpPr>
          <p:cNvPr id="3" name="Slide Number Placeholder 2">
            <a:extLst>
              <a:ext uri="{FF2B5EF4-FFF2-40B4-BE49-F238E27FC236}">
                <a16:creationId xmlns:a16="http://schemas.microsoft.com/office/drawing/2014/main" id="{1EB61A02-B943-D142-A6D6-DC5437F58F80}"/>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5" name="Content Placeholder 4">
            <a:extLst>
              <a:ext uri="{FF2B5EF4-FFF2-40B4-BE49-F238E27FC236}">
                <a16:creationId xmlns:a16="http://schemas.microsoft.com/office/drawing/2014/main" id="{D418610F-58A9-004B-9344-893CA77FC635}"/>
              </a:ext>
            </a:extLst>
          </p:cNvPr>
          <p:cNvSpPr>
            <a:spLocks noGrp="1"/>
          </p:cNvSpPr>
          <p:nvPr>
            <p:ph sz="quarter" idx="17"/>
          </p:nvPr>
        </p:nvSpPr>
        <p:spPr>
          <a:xfrm>
            <a:off x="816257" y="2567167"/>
            <a:ext cx="5304051" cy="4123565"/>
          </a:xfrm>
        </p:spPr>
        <p:txBody>
          <a:bodyPr vert="horz" lIns="91440" tIns="45720" rIns="91440" bIns="45720" numCol="1" rtlCol="0" anchor="t">
            <a:normAutofit/>
          </a:bodyPr>
          <a:lstStyle/>
          <a:p>
            <a:pPr lvl="1" fontAlgn="base">
              <a:lnSpc>
                <a:spcPct val="100000"/>
              </a:lnSpc>
            </a:pPr>
            <a:r>
              <a:rPr lang="en-US" sz="1200" dirty="0">
                <a:solidFill>
                  <a:srgbClr val="595959"/>
                </a:solidFill>
                <a:ea typeface="+mn-lt"/>
                <a:cs typeface="+mn-lt"/>
              </a:rPr>
              <a:t>Choose an encoder / decoder with ideal specs for the source resolution and your budget:</a:t>
            </a:r>
            <a:endParaRPr lang="en-US" sz="1200" dirty="0">
              <a:solidFill>
                <a:srgbClr val="595959"/>
              </a:solidFill>
              <a:cs typeface="Arial"/>
            </a:endParaRPr>
          </a:p>
          <a:p>
            <a:pPr marL="171450" lvl="1" indent="-171450" fontAlgn="base">
              <a:lnSpc>
                <a:spcPct val="100000"/>
              </a:lnSpc>
              <a:buFont typeface="Arial" panose="020B0604020202020204" pitchFamily="34" charset="0"/>
              <a:buChar char="•"/>
            </a:pPr>
            <a:r>
              <a:rPr lang="en-US" sz="1200" dirty="0">
                <a:solidFill>
                  <a:srgbClr val="595959"/>
                </a:solidFill>
                <a:cs typeface="Arial"/>
              </a:rPr>
              <a:t>Not every source is 4K/60 4:4:4 (cable boxes, digital signage devices, etc. </a:t>
            </a:r>
          </a:p>
          <a:p>
            <a:pPr marL="171450" lvl="1" indent="-171450" fontAlgn="base">
              <a:lnSpc>
                <a:spcPct val="100000"/>
              </a:lnSpc>
              <a:buFont typeface="Arial" panose="020B0604020202020204" pitchFamily="34" charset="0"/>
              <a:buChar char="•"/>
            </a:pPr>
            <a:r>
              <a:rPr lang="en-US" sz="1200" dirty="0">
                <a:solidFill>
                  <a:srgbClr val="595959"/>
                </a:solidFill>
                <a:cs typeface="Arial"/>
              </a:rPr>
              <a:t>DM NVX offers best quality for meeting spaces, classrooms and other applications with specified resolutions of 1080p – 4K60 4:2:0</a:t>
            </a:r>
          </a:p>
          <a:p>
            <a:pPr marL="171450" lvl="1" indent="-171450">
              <a:lnSpc>
                <a:spcPct val="100000"/>
              </a:lnSpc>
              <a:buFont typeface="Arial" panose="020B0604020202020204" pitchFamily="34" charset="0"/>
              <a:buChar char="•"/>
            </a:pPr>
            <a:r>
              <a:rPr lang="en-US" sz="1200" dirty="0">
                <a:solidFill>
                  <a:srgbClr val="595959"/>
                </a:solidFill>
                <a:ea typeface="+mn-lt"/>
                <a:cs typeface="+mn-lt"/>
              </a:rPr>
              <a:t>Delivers the best hardware for your application and budget, with the best performance at every price point.</a:t>
            </a:r>
            <a:endParaRPr lang="en-US" sz="1200" dirty="0">
              <a:solidFill>
                <a:srgbClr val="595959"/>
              </a:solidFill>
              <a:cs typeface="Arial"/>
            </a:endParaRPr>
          </a:p>
          <a:p>
            <a:pPr fontAlgn="base">
              <a:lnSpc>
                <a:spcPct val="100000"/>
              </a:lnSpc>
              <a:spcBef>
                <a:spcPts val="500"/>
              </a:spcBef>
              <a:spcAft>
                <a:spcPts val="500"/>
              </a:spcAft>
            </a:pPr>
            <a:r>
              <a:rPr lang="en-US" sz="1200" b="0" dirty="0">
                <a:cs typeface="Arial"/>
              </a:rPr>
              <a:t>Value-added, product-enriching remote firmware updates :</a:t>
            </a:r>
          </a:p>
          <a:p>
            <a:pPr marL="171450" indent="-171450" fontAlgn="base">
              <a:lnSpc>
                <a:spcPct val="100000"/>
              </a:lnSpc>
              <a:spcBef>
                <a:spcPts val="500"/>
              </a:spcBef>
              <a:spcAft>
                <a:spcPts val="500"/>
              </a:spcAft>
              <a:buFont typeface="Arial" panose="020B0604020202020204" pitchFamily="34" charset="0"/>
              <a:buChar char="•"/>
            </a:pPr>
            <a:r>
              <a:rPr lang="en-US" sz="1200" b="0" dirty="0">
                <a:cs typeface="Arial"/>
              </a:rPr>
              <a:t>Enhances system power, adds additional features, delivers enhanced end user experience</a:t>
            </a:r>
          </a:p>
          <a:p>
            <a:pPr marL="171450" lvl="1" indent="-171450" fontAlgn="base">
              <a:lnSpc>
                <a:spcPct val="100000"/>
              </a:lnSpc>
              <a:buFont typeface="Arial" panose="020B0604020202020204" pitchFamily="34" charset="0"/>
              <a:buChar char="•"/>
            </a:pPr>
            <a:r>
              <a:rPr lang="en-US" sz="1200" dirty="0">
                <a:solidFill>
                  <a:srgbClr val="595959"/>
                </a:solidFill>
                <a:cs typeface="Arial"/>
              </a:rPr>
              <a:t>Lowers, overall cost of ownership and extends product lifecycles</a:t>
            </a:r>
          </a:p>
          <a:p>
            <a:pPr marL="171450" lvl="1" indent="-171450" fontAlgn="base">
              <a:lnSpc>
                <a:spcPct val="100000"/>
              </a:lnSpc>
              <a:buFont typeface="Arial" panose="020B0604020202020204" pitchFamily="34" charset="0"/>
              <a:buChar char="•"/>
            </a:pPr>
            <a:r>
              <a:rPr lang="en-US" sz="1200" dirty="0">
                <a:solidFill>
                  <a:srgbClr val="595959"/>
                </a:solidFill>
                <a:cs typeface="Arial"/>
              </a:rPr>
              <a:t>Requires less power and network requirements, leveraging standard PoE, versus PoE+ or PoE++, resulting in greater cost-savings </a:t>
            </a:r>
          </a:p>
          <a:p>
            <a:pPr lvl="2" indent="0">
              <a:lnSpc>
                <a:spcPct val="120000"/>
              </a:lnSpc>
              <a:buNone/>
            </a:pPr>
            <a:endParaRPr lang="en-US" sz="1600" b="0" dirty="0">
              <a:cs typeface="Arial"/>
            </a:endParaRPr>
          </a:p>
        </p:txBody>
      </p:sp>
      <p:sp>
        <p:nvSpPr>
          <p:cNvPr id="6" name="Text Placeholder 26">
            <a:extLst>
              <a:ext uri="{FF2B5EF4-FFF2-40B4-BE49-F238E27FC236}">
                <a16:creationId xmlns:a16="http://schemas.microsoft.com/office/drawing/2014/main" id="{0CF7FC20-9927-E540-B2B5-7E06851CE9F8}"/>
              </a:ext>
            </a:extLst>
          </p:cNvPr>
          <p:cNvSpPr txBox="1">
            <a:spLocks/>
          </p:cNvSpPr>
          <p:nvPr/>
        </p:nvSpPr>
        <p:spPr>
          <a:xfrm>
            <a:off x="356754" y="342900"/>
            <a:ext cx="5531580" cy="352472"/>
          </a:xfrm>
          <a:prstGeom prst="rect">
            <a:avLst/>
          </a:prstGeom>
        </p:spPr>
        <p:txBody>
          <a:bodyPr/>
          <a:lstStyle>
            <a:lvl1pPr marL="0" indent="0" algn="l" defTabSz="914400" rtl="0" eaLnBrk="1" latinLnBrk="0" hangingPunct="1">
              <a:lnSpc>
                <a:spcPct val="80000"/>
              </a:lnSpc>
              <a:spcBef>
                <a:spcPts val="1000"/>
              </a:spcBef>
              <a:buFontTx/>
              <a:buNone/>
              <a:defRPr sz="1800" b="1" kern="1200" baseline="0">
                <a:solidFill>
                  <a:srgbClr val="595959"/>
                </a:solidFill>
                <a:latin typeface="+mn-lt"/>
                <a:ea typeface="+mn-ea"/>
                <a:cs typeface="Arial" panose="020B0604020202020204" pitchFamily="34" charset="0"/>
              </a:defRPr>
            </a:lvl1pPr>
            <a:lvl2pPr marL="0" indent="0" algn="l" defTabSz="914400" rtl="0" eaLnBrk="1" latinLnBrk="0" hangingPunct="1">
              <a:lnSpc>
                <a:spcPct val="80000"/>
              </a:lnSpc>
              <a:spcBef>
                <a:spcPts val="500"/>
              </a:spcBef>
              <a:spcAft>
                <a:spcPts val="500"/>
              </a:spcAft>
              <a:buClr>
                <a:srgbClr val="DBD9D6"/>
              </a:buClr>
              <a:buFontTx/>
              <a:buNone/>
              <a:tabLst/>
              <a:defRPr sz="1600" kern="1200">
                <a:solidFill>
                  <a:srgbClr val="3E484F"/>
                </a:solidFill>
                <a:latin typeface="+mn-lt"/>
                <a:ea typeface="+mn-ea"/>
                <a:cs typeface="+mn-cs"/>
              </a:defRPr>
            </a:lvl2pPr>
            <a:lvl3pPr marL="298450" indent="-285750" algn="l" defTabSz="914400" rtl="0" eaLnBrk="1" latinLnBrk="0" hangingPunct="1">
              <a:lnSpc>
                <a:spcPct val="80000"/>
              </a:lnSpc>
              <a:spcBef>
                <a:spcPts val="500"/>
              </a:spcBef>
              <a:spcAft>
                <a:spcPts val="500"/>
              </a:spcAft>
              <a:buClr>
                <a:srgbClr val="595959"/>
              </a:buClr>
              <a:buSzPct val="110000"/>
              <a:buFont typeface="Arial" panose="020B0604020202020204" pitchFamily="34" charset="0"/>
              <a:buChar char="•"/>
              <a:tabLst/>
              <a:defRPr sz="1600" kern="1200">
                <a:solidFill>
                  <a:srgbClr val="595959"/>
                </a:solidFill>
                <a:latin typeface="+mn-lt"/>
                <a:ea typeface="+mn-ea"/>
                <a:cs typeface="+mn-cs"/>
              </a:defRPr>
            </a:lvl3pPr>
            <a:lvl4pPr marL="636587" marR="0" indent="-285750" algn="l" defTabSz="914400" rtl="0" eaLnBrk="1" fontAlgn="auto" latinLnBrk="0" hangingPunct="1">
              <a:lnSpc>
                <a:spcPct val="80000"/>
              </a:lnSpc>
              <a:spcBef>
                <a:spcPts val="500"/>
              </a:spcBef>
              <a:spcAft>
                <a:spcPts val="500"/>
              </a:spcAft>
              <a:buClr>
                <a:srgbClr val="595959"/>
              </a:buClr>
              <a:buSzPct val="120000"/>
              <a:buFont typeface="Arial" panose="020B0604020202020204" pitchFamily="34" charset="0"/>
              <a:buChar char="•"/>
              <a:tabLst/>
              <a:defRPr sz="1400" kern="1200">
                <a:solidFill>
                  <a:srgbClr val="595959"/>
                </a:solidFill>
                <a:latin typeface="+mn-lt"/>
                <a:ea typeface="+mn-ea"/>
                <a:cs typeface="+mn-cs"/>
              </a:defRPr>
            </a:lvl4pPr>
            <a:lvl5pPr marL="971550" marR="0" indent="-285750" algn="l" defTabSz="914400" rtl="0" eaLnBrk="1" fontAlgn="auto" latinLnBrk="0" hangingPunct="1">
              <a:lnSpc>
                <a:spcPct val="80000"/>
              </a:lnSpc>
              <a:spcBef>
                <a:spcPts val="500"/>
              </a:spcBef>
              <a:spcAft>
                <a:spcPts val="500"/>
              </a:spcAft>
              <a:buClr>
                <a:srgbClr val="595959"/>
              </a:buClr>
              <a:buSzPct val="110000"/>
              <a:buFont typeface="Arial" panose="020B0604020202020204" pitchFamily="34" charset="0"/>
              <a:buChar char="•"/>
              <a:tabLst/>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bg1">
                    <a:lumMod val="75000"/>
                  </a:schemeClr>
                </a:solidFill>
              </a:rPr>
              <a:t>One Solution: DM NVX® Encoders and Decoders (DM NVX® 10/20/200)</a:t>
            </a:r>
          </a:p>
        </p:txBody>
      </p:sp>
      <p:sp>
        <p:nvSpPr>
          <p:cNvPr id="12" name="Oval 11">
            <a:extLst>
              <a:ext uri="{FF2B5EF4-FFF2-40B4-BE49-F238E27FC236}">
                <a16:creationId xmlns:a16="http://schemas.microsoft.com/office/drawing/2014/main" id="{11E04AFE-E267-4C97-A6E5-EAB36FCFD7BA}"/>
              </a:ext>
            </a:extLst>
          </p:cNvPr>
          <p:cNvSpPr/>
          <p:nvPr/>
        </p:nvSpPr>
        <p:spPr>
          <a:xfrm>
            <a:off x="6254355" y="5085482"/>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Scalability and Flexibility</a:t>
            </a:r>
          </a:p>
        </p:txBody>
      </p:sp>
      <p:sp>
        <p:nvSpPr>
          <p:cNvPr id="13" name="Oval 12">
            <a:extLst>
              <a:ext uri="{FF2B5EF4-FFF2-40B4-BE49-F238E27FC236}">
                <a16:creationId xmlns:a16="http://schemas.microsoft.com/office/drawing/2014/main" id="{6A0DE790-BA3C-4A81-9D69-2446502C3872}"/>
              </a:ext>
            </a:extLst>
          </p:cNvPr>
          <p:cNvSpPr/>
          <p:nvPr/>
        </p:nvSpPr>
        <p:spPr>
          <a:xfrm>
            <a:off x="7405546" y="5085483"/>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Manage and Control</a:t>
            </a:r>
          </a:p>
        </p:txBody>
      </p:sp>
      <p:sp>
        <p:nvSpPr>
          <p:cNvPr id="14" name="Oval 13">
            <a:extLst>
              <a:ext uri="{FF2B5EF4-FFF2-40B4-BE49-F238E27FC236}">
                <a16:creationId xmlns:a16="http://schemas.microsoft.com/office/drawing/2014/main" id="{8A02A7AD-0B04-4AEE-96ED-4343C85AAFA7}"/>
              </a:ext>
            </a:extLst>
          </p:cNvPr>
          <p:cNvSpPr/>
          <p:nvPr/>
        </p:nvSpPr>
        <p:spPr>
          <a:xfrm>
            <a:off x="8556638" y="5085488"/>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rgbClr val="00497F"/>
                </a:solidFill>
                <a:latin typeface="Century Gothic" panose="020B0502020202020204" pitchFamily="34" charset="0"/>
                <a:cs typeface="Calibri" panose="020F0502020204030204" pitchFamily="34" charset="0"/>
              </a:rPr>
              <a:t>Affordable</a:t>
            </a:r>
          </a:p>
        </p:txBody>
      </p:sp>
      <p:sp>
        <p:nvSpPr>
          <p:cNvPr id="15" name="Oval 14">
            <a:extLst>
              <a:ext uri="{FF2B5EF4-FFF2-40B4-BE49-F238E27FC236}">
                <a16:creationId xmlns:a16="http://schemas.microsoft.com/office/drawing/2014/main" id="{71D1D4B0-B765-4A08-813C-CE02D5987B9B}"/>
              </a:ext>
            </a:extLst>
          </p:cNvPr>
          <p:cNvSpPr/>
          <p:nvPr/>
        </p:nvSpPr>
        <p:spPr>
          <a:xfrm>
            <a:off x="10856356"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lumMod val="75000"/>
                  </a:schemeClr>
                </a:solidFill>
                <a:latin typeface="Century Gothic" panose="020B0502020202020204" pitchFamily="34" charset="0"/>
                <a:cs typeface="Calibri" panose="020F0502020204030204" pitchFamily="34" charset="0"/>
              </a:rPr>
              <a:t>Leverages existing network</a:t>
            </a:r>
          </a:p>
        </p:txBody>
      </p:sp>
      <p:sp>
        <p:nvSpPr>
          <p:cNvPr id="16" name="Oval 15">
            <a:extLst>
              <a:ext uri="{FF2B5EF4-FFF2-40B4-BE49-F238E27FC236}">
                <a16:creationId xmlns:a16="http://schemas.microsoft.com/office/drawing/2014/main" id="{8931488A-C920-4CBE-AA89-CFC01A2AB594}"/>
              </a:ext>
            </a:extLst>
          </p:cNvPr>
          <p:cNvSpPr/>
          <p:nvPr/>
        </p:nvSpPr>
        <p:spPr>
          <a:xfrm>
            <a:off x="9707730" y="5085484"/>
            <a:ext cx="1017144" cy="925023"/>
          </a:xfrm>
          <a:prstGeom prst="ellipse">
            <a:avLst/>
          </a:prstGeom>
          <a:solidFill>
            <a:srgbClr val="EDF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a:solidFill>
                  <a:schemeClr val="bg1">
                    <a:lumMod val="75000"/>
                  </a:schemeClr>
                </a:solidFill>
                <a:latin typeface="Century Gothic" panose="020B0502020202020204" pitchFamily="34" charset="0"/>
                <a:cs typeface="Calibri" panose="020F0502020204030204" pitchFamily="34" charset="0"/>
              </a:rPr>
              <a:t>Security</a:t>
            </a:r>
          </a:p>
        </p:txBody>
      </p:sp>
      <p:pic>
        <p:nvPicPr>
          <p:cNvPr id="18" name="Picture 17" descr="A conference room with a large screen&#10;&#10;Description automatically generated with low confidence">
            <a:extLst>
              <a:ext uri="{FF2B5EF4-FFF2-40B4-BE49-F238E27FC236}">
                <a16:creationId xmlns:a16="http://schemas.microsoft.com/office/drawing/2014/main" id="{5F8C574C-45D7-4E2A-B14C-739FD95CB3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605"/>
          <a:stretch/>
        </p:blipFill>
        <p:spPr>
          <a:xfrm>
            <a:off x="6883121" y="2020652"/>
            <a:ext cx="4279250" cy="2749304"/>
          </a:xfrm>
          <a:prstGeom prst="rect">
            <a:avLst/>
          </a:prstGeom>
        </p:spPr>
      </p:pic>
    </p:spTree>
    <p:extLst>
      <p:ext uri="{BB962C8B-B14F-4D97-AF65-F5344CB8AC3E}">
        <p14:creationId xmlns:p14="http://schemas.microsoft.com/office/powerpoint/2010/main" val="2893124733"/>
      </p:ext>
    </p:extLst>
  </p:cSld>
  <p:clrMapOvr>
    <a:masterClrMapping/>
  </p:clrMapOvr>
</p:sld>
</file>

<file path=ppt/theme/theme1.xml><?xml version="1.0" encoding="utf-8"?>
<a:theme xmlns:a="http://schemas.openxmlformats.org/drawingml/2006/main" name="Crestron Corporate PPT">
  <a:themeElements>
    <a:clrScheme name="Crestron Color Palette">
      <a:dk1>
        <a:srgbClr val="000000"/>
      </a:dk1>
      <a:lt1>
        <a:srgbClr val="FFFFFF"/>
      </a:lt1>
      <a:dk2>
        <a:srgbClr val="44546A"/>
      </a:dk2>
      <a:lt2>
        <a:srgbClr val="E7E6E6"/>
      </a:lt2>
      <a:accent1>
        <a:srgbClr val="00497F"/>
      </a:accent1>
      <a:accent2>
        <a:srgbClr val="007BA0"/>
      </a:accent2>
      <a:accent3>
        <a:srgbClr val="ED363D"/>
      </a:accent3>
      <a:accent4>
        <a:srgbClr val="C0CDCE"/>
      </a:accent4>
      <a:accent5>
        <a:srgbClr val="007BA0"/>
      </a:accent5>
      <a:accent6>
        <a:srgbClr val="7A7E81"/>
      </a:accent6>
      <a:hlink>
        <a:srgbClr val="00497F"/>
      </a:hlink>
      <a:folHlink>
        <a:srgbClr val="EF4E2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1DA8A8-C8D7-3D42-BE3E-199E8D849CD3}" vid="{8665160E-A7EB-4B48-B949-40C6603AA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0ca76630-6782-496f-9ce9-1b54036e4a29" xsi:nil="true"/>
    <Owner xmlns="0ca76630-6782-496f-9ce9-1b54036e4a29">
      <UserInfo>
        <DisplayName/>
        <AccountId xsi:nil="true"/>
        <AccountType/>
      </UserInfo>
    </Owner>
    <TaxCatchAll xmlns="15b6afc9-78f9-404a-b671-b5f402926875" xsi:nil="true"/>
    <lcf76f155ced4ddcb4097134ff3c332f xmlns="0ca76630-6782-496f-9ce9-1b54036e4a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AE207586EC4940BFE2ACF9094F52A4" ma:contentTypeVersion="18" ma:contentTypeDescription="Create a new document." ma:contentTypeScope="" ma:versionID="96e3105c97ba9e363b491f623189269d">
  <xsd:schema xmlns:xsd="http://www.w3.org/2001/XMLSchema" xmlns:xs="http://www.w3.org/2001/XMLSchema" xmlns:p="http://schemas.microsoft.com/office/2006/metadata/properties" xmlns:ns2="0ca76630-6782-496f-9ce9-1b54036e4a29" xmlns:ns3="15b6afc9-78f9-404a-b671-b5f402926875" targetNamespace="http://schemas.microsoft.com/office/2006/metadata/properties" ma:root="true" ma:fieldsID="688a5954da42b9c3bcb6f18586c293f5" ns2:_="" ns3:_="">
    <xsd:import namespace="0ca76630-6782-496f-9ce9-1b54036e4a29"/>
    <xsd:import namespace="15b6afc9-78f9-404a-b671-b5f4029268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NOTES" minOccurs="0"/>
                <xsd:element ref="ns2:Own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76630-6782-496f-9ce9-1b54036e4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NOTES" ma:index="21" nillable="true" ma:displayName="NOTES" ma:description="NEXT Session Presentations" ma:format="Dropdown" ma:internalName="NOTES">
      <xsd:simpleType>
        <xsd:restriction base="dms:Text">
          <xsd:maxLength value="255"/>
        </xsd:restriction>
      </xsd:simpleType>
    </xsd:element>
    <xsd:element name="Owner" ma:index="22" nillable="true" ma:displayName="Owner" ma:description="This person OWNS this presentation"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24443d-9f2a-44ee-ad5c-ebc298f2fa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b6afc9-78f9-404a-b671-b5f4029268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9107727-7508-4309-9452-6c3d6569009e}" ma:internalName="TaxCatchAll" ma:showField="CatchAllData" ma:web="15b6afc9-78f9-404a-b671-b5f4029268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9EE9A-5E33-4811-8DFE-5CAA1427A8F1}">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0ca76630-6782-496f-9ce9-1b54036e4a29"/>
    <ds:schemaRef ds:uri="http://purl.org/dc/elements/1.1/"/>
    <ds:schemaRef ds:uri="15b6afc9-78f9-404a-b671-b5f402926875"/>
    <ds:schemaRef ds:uri="http://www.w3.org/XML/1998/namespace"/>
    <ds:schemaRef ds:uri="http://purl.org/dc/dcmitype/"/>
  </ds:schemaRefs>
</ds:datastoreItem>
</file>

<file path=customXml/itemProps2.xml><?xml version="1.0" encoding="utf-8"?>
<ds:datastoreItem xmlns:ds="http://schemas.openxmlformats.org/officeDocument/2006/customXml" ds:itemID="{310F3A04-AAD3-4162-AF55-7D2AA5522788}">
  <ds:schemaRefs>
    <ds:schemaRef ds:uri="http://schemas.microsoft.com/sharepoint/v3/contenttype/forms"/>
  </ds:schemaRefs>
</ds:datastoreItem>
</file>

<file path=customXml/itemProps3.xml><?xml version="1.0" encoding="utf-8"?>
<ds:datastoreItem xmlns:ds="http://schemas.openxmlformats.org/officeDocument/2006/customXml" ds:itemID="{3CB96B4A-A288-4951-8A9D-F3E2A0EE6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76630-6782-496f-9ce9-1b54036e4a29"/>
    <ds:schemaRef ds:uri="15b6afc9-78f9-404a-b671-b5f402926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Crestron Corporate PPT</Template>
  <TotalTime>8574</TotalTime>
  <Words>2204</Words>
  <Application>Microsoft Office PowerPoint</Application>
  <PresentationFormat>Widescreen</PresentationFormat>
  <Paragraphs>373</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Century Gothic</vt:lpstr>
      <vt:lpstr>Constantia</vt:lpstr>
      <vt:lpstr>inherit</vt:lpstr>
      <vt:lpstr>Segoe UI</vt:lpstr>
      <vt:lpstr>Segoe UI Symbol</vt:lpstr>
      <vt:lpstr>Times New Roman</vt:lpstr>
      <vt:lpstr>Crestron Corporate PPT</vt:lpstr>
      <vt:lpstr>New DM NVX® 10/20/200  AV-over-IP Encoders and Decoders </vt:lpstr>
      <vt:lpstr>The Trend</vt:lpstr>
      <vt:lpstr>The Challenges</vt:lpstr>
      <vt:lpstr>DM NVX® 10/20/200 AV-over-IP Encoders and Decoders </vt:lpstr>
      <vt:lpstr>DM NVX® 10/20/200 AV-over-IP Encoders and Decoders </vt:lpstr>
      <vt:lpstr>At a Glance</vt:lpstr>
      <vt:lpstr>Scalability and Flexibility  </vt:lpstr>
      <vt:lpstr>Manage and Control</vt:lpstr>
      <vt:lpstr>Affordability</vt:lpstr>
      <vt:lpstr>Security</vt:lpstr>
      <vt:lpstr>Leverages existing infrastructure</vt:lpstr>
      <vt:lpstr>Support a Wide Range of Applications </vt:lpstr>
      <vt:lpstr>Technical Overview: DM NVX 10/20/200</vt:lpstr>
      <vt:lpstr> Choose Your Solution </vt:lpstr>
      <vt:lpstr>The Crestron Ecosystem</vt:lpstr>
      <vt:lpstr>Ready to Learn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Crestron and Comcast</dc:title>
  <dc:creator>Lauren Hemingway</dc:creator>
  <cp:lastModifiedBy>K.D. Meling</cp:lastModifiedBy>
  <cp:revision>4</cp:revision>
  <dcterms:created xsi:type="dcterms:W3CDTF">2021-07-08T22:28:48Z</dcterms:created>
  <dcterms:modified xsi:type="dcterms:W3CDTF">2022-07-14T17:05:53Z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0x010100CFAE207586EC4940BFE2ACF9094F52A4</vt:lpwstr>
  </property>
  <property fmtid="{D5CDD505-2E9C-101B-9397-08002B2CF9AE}" pid="3" name="MediaServiceImageTags">
    <vt:lpwstr/>
  </property>
</Properties>
</file>