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42"/>
  </p:notesMasterIdLst>
  <p:sldIdLst>
    <p:sldId id="265" r:id="rId3"/>
    <p:sldId id="256" r:id="rId4"/>
    <p:sldId id="257" r:id="rId5"/>
    <p:sldId id="258" r:id="rId6"/>
    <p:sldId id="272" r:id="rId7"/>
    <p:sldId id="266" r:id="rId8"/>
    <p:sldId id="267" r:id="rId9"/>
    <p:sldId id="263" r:id="rId10"/>
    <p:sldId id="273" r:id="rId11"/>
    <p:sldId id="259" r:id="rId12"/>
    <p:sldId id="278" r:id="rId13"/>
    <p:sldId id="279" r:id="rId14"/>
    <p:sldId id="296" r:id="rId15"/>
    <p:sldId id="297" r:id="rId16"/>
    <p:sldId id="274" r:id="rId17"/>
    <p:sldId id="268" r:id="rId18"/>
    <p:sldId id="281" r:id="rId19"/>
    <p:sldId id="282" r:id="rId20"/>
    <p:sldId id="283" r:id="rId21"/>
    <p:sldId id="284" r:id="rId22"/>
    <p:sldId id="270" r:id="rId23"/>
    <p:sldId id="285" r:id="rId24"/>
    <p:sldId id="275" r:id="rId25"/>
    <p:sldId id="260" r:id="rId26"/>
    <p:sldId id="286" r:id="rId27"/>
    <p:sldId id="287" r:id="rId28"/>
    <p:sldId id="288" r:id="rId29"/>
    <p:sldId id="295" r:id="rId30"/>
    <p:sldId id="5859" r:id="rId31"/>
    <p:sldId id="261" r:id="rId32"/>
    <p:sldId id="277" r:id="rId33"/>
    <p:sldId id="269" r:id="rId34"/>
    <p:sldId id="291" r:id="rId35"/>
    <p:sldId id="292" r:id="rId36"/>
    <p:sldId id="294" r:id="rId37"/>
    <p:sldId id="293" r:id="rId38"/>
    <p:sldId id="262" r:id="rId39"/>
    <p:sldId id="271" r:id="rId40"/>
    <p:sldId id="26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37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19"/>
    <p:restoredTop sz="94759"/>
  </p:normalViewPr>
  <p:slideViewPr>
    <p:cSldViewPr snapToGrid="0" snapToObjects="1">
      <p:cViewPr varScale="1">
        <p:scale>
          <a:sx n="116" d="100"/>
          <a:sy n="116" d="100"/>
        </p:scale>
        <p:origin x="15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1/22/20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8:00 AM - The day begins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your office, Crestron Flex P100 voice devices provide you with your day’s calendar and connect you with coworkers and customers alike.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9:15 AM - Emergency meeting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colleagues need to review a spreadsheet before the team meeting. No problem. Crestron scheduling touch screens connect to your calendaring system. It indicates a nearby huddle room is available. You book it on the spot.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10:00 AM - Team meeting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colleague quickly pairs her Bluetooth</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device to the Crestron Flex M100 tabletop conferencing system and you all discuss in real-time.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12:00 PM - Global meeting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head to your next meeting, the illuminated Crestron room availability hallway signs help you easily locate the room. As you enter, your team’s name is on the display and the same interface greets you on a 10" touch screen.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Crestron Flex B100 Series smart soundbar provides crystal clear voice pickup around the room. One touch and everyone is connected to the room, along with the UK leadership team. On-time. Efficient.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3:30 PM - Training session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Joining the session is simple. The Crestron Flex C100 Integration Kit provides an intuitive interface, even in the most complicated spaces, giving meeting facilitators the confidence they need to have a great session.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a:t>
            </a:fld>
            <a:endParaRPr lang="en-US"/>
          </a:p>
        </p:txBody>
      </p:sp>
    </p:spTree>
    <p:extLst>
      <p:ext uri="{BB962C8B-B14F-4D97-AF65-F5344CB8AC3E}">
        <p14:creationId xmlns:p14="http://schemas.microsoft.com/office/powerpoint/2010/main" val="8790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24</a:t>
            </a:fld>
            <a:endParaRPr lang="en-US"/>
          </a:p>
        </p:txBody>
      </p:sp>
    </p:spTree>
    <p:extLst>
      <p:ext uri="{BB962C8B-B14F-4D97-AF65-F5344CB8AC3E}">
        <p14:creationId xmlns:p14="http://schemas.microsoft.com/office/powerpoint/2010/main" val="174502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28</a:t>
            </a:fld>
            <a:endParaRPr lang="en-US"/>
          </a:p>
        </p:txBody>
      </p:sp>
    </p:spTree>
    <p:extLst>
      <p:ext uri="{BB962C8B-B14F-4D97-AF65-F5344CB8AC3E}">
        <p14:creationId xmlns:p14="http://schemas.microsoft.com/office/powerpoint/2010/main" val="373208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32</a:t>
            </a:fld>
            <a:endParaRPr lang="en-US"/>
          </a:p>
        </p:txBody>
      </p:sp>
    </p:spTree>
    <p:extLst>
      <p:ext uri="{BB962C8B-B14F-4D97-AF65-F5344CB8AC3E}">
        <p14:creationId xmlns:p14="http://schemas.microsoft.com/office/powerpoint/2010/main" val="4084540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798429-3829-CD48-ADB3-BB0BFEF371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2900" y="304798"/>
            <a:ext cx="11506200" cy="5867402"/>
          </a:xfrm>
          <a:prstGeom prst="rect">
            <a:avLst/>
          </a:prstGeom>
        </p:spPr>
      </p:pic>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normAutofit/>
          </a:bodyPr>
          <a:lstStyle>
            <a:lvl1pPr algn="ctr">
              <a:lnSpc>
                <a:spcPct val="150000"/>
              </a:lnSpc>
              <a:spcAft>
                <a:spcPts val="2400"/>
              </a:spcAft>
              <a:defRPr sz="3200">
                <a:solidFill>
                  <a:srgbClr val="FFFFFF"/>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C1859D-1DFD-704D-B54D-DCAB5AD12B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2900" y="304798"/>
            <a:ext cx="11506200" cy="5867401"/>
          </a:xfrm>
          <a:prstGeom prst="rect">
            <a:avLst/>
          </a:prstGeom>
        </p:spPr>
      </p:pic>
      <p:sp>
        <p:nvSpPr>
          <p:cNvPr id="9" name="Rectangle 8">
            <a:extLst>
              <a:ext uri="{FF2B5EF4-FFF2-40B4-BE49-F238E27FC236}">
                <a16:creationId xmlns:a16="http://schemas.microsoft.com/office/drawing/2014/main" id="{9D524458-20FB-B341-A2F1-1A7D3A1C4034}"/>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4418510" y="3155576"/>
            <a:ext cx="7430590" cy="3016624"/>
          </a:xfrm>
        </p:spPr>
        <p:txBody>
          <a:bodyPr anchor="t"/>
          <a:lstStyle>
            <a:lvl1pPr algn="l">
              <a:defRPr>
                <a:solidFill>
                  <a:srgbClr val="FFFFFF"/>
                </a:solidFill>
              </a:defRPr>
            </a:lvl1pPr>
          </a:lstStyle>
          <a:p>
            <a:r>
              <a:rPr lang="en-US" dirty="0"/>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©2019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3012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85D24-725B-1547-A459-750F00519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025" y="268197"/>
            <a:ext cx="5401067" cy="745347"/>
          </a:xfrm>
          <a:prstGeom prst="rect">
            <a:avLst/>
          </a:prstGeom>
        </p:spPr>
      </p:pic>
    </p:spTree>
    <p:extLst>
      <p:ext uri="{BB962C8B-B14F-4D97-AF65-F5344CB8AC3E}">
        <p14:creationId xmlns:p14="http://schemas.microsoft.com/office/powerpoint/2010/main" val="306216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BA366B-E3A7-E740-9E3F-D46930375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2900" y="1142998"/>
            <a:ext cx="11506200" cy="5029202"/>
          </a:xfrm>
          <a:prstGeom prst="rect">
            <a:avLst/>
          </a:prstGeom>
        </p:spPr>
      </p:pic>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normAutofit/>
          </a:bodyPr>
          <a:lstStyle>
            <a:lvl1pPr>
              <a:defRPr sz="3200"/>
            </a:lvl1pPr>
          </a:lstStyle>
          <a:p>
            <a:r>
              <a:rPr lang="en-US" dirty="0"/>
              <a:t>Presentation Title</a:t>
            </a: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1142997"/>
            <a:ext cx="11506200" cy="1898154"/>
          </a:xfrm>
        </p:spPr>
        <p:txBody>
          <a:bodyPr bIns="0" anchor="ctr">
            <a:normAutofit/>
          </a:bodyPr>
          <a:lstStyle>
            <a:lvl1pPr algn="ctr">
              <a:lnSpc>
                <a:spcPct val="150000"/>
              </a:lnSpc>
              <a:spcBef>
                <a:spcPts val="0"/>
              </a:spcBef>
              <a:spcAft>
                <a:spcPts val="2400"/>
              </a:spcAft>
              <a:defRPr sz="2800" b="0">
                <a:solidFill>
                  <a:schemeClr val="tx1"/>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41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normAutofit/>
          </a:bodyPr>
          <a:lstStyle>
            <a:lvl1pPr>
              <a:defRPr sz="3200"/>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normAutofit/>
          </a:bodyPr>
          <a:lstStyle>
            <a:lvl1pPr>
              <a:defRPr sz="3200"/>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normAutofit/>
          </a:bodyPr>
          <a:lstStyle>
            <a:lvl1pPr>
              <a:defRPr sz="3200"/>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normAutofit/>
          </a:bodyPr>
          <a:lstStyle>
            <a:lvl1pPr>
              <a:defRPr sz="3200"/>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normAutofit/>
          </a:bodyPr>
          <a:lstStyle>
            <a:lvl1pPr>
              <a:defRPr sz="3200"/>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b="0">
                <a:solidFill>
                  <a:schemeClr val="tx1"/>
                </a:solidFill>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rmAutofit/>
          </a:bodyPr>
          <a:lstStyle>
            <a:lvl1pPr marL="0" indent="0">
              <a:spcBef>
                <a:spcPts val="0"/>
              </a:spcBef>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b="0">
                <a:solidFill>
                  <a:schemeClr val="tx1"/>
                </a:solidFill>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5" name="Picture 4">
            <a:extLst>
              <a:ext uri="{FF2B5EF4-FFF2-40B4-BE49-F238E27FC236}">
                <a16:creationId xmlns:a16="http://schemas.microsoft.com/office/drawing/2014/main" id="{FEBF99A8-E361-874B-AD4D-204C0CE5A00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765372" y="6282612"/>
            <a:ext cx="3104276" cy="428390"/>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Lst>
  <p:transition>
    <p:fade/>
  </p:transition>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04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P-Series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Not just a phone – a hub for collaboration</a:t>
            </a:r>
          </a:p>
          <a:p>
            <a:pPr lvl="2"/>
            <a:endParaRPr lang="en-US" dirty="0"/>
          </a:p>
          <a:p>
            <a:pPr lvl="2"/>
            <a:r>
              <a:rPr lang="en-US" dirty="0"/>
              <a:t>Smart desk phone connects to contacts, calendar and meetings</a:t>
            </a:r>
          </a:p>
          <a:p>
            <a:pPr lvl="2"/>
            <a:endParaRPr lang="en-US" dirty="0"/>
          </a:p>
          <a:p>
            <a:pPr lvl="2"/>
            <a:r>
              <a:rPr lang="en-US" dirty="0"/>
              <a:t>Connects to network with latest security standards </a:t>
            </a:r>
          </a:p>
          <a:p>
            <a:pPr lvl="2"/>
            <a:endParaRPr lang="en-US" dirty="0"/>
          </a:p>
          <a:p>
            <a:pPr lvl="2"/>
            <a:r>
              <a:rPr lang="en-US" dirty="0"/>
              <a:t>Zero-touch provisioning and centralized management</a:t>
            </a:r>
          </a:p>
        </p:txBody>
      </p:sp>
      <p:pic>
        <p:nvPicPr>
          <p:cNvPr id="15" name="Picture Placeholder 14">
            <a:extLst>
              <a:ext uri="{FF2B5EF4-FFF2-40B4-BE49-F238E27FC236}">
                <a16:creationId xmlns:a16="http://schemas.microsoft.com/office/drawing/2014/main" id="{EE8766D7-C8F3-E24F-955D-85D6A1DB307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1847" b="-2562"/>
          <a:stretch/>
        </p:blipFill>
        <p:spPr>
          <a:xfrm>
            <a:off x="1029937" y="1163189"/>
            <a:ext cx="3347783" cy="3479586"/>
          </a:xfrm>
        </p:spPr>
      </p:pic>
      <p:pic>
        <p:nvPicPr>
          <p:cNvPr id="16" name="Picture 15">
            <a:extLst>
              <a:ext uri="{FF2B5EF4-FFF2-40B4-BE49-F238E27FC236}">
                <a16:creationId xmlns:a16="http://schemas.microsoft.com/office/drawing/2014/main" id="{E95222D0-F828-4C4C-A845-9D6BF4AC16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332" y="5670352"/>
            <a:ext cx="1903497" cy="371599"/>
          </a:xfrm>
          <a:prstGeom prst="rect">
            <a:avLst/>
          </a:prstGeom>
        </p:spPr>
      </p:pic>
      <p:pic>
        <p:nvPicPr>
          <p:cNvPr id="17" name="Picture 16">
            <a:extLst>
              <a:ext uri="{FF2B5EF4-FFF2-40B4-BE49-F238E27FC236}">
                <a16:creationId xmlns:a16="http://schemas.microsoft.com/office/drawing/2014/main" id="{6126D8D9-26BA-0846-868F-3D10019D07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5109" y="5576595"/>
            <a:ext cx="2315211" cy="595605"/>
          </a:xfrm>
          <a:prstGeom prst="rect">
            <a:avLst/>
          </a:prstGeom>
        </p:spPr>
      </p:pic>
      <p:sp>
        <p:nvSpPr>
          <p:cNvPr id="7" name="Rectangle 6">
            <a:extLst>
              <a:ext uri="{FF2B5EF4-FFF2-40B4-BE49-F238E27FC236}">
                <a16:creationId xmlns:a16="http://schemas.microsoft.com/office/drawing/2014/main" id="{34C90AD9-ADEE-F04D-B6DF-B811B4127842}"/>
              </a:ext>
            </a:extLst>
          </p:cNvPr>
          <p:cNvSpPr/>
          <p:nvPr/>
        </p:nvSpPr>
        <p:spPr>
          <a:xfrm>
            <a:off x="3837072" y="5268817"/>
            <a:ext cx="1235723" cy="307777"/>
          </a:xfrm>
          <a:prstGeom prst="rect">
            <a:avLst/>
          </a:prstGeom>
        </p:spPr>
        <p:txBody>
          <a:bodyPr wrap="none">
            <a:spAutoFit/>
          </a:bodyPr>
          <a:lstStyle/>
          <a:p>
            <a:r>
              <a:rPr lang="en-US" sz="1400" b="1" dirty="0"/>
              <a:t>Native Voice</a:t>
            </a:r>
          </a:p>
        </p:txBody>
      </p:sp>
      <p:pic>
        <p:nvPicPr>
          <p:cNvPr id="8" name="Picture 7">
            <a:extLst>
              <a:ext uri="{FF2B5EF4-FFF2-40B4-BE49-F238E27FC236}">
                <a16:creationId xmlns:a16="http://schemas.microsoft.com/office/drawing/2014/main" id="{E95F094F-A8F8-614E-9A87-769B56B93CCA}"/>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42714" y="4840382"/>
            <a:ext cx="1049498" cy="230828"/>
          </a:xfrm>
          <a:prstGeom prst="rect">
            <a:avLst/>
          </a:prstGeom>
        </p:spPr>
      </p:pic>
    </p:spTree>
    <p:extLst>
      <p:ext uri="{BB962C8B-B14F-4D97-AF65-F5344CB8AC3E}">
        <p14:creationId xmlns:p14="http://schemas.microsoft.com/office/powerpoint/2010/main" val="30252031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P-Series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Experience</a:t>
            </a:r>
          </a:p>
          <a:p>
            <a:pPr lvl="2"/>
            <a:endParaRPr lang="en-US" dirty="0"/>
          </a:p>
          <a:p>
            <a:pPr lvl="1"/>
            <a:r>
              <a:rPr lang="en-US" b="0" dirty="0"/>
              <a:t>Natively runs Microsoft Teams</a:t>
            </a:r>
            <a:r>
              <a:rPr lang="en-US" b="0" baseline="30000" dirty="0"/>
              <a:t>™</a:t>
            </a:r>
            <a:r>
              <a:rPr lang="en-US" b="0" dirty="0"/>
              <a:t> with one touch join. Manage contacts. Join a meeting or book a meeting. See your day.</a:t>
            </a:r>
          </a:p>
        </p:txBody>
      </p:sp>
      <p:pic>
        <p:nvPicPr>
          <p:cNvPr id="24" name="Picture 23">
            <a:extLst>
              <a:ext uri="{FF2B5EF4-FFF2-40B4-BE49-F238E27FC236}">
                <a16:creationId xmlns:a16="http://schemas.microsoft.com/office/drawing/2014/main" id="{6BE65A3C-AE74-2648-B46A-FE5BC261C901}"/>
              </a:ext>
            </a:extLst>
          </p:cNvPr>
          <p:cNvPicPr>
            <a:picLocks noChangeAspect="1"/>
          </p:cNvPicPr>
          <p:nvPr/>
        </p:nvPicPr>
        <p:blipFill>
          <a:blip r:embed="rId2"/>
          <a:stretch>
            <a:fillRect/>
          </a:stretch>
        </p:blipFill>
        <p:spPr>
          <a:xfrm>
            <a:off x="342900" y="2208455"/>
            <a:ext cx="6438900" cy="2575560"/>
          </a:xfrm>
          <a:prstGeom prst="rect">
            <a:avLst/>
          </a:prstGeom>
        </p:spPr>
      </p:pic>
    </p:spTree>
    <p:extLst>
      <p:ext uri="{BB962C8B-B14F-4D97-AF65-F5344CB8AC3E}">
        <p14:creationId xmlns:p14="http://schemas.microsoft.com/office/powerpoint/2010/main" val="11076782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1434A2-AB9F-2541-B0B4-3A1A70F988F4}"/>
              </a:ext>
            </a:extLst>
          </p:cNvPr>
          <p:cNvSpPr/>
          <p:nvPr/>
        </p:nvSpPr>
        <p:spPr>
          <a:xfrm>
            <a:off x="342901" y="1142999"/>
            <a:ext cx="6299946" cy="5029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4FC5A98E-BCB0-8644-9631-2187441934EF}"/>
              </a:ext>
            </a:extLst>
          </p:cNvPr>
          <p:cNvPicPr>
            <a:picLocks noGrp="1" noChangeAspect="1"/>
          </p:cNvPicPr>
          <p:nvPr>
            <p:ph type="pic" sz="quarter" idx="10"/>
          </p:nvPr>
        </p:nvPicPr>
        <p:blipFill rotWithShape="1">
          <a:blip r:embed="rId2"/>
          <a:srcRect t="-340900" b="-340900"/>
          <a:stretch/>
        </p:blipFill>
        <p:spPr>
          <a:xfrm>
            <a:off x="830695" y="1524000"/>
            <a:ext cx="5463310" cy="4267200"/>
          </a:xfrm>
        </p:spPr>
      </p:pic>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P-Series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Cloud Enabled</a:t>
            </a:r>
          </a:p>
          <a:p>
            <a:pPr lvl="2"/>
            <a:endParaRPr lang="en-US" dirty="0"/>
          </a:p>
          <a:p>
            <a:pPr lvl="1"/>
            <a:r>
              <a:rPr lang="en-US" dirty="0"/>
              <a:t>Hosted on Microsoft Azure, Crestron </a:t>
            </a:r>
            <a:r>
              <a:rPr lang="en-US" dirty="0" err="1"/>
              <a:t>XiO</a:t>
            </a:r>
            <a:r>
              <a:rPr lang="en-US" dirty="0"/>
              <a:t> Cloud</a:t>
            </a:r>
            <a:r>
              <a:rPr lang="en-US" baseline="30000" dirty="0"/>
              <a:t>™ </a:t>
            </a:r>
            <a:r>
              <a:rPr lang="en-US" dirty="0"/>
              <a:t>service</a:t>
            </a:r>
            <a:r>
              <a:rPr lang="en-US" baseline="30000" dirty="0"/>
              <a:t> </a:t>
            </a:r>
            <a:r>
              <a:rPr lang="en-US" dirty="0"/>
              <a:t>provides zero-touch provisioning and centralized management</a:t>
            </a:r>
          </a:p>
        </p:txBody>
      </p:sp>
    </p:spTree>
    <p:extLst>
      <p:ext uri="{BB962C8B-B14F-4D97-AF65-F5344CB8AC3E}">
        <p14:creationId xmlns:p14="http://schemas.microsoft.com/office/powerpoint/2010/main" val="34660813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882FA-BF8A-4F49-A3B5-969307FE4B34}"/>
              </a:ext>
            </a:extLst>
          </p:cNvPr>
          <p:cNvSpPr>
            <a:spLocks noGrp="1"/>
          </p:cNvSpPr>
          <p:nvPr>
            <p:ph type="title"/>
          </p:nvPr>
        </p:nvSpPr>
        <p:spPr/>
        <p:txBody>
          <a:bodyPr>
            <a:normAutofit/>
          </a:bodyPr>
          <a:lstStyle/>
          <a:p>
            <a:r>
              <a:rPr lang="en-US" b="1" dirty="0"/>
              <a:t>Crestron Flex </a:t>
            </a:r>
            <a:r>
              <a:rPr lang="en-US" dirty="0"/>
              <a:t>P-Series</a:t>
            </a:r>
          </a:p>
        </p:txBody>
      </p:sp>
      <p:sp>
        <p:nvSpPr>
          <p:cNvPr id="4" name="Content Placeholder 3">
            <a:extLst>
              <a:ext uri="{FF2B5EF4-FFF2-40B4-BE49-F238E27FC236}">
                <a16:creationId xmlns:a16="http://schemas.microsoft.com/office/drawing/2014/main" id="{0D7FAD8E-0C8B-EB46-A36E-48FA88AFE575}"/>
              </a:ext>
            </a:extLst>
          </p:cNvPr>
          <p:cNvSpPr>
            <a:spLocks noGrp="1"/>
          </p:cNvSpPr>
          <p:nvPr>
            <p:ph idx="1"/>
          </p:nvPr>
        </p:nvSpPr>
        <p:spPr/>
        <p:txBody>
          <a:bodyPr/>
          <a:lstStyle/>
          <a:p>
            <a:r>
              <a:rPr lang="en-US" dirty="0"/>
              <a:t>Installation</a:t>
            </a:r>
          </a:p>
          <a:p>
            <a:pPr lvl="2"/>
            <a:endParaRPr lang="en-US" dirty="0"/>
          </a:p>
        </p:txBody>
      </p:sp>
      <p:pic>
        <p:nvPicPr>
          <p:cNvPr id="8" name="Picture 7">
            <a:extLst>
              <a:ext uri="{FF2B5EF4-FFF2-40B4-BE49-F238E27FC236}">
                <a16:creationId xmlns:a16="http://schemas.microsoft.com/office/drawing/2014/main" id="{0380E642-FCF7-7A4B-94A6-28568E1D46E1}"/>
              </a:ext>
            </a:extLst>
          </p:cNvPr>
          <p:cNvPicPr>
            <a:picLocks noChangeAspect="1"/>
          </p:cNvPicPr>
          <p:nvPr/>
        </p:nvPicPr>
        <p:blipFill>
          <a:blip r:embed="rId2"/>
          <a:stretch>
            <a:fillRect/>
          </a:stretch>
        </p:blipFill>
        <p:spPr>
          <a:xfrm>
            <a:off x="1910353" y="2089593"/>
            <a:ext cx="8371294" cy="2678814"/>
          </a:xfrm>
          <a:prstGeom prst="rect">
            <a:avLst/>
          </a:prstGeom>
        </p:spPr>
      </p:pic>
    </p:spTree>
    <p:extLst>
      <p:ext uri="{BB962C8B-B14F-4D97-AF65-F5344CB8AC3E}">
        <p14:creationId xmlns:p14="http://schemas.microsoft.com/office/powerpoint/2010/main" val="2968849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98D5-2BE8-2849-9817-92D284BBF2BF}"/>
              </a:ext>
            </a:extLst>
          </p:cNvPr>
          <p:cNvSpPr>
            <a:spLocks noGrp="1"/>
          </p:cNvSpPr>
          <p:nvPr>
            <p:ph type="title"/>
          </p:nvPr>
        </p:nvSpPr>
        <p:spPr/>
        <p:txBody>
          <a:bodyPr/>
          <a:lstStyle/>
          <a:p>
            <a:r>
              <a:rPr lang="en-US" b="1" dirty="0"/>
              <a:t>Crestron Flex </a:t>
            </a:r>
            <a:r>
              <a:rPr lang="en-US" dirty="0"/>
              <a:t>P-Series</a:t>
            </a:r>
          </a:p>
        </p:txBody>
      </p:sp>
      <p:pic>
        <p:nvPicPr>
          <p:cNvPr id="10" name="Content Placeholder 12">
            <a:extLst>
              <a:ext uri="{FF2B5EF4-FFF2-40B4-BE49-F238E27FC236}">
                <a16:creationId xmlns:a16="http://schemas.microsoft.com/office/drawing/2014/main" id="{A8E5FD22-A2CB-5745-8B1A-E1BC693AF8CD}"/>
              </a:ext>
            </a:extLst>
          </p:cNvPr>
          <p:cNvPicPr>
            <a:picLocks noChangeAspect="1"/>
          </p:cNvPicPr>
          <p:nvPr/>
        </p:nvPicPr>
        <p:blipFill>
          <a:blip r:embed="rId2"/>
          <a:stretch>
            <a:fillRect/>
          </a:stretch>
        </p:blipFill>
        <p:spPr>
          <a:xfrm>
            <a:off x="3524045" y="2328415"/>
            <a:ext cx="1693412" cy="1016047"/>
          </a:xfrm>
          <a:prstGeom prst="rect">
            <a:avLst/>
          </a:prstGeom>
        </p:spPr>
      </p:pic>
      <p:pic>
        <p:nvPicPr>
          <p:cNvPr id="11" name="Picture 10">
            <a:extLst>
              <a:ext uri="{FF2B5EF4-FFF2-40B4-BE49-F238E27FC236}">
                <a16:creationId xmlns:a16="http://schemas.microsoft.com/office/drawing/2014/main" id="{B45402B8-9BE6-EB4F-A8F5-02C5AFD1B656}"/>
              </a:ext>
            </a:extLst>
          </p:cNvPr>
          <p:cNvPicPr>
            <a:picLocks noChangeAspect="1"/>
          </p:cNvPicPr>
          <p:nvPr/>
        </p:nvPicPr>
        <p:blipFill>
          <a:blip r:embed="rId3"/>
          <a:stretch>
            <a:fillRect/>
          </a:stretch>
        </p:blipFill>
        <p:spPr>
          <a:xfrm>
            <a:off x="6096000" y="2328414"/>
            <a:ext cx="1693412" cy="1016047"/>
          </a:xfrm>
          <a:prstGeom prst="rect">
            <a:avLst/>
          </a:prstGeom>
        </p:spPr>
      </p:pic>
      <p:sp>
        <p:nvSpPr>
          <p:cNvPr id="12" name="TextBox 11">
            <a:extLst>
              <a:ext uri="{FF2B5EF4-FFF2-40B4-BE49-F238E27FC236}">
                <a16:creationId xmlns:a16="http://schemas.microsoft.com/office/drawing/2014/main" id="{F809D261-EF95-2F49-B8A4-5C38C90E5FB1}"/>
              </a:ext>
            </a:extLst>
          </p:cNvPr>
          <p:cNvSpPr txBox="1"/>
          <p:nvPr/>
        </p:nvSpPr>
        <p:spPr>
          <a:xfrm>
            <a:off x="3438381" y="3599233"/>
            <a:ext cx="1988493" cy="646331"/>
          </a:xfrm>
          <a:prstGeom prst="rect">
            <a:avLst/>
          </a:prstGeom>
          <a:noFill/>
        </p:spPr>
        <p:txBody>
          <a:bodyPr wrap="none" rtlCol="0">
            <a:spAutoFit/>
          </a:bodyPr>
          <a:lstStyle/>
          <a:p>
            <a:pPr algn="ctr"/>
            <a:r>
              <a:rPr lang="en-US" b="1" dirty="0"/>
              <a:t>UC-P100-T</a:t>
            </a:r>
          </a:p>
          <a:p>
            <a:pPr algn="ctr"/>
            <a:r>
              <a:rPr lang="en-US" i="1" dirty="0"/>
              <a:t>VoIP Desk Phone</a:t>
            </a:r>
            <a:endParaRPr lang="en-US" dirty="0"/>
          </a:p>
        </p:txBody>
      </p:sp>
      <p:sp>
        <p:nvSpPr>
          <p:cNvPr id="13" name="TextBox 12">
            <a:extLst>
              <a:ext uri="{FF2B5EF4-FFF2-40B4-BE49-F238E27FC236}">
                <a16:creationId xmlns:a16="http://schemas.microsoft.com/office/drawing/2014/main" id="{7004BD72-2B0B-704F-B9C9-3D21E98888B1}"/>
              </a:ext>
            </a:extLst>
          </p:cNvPr>
          <p:cNvSpPr txBox="1"/>
          <p:nvPr/>
        </p:nvSpPr>
        <p:spPr>
          <a:xfrm>
            <a:off x="6096000" y="3554356"/>
            <a:ext cx="1988492" cy="923330"/>
          </a:xfrm>
          <a:prstGeom prst="rect">
            <a:avLst/>
          </a:prstGeom>
          <a:noFill/>
        </p:spPr>
        <p:txBody>
          <a:bodyPr wrap="square" rtlCol="0">
            <a:spAutoFit/>
          </a:bodyPr>
          <a:lstStyle/>
          <a:p>
            <a:pPr algn="ctr"/>
            <a:r>
              <a:rPr lang="en-US" b="1" dirty="0"/>
              <a:t>UC-P100-T</a:t>
            </a:r>
          </a:p>
          <a:p>
            <a:pPr algn="ctr"/>
            <a:r>
              <a:rPr lang="en-US" i="1" dirty="0"/>
              <a:t>VoIP Desk Phone w/ Tilt Screen</a:t>
            </a:r>
            <a:endParaRPr lang="en-US" dirty="0"/>
          </a:p>
        </p:txBody>
      </p:sp>
    </p:spTree>
    <p:extLst>
      <p:ext uri="{BB962C8B-B14F-4D97-AF65-F5344CB8AC3E}">
        <p14:creationId xmlns:p14="http://schemas.microsoft.com/office/powerpoint/2010/main" val="277818008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1C5A-EEA4-2445-B830-26FEEF2BF1D9}"/>
              </a:ext>
            </a:extLst>
          </p:cNvPr>
          <p:cNvSpPr>
            <a:spLocks noGrp="1"/>
          </p:cNvSpPr>
          <p:nvPr>
            <p:ph type="title"/>
          </p:nvPr>
        </p:nvSpPr>
        <p:spPr/>
        <p:txBody>
          <a:bodyPr/>
          <a:lstStyle/>
          <a:p>
            <a:r>
              <a:rPr lang="en-US" b="1" dirty="0"/>
              <a:t>Crestron Flex </a:t>
            </a:r>
            <a:r>
              <a:rPr lang="en-US" dirty="0"/>
              <a:t>M-Series</a:t>
            </a:r>
          </a:p>
        </p:txBody>
      </p:sp>
      <p:pic>
        <p:nvPicPr>
          <p:cNvPr id="5" name="Content Placeholder 4">
            <a:extLst>
              <a:ext uri="{FF2B5EF4-FFF2-40B4-BE49-F238E27FC236}">
                <a16:creationId xmlns:a16="http://schemas.microsoft.com/office/drawing/2014/main" id="{CA6888B5-CEA0-514E-909E-3983A7FFD71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2901" y="1273996"/>
            <a:ext cx="11506198" cy="4898204"/>
          </a:xfrm>
        </p:spPr>
      </p:pic>
    </p:spTree>
    <p:extLst>
      <p:ext uri="{BB962C8B-B14F-4D97-AF65-F5344CB8AC3E}">
        <p14:creationId xmlns:p14="http://schemas.microsoft.com/office/powerpoint/2010/main" val="47355442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M-Series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a:xfrm>
            <a:off x="5410200" y="1485901"/>
            <a:ext cx="6438900" cy="4686300"/>
          </a:xfrm>
        </p:spPr>
        <p:txBody>
          <a:bodyPr/>
          <a:lstStyle/>
          <a:p>
            <a:r>
              <a:rPr lang="en-US" dirty="0"/>
              <a:t>All-in-one tabletop console – </a:t>
            </a:r>
            <a:br>
              <a:rPr lang="en-US" dirty="0"/>
            </a:br>
            <a:r>
              <a:rPr lang="en-US" dirty="0"/>
              <a:t>the core of modern meeting spaces</a:t>
            </a:r>
          </a:p>
          <a:p>
            <a:endParaRPr lang="en-US" dirty="0"/>
          </a:p>
          <a:p>
            <a:pPr lvl="2"/>
            <a:r>
              <a:rPr lang="en-US" dirty="0"/>
              <a:t>Call, collaborate, present and video conference with one touch</a:t>
            </a:r>
          </a:p>
          <a:p>
            <a:pPr lvl="2"/>
            <a:endParaRPr lang="en-US" dirty="0"/>
          </a:p>
          <a:p>
            <a:pPr lvl="2"/>
            <a:r>
              <a:rPr lang="en-US" dirty="0"/>
              <a:t>Exceptional microphone and speaker quality</a:t>
            </a:r>
          </a:p>
          <a:p>
            <a:pPr lvl="3"/>
            <a:r>
              <a:rPr lang="en-US" dirty="0"/>
              <a:t>Isolated acoustics</a:t>
            </a:r>
          </a:p>
          <a:p>
            <a:pPr lvl="3"/>
            <a:r>
              <a:rPr lang="en-US" dirty="0"/>
              <a:t>360 degree quad microphones</a:t>
            </a:r>
          </a:p>
          <a:p>
            <a:pPr lvl="2"/>
            <a:endParaRPr lang="en-US" dirty="0"/>
          </a:p>
          <a:p>
            <a:pPr lvl="2"/>
            <a:r>
              <a:rPr lang="en-US" dirty="0"/>
              <a:t>Zero-touch provisioning and centralized management</a:t>
            </a:r>
          </a:p>
        </p:txBody>
      </p:sp>
      <p:pic>
        <p:nvPicPr>
          <p:cNvPr id="11" name="Picture Placeholder 10">
            <a:extLst>
              <a:ext uri="{FF2B5EF4-FFF2-40B4-BE49-F238E27FC236}">
                <a16:creationId xmlns:a16="http://schemas.microsoft.com/office/drawing/2014/main" id="{07084211-CB7A-1D42-B9FA-F7760EDE95A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9143" r="-1" b="-24368"/>
          <a:stretch/>
        </p:blipFill>
        <p:spPr>
          <a:xfrm>
            <a:off x="-145810" y="2203926"/>
            <a:ext cx="4088524" cy="3968274"/>
          </a:xfrm>
        </p:spPr>
      </p:pic>
      <p:sp>
        <p:nvSpPr>
          <p:cNvPr id="8" name="Rectangle 7">
            <a:extLst>
              <a:ext uri="{FF2B5EF4-FFF2-40B4-BE49-F238E27FC236}">
                <a16:creationId xmlns:a16="http://schemas.microsoft.com/office/drawing/2014/main" id="{97540077-7348-824A-849B-051A6226CED8}"/>
              </a:ext>
            </a:extLst>
          </p:cNvPr>
          <p:cNvSpPr/>
          <p:nvPr/>
        </p:nvSpPr>
        <p:spPr>
          <a:xfrm>
            <a:off x="2362308" y="5268817"/>
            <a:ext cx="2710487" cy="307777"/>
          </a:xfrm>
          <a:prstGeom prst="rect">
            <a:avLst/>
          </a:prstGeom>
        </p:spPr>
        <p:txBody>
          <a:bodyPr wrap="none">
            <a:spAutoFit/>
          </a:bodyPr>
          <a:lstStyle/>
          <a:p>
            <a:pPr algn="r"/>
            <a:r>
              <a:rPr lang="en-US" sz="1400" b="1" dirty="0"/>
              <a:t>Native Voice or Room System</a:t>
            </a:r>
          </a:p>
        </p:txBody>
      </p:sp>
      <p:pic>
        <p:nvPicPr>
          <p:cNvPr id="9" name="Picture 8">
            <a:extLst>
              <a:ext uri="{FF2B5EF4-FFF2-40B4-BE49-F238E27FC236}">
                <a16:creationId xmlns:a16="http://schemas.microsoft.com/office/drawing/2014/main" id="{0A74D7CB-C995-A94D-9F8A-1E3770402B6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42714" y="4840382"/>
            <a:ext cx="1049498" cy="230828"/>
          </a:xfrm>
          <a:prstGeom prst="rect">
            <a:avLst/>
          </a:prstGeom>
        </p:spPr>
      </p:pic>
      <p:pic>
        <p:nvPicPr>
          <p:cNvPr id="10" name="Picture 9">
            <a:extLst>
              <a:ext uri="{FF2B5EF4-FFF2-40B4-BE49-F238E27FC236}">
                <a16:creationId xmlns:a16="http://schemas.microsoft.com/office/drawing/2014/main" id="{84763572-7475-5B45-829A-D1F2AF1380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332" y="5670352"/>
            <a:ext cx="1903497" cy="371599"/>
          </a:xfrm>
          <a:prstGeom prst="rect">
            <a:avLst/>
          </a:prstGeom>
        </p:spPr>
      </p:pic>
      <p:pic>
        <p:nvPicPr>
          <p:cNvPr id="14" name="Picture 13">
            <a:extLst>
              <a:ext uri="{FF2B5EF4-FFF2-40B4-BE49-F238E27FC236}">
                <a16:creationId xmlns:a16="http://schemas.microsoft.com/office/drawing/2014/main" id="{967FC945-4935-F049-9A90-23D792AE1E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5109" y="5576595"/>
            <a:ext cx="2315211" cy="595605"/>
          </a:xfrm>
          <a:prstGeom prst="rect">
            <a:avLst/>
          </a:prstGeom>
        </p:spPr>
      </p:pic>
      <p:pic>
        <p:nvPicPr>
          <p:cNvPr id="5" name="Picture 4">
            <a:extLst>
              <a:ext uri="{FF2B5EF4-FFF2-40B4-BE49-F238E27FC236}">
                <a16:creationId xmlns:a16="http://schemas.microsoft.com/office/drawing/2014/main" id="{0807FFB4-E86C-954C-8A54-9AAD75C1C512}"/>
              </a:ext>
            </a:extLst>
          </p:cNvPr>
          <p:cNvPicPr>
            <a:picLocks noChangeAspect="1"/>
          </p:cNvPicPr>
          <p:nvPr/>
        </p:nvPicPr>
        <p:blipFill>
          <a:blip r:embed="rId6"/>
          <a:stretch>
            <a:fillRect/>
          </a:stretch>
        </p:blipFill>
        <p:spPr>
          <a:xfrm>
            <a:off x="-144654" y="1090941"/>
            <a:ext cx="4087368" cy="2426226"/>
          </a:xfrm>
          <a:prstGeom prst="rect">
            <a:avLst/>
          </a:prstGeom>
        </p:spPr>
      </p:pic>
    </p:spTree>
    <p:extLst>
      <p:ext uri="{BB962C8B-B14F-4D97-AF65-F5344CB8AC3E}">
        <p14:creationId xmlns:p14="http://schemas.microsoft.com/office/powerpoint/2010/main" val="30922177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M-Series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Quad array microphones</a:t>
            </a:r>
          </a:p>
          <a:p>
            <a:pPr lvl="2"/>
            <a:r>
              <a:rPr lang="en-US" dirty="0"/>
              <a:t>Quad array microphones with a range of 20 feet picks up every voice at the table.</a:t>
            </a:r>
          </a:p>
        </p:txBody>
      </p:sp>
      <p:pic>
        <p:nvPicPr>
          <p:cNvPr id="7" name="Picture Placeholder 6">
            <a:extLst>
              <a:ext uri="{FF2B5EF4-FFF2-40B4-BE49-F238E27FC236}">
                <a16:creationId xmlns:a16="http://schemas.microsoft.com/office/drawing/2014/main" id="{787E136F-699F-EF48-B26B-701A60BFFADE}"/>
              </a:ext>
            </a:extLst>
          </p:cNvPr>
          <p:cNvPicPr>
            <a:picLocks noGrp="1" noChangeAspect="1"/>
          </p:cNvPicPr>
          <p:nvPr>
            <p:ph type="pic" sz="quarter" idx="4294967295"/>
          </p:nvPr>
        </p:nvPicPr>
        <p:blipFill rotWithShape="1">
          <a:blip r:embed="rId2"/>
          <a:srcRect t="-486" b="-486"/>
          <a:stretch/>
        </p:blipFill>
        <p:spPr>
          <a:xfrm>
            <a:off x="342900" y="2509838"/>
            <a:ext cx="8075613" cy="3262312"/>
          </a:xfrm>
        </p:spPr>
      </p:pic>
    </p:spTree>
    <p:extLst>
      <p:ext uri="{BB962C8B-B14F-4D97-AF65-F5344CB8AC3E}">
        <p14:creationId xmlns:p14="http://schemas.microsoft.com/office/powerpoint/2010/main" val="270921305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M-Series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a:t>Isolated Acoustic</a:t>
            </a:r>
          </a:p>
          <a:p>
            <a:pPr lvl="2"/>
            <a:r>
              <a:rPr lang="en-US"/>
              <a:t>Reduces rattling and raspy voices so remote voices sound as good as the ones in the room.</a:t>
            </a:r>
            <a:endParaRPr lang="en-US" dirty="0"/>
          </a:p>
        </p:txBody>
      </p:sp>
      <p:pic>
        <p:nvPicPr>
          <p:cNvPr id="10" name="Picture 9">
            <a:extLst>
              <a:ext uri="{FF2B5EF4-FFF2-40B4-BE49-F238E27FC236}">
                <a16:creationId xmlns:a16="http://schemas.microsoft.com/office/drawing/2014/main" id="{164D249B-120F-4A45-B23C-3A82D32D9224}"/>
              </a:ext>
            </a:extLst>
          </p:cNvPr>
          <p:cNvPicPr>
            <a:picLocks noChangeAspect="1"/>
          </p:cNvPicPr>
          <p:nvPr/>
        </p:nvPicPr>
        <p:blipFill>
          <a:blip r:embed="rId2"/>
          <a:stretch>
            <a:fillRect/>
          </a:stretch>
        </p:blipFill>
        <p:spPr>
          <a:xfrm>
            <a:off x="5828414" y="2833208"/>
            <a:ext cx="4838701" cy="2308318"/>
          </a:xfrm>
          <a:prstGeom prst="rect">
            <a:avLst/>
          </a:prstGeom>
        </p:spPr>
      </p:pic>
      <p:pic>
        <p:nvPicPr>
          <p:cNvPr id="16" name="Picture Placeholder 10">
            <a:extLst>
              <a:ext uri="{FF2B5EF4-FFF2-40B4-BE49-F238E27FC236}">
                <a16:creationId xmlns:a16="http://schemas.microsoft.com/office/drawing/2014/main" id="{A00A1885-93C3-DA45-B783-9A6322B0311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37472" b="-37472"/>
          <a:stretch/>
        </p:blipFill>
        <p:spPr>
          <a:xfrm>
            <a:off x="-156830" y="1142999"/>
            <a:ext cx="4838700" cy="5029200"/>
          </a:xfrm>
        </p:spPr>
      </p:pic>
    </p:spTree>
    <p:extLst>
      <p:ext uri="{BB962C8B-B14F-4D97-AF65-F5344CB8AC3E}">
        <p14:creationId xmlns:p14="http://schemas.microsoft.com/office/powerpoint/2010/main" val="21515142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M-Series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Intelligent 4K Camera</a:t>
            </a:r>
          </a:p>
          <a:p>
            <a:pPr lvl="2"/>
            <a:r>
              <a:rPr lang="en-US" dirty="0"/>
              <a:t>Ultra-wide angle</a:t>
            </a:r>
          </a:p>
          <a:p>
            <a:pPr lvl="2"/>
            <a:r>
              <a:rPr lang="en-US" dirty="0" err="1"/>
              <a:t>AutoZoom</a:t>
            </a:r>
            <a:endParaRPr lang="en-US" dirty="0"/>
          </a:p>
          <a:p>
            <a:pPr lvl="2"/>
            <a:r>
              <a:rPr lang="en-US" dirty="0"/>
              <a:t>Intelligently frames around participants</a:t>
            </a:r>
          </a:p>
          <a:p>
            <a:pPr lvl="2"/>
            <a:r>
              <a:rPr lang="en-US" dirty="0"/>
              <a:t>Dynamic light optimization</a:t>
            </a:r>
          </a:p>
          <a:p>
            <a:pPr lvl="2"/>
            <a:r>
              <a:rPr lang="en-US" dirty="0"/>
              <a:t>Auto white balance</a:t>
            </a:r>
          </a:p>
          <a:p>
            <a:pPr lvl="2"/>
            <a:r>
              <a:rPr lang="en-US" dirty="0"/>
              <a:t>Automatic lossless digital zoom</a:t>
            </a:r>
          </a:p>
          <a:p>
            <a:pPr lvl="2"/>
            <a:r>
              <a:rPr lang="en-US" dirty="0"/>
              <a:t>People counting</a:t>
            </a:r>
          </a:p>
        </p:txBody>
      </p:sp>
      <p:grpSp>
        <p:nvGrpSpPr>
          <p:cNvPr id="8" name="Group 7">
            <a:extLst>
              <a:ext uri="{FF2B5EF4-FFF2-40B4-BE49-F238E27FC236}">
                <a16:creationId xmlns:a16="http://schemas.microsoft.com/office/drawing/2014/main" id="{E46E1754-9F48-C742-8101-A0FB7D8C671C}"/>
              </a:ext>
            </a:extLst>
          </p:cNvPr>
          <p:cNvGrpSpPr/>
          <p:nvPr/>
        </p:nvGrpSpPr>
        <p:grpSpPr>
          <a:xfrm>
            <a:off x="973311" y="1742149"/>
            <a:ext cx="3607102" cy="3205351"/>
            <a:chOff x="6651097" y="2615610"/>
            <a:chExt cx="3607102" cy="3205351"/>
          </a:xfrm>
        </p:grpSpPr>
        <p:sp>
          <p:nvSpPr>
            <p:cNvPr id="5" name="Rectangle 4">
              <a:extLst>
                <a:ext uri="{FF2B5EF4-FFF2-40B4-BE49-F238E27FC236}">
                  <a16:creationId xmlns:a16="http://schemas.microsoft.com/office/drawing/2014/main" id="{CEF8804B-4B15-8F42-99B1-19A450679289}"/>
                </a:ext>
              </a:extLst>
            </p:cNvPr>
            <p:cNvSpPr/>
            <p:nvPr/>
          </p:nvSpPr>
          <p:spPr>
            <a:xfrm>
              <a:off x="6794204" y="2615610"/>
              <a:ext cx="3296094" cy="3051543"/>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10">
              <a:extLst>
                <a:ext uri="{FF2B5EF4-FFF2-40B4-BE49-F238E27FC236}">
                  <a16:creationId xmlns:a16="http://schemas.microsoft.com/office/drawing/2014/main" id="{C962E785-AC4B-274E-8A9B-D3ACE9251D24}"/>
                </a:ext>
              </a:extLst>
            </p:cNvPr>
            <p:cNvPicPr>
              <a:picLocks noChangeAspect="1"/>
            </p:cNvPicPr>
            <p:nvPr/>
          </p:nvPicPr>
          <p:blipFill rotWithShape="1">
            <a:blip r:embed="rId2"/>
            <a:srcRect t="21592"/>
            <a:stretch/>
          </p:blipFill>
          <p:spPr>
            <a:xfrm>
              <a:off x="6651097" y="2881058"/>
              <a:ext cx="3607102" cy="2939903"/>
            </a:xfrm>
            <a:prstGeom prst="rect">
              <a:avLst/>
            </a:prstGeom>
          </p:spPr>
        </p:pic>
      </p:grpSp>
    </p:spTree>
    <p:extLst>
      <p:ext uri="{BB962C8B-B14F-4D97-AF65-F5344CB8AC3E}">
        <p14:creationId xmlns:p14="http://schemas.microsoft.com/office/powerpoint/2010/main" val="27849991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120388-DBE9-4B47-AED9-7E2DAEDE0B33}"/>
              </a:ext>
            </a:extLst>
          </p:cNvPr>
          <p:cNvSpPr>
            <a:spLocks noGrp="1"/>
          </p:cNvSpPr>
          <p:nvPr>
            <p:ph type="title"/>
          </p:nvPr>
        </p:nvSpPr>
        <p:spPr>
          <a:xfrm>
            <a:off x="342900" y="2476500"/>
            <a:ext cx="11506200" cy="1524000"/>
          </a:xfrm>
        </p:spPr>
        <p:txBody>
          <a:bodyPr/>
          <a:lstStyle/>
          <a:p>
            <a:r>
              <a:rPr lang="en-US" b="1" dirty="0"/>
              <a:t>Crestron Flex</a:t>
            </a:r>
            <a:br>
              <a:rPr lang="en-US" b="1" dirty="0"/>
            </a:br>
            <a:r>
              <a:rPr lang="en-US" sz="2800" dirty="0"/>
              <a:t>Intelligent Communications for the Modern Workplace</a:t>
            </a:r>
            <a:endParaRPr lang="en-US" sz="2800" b="1" dirty="0"/>
          </a:p>
        </p:txBody>
      </p:sp>
    </p:spTree>
    <p:extLst>
      <p:ext uri="{BB962C8B-B14F-4D97-AF65-F5344CB8AC3E}">
        <p14:creationId xmlns:p14="http://schemas.microsoft.com/office/powerpoint/2010/main" val="24056327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100_Room_Control_v7">
            <a:hlinkClick r:id="" action="ppaction://media"/>
            <a:extLst>
              <a:ext uri="{FF2B5EF4-FFF2-40B4-BE49-F238E27FC236}">
                <a16:creationId xmlns:a16="http://schemas.microsoft.com/office/drawing/2014/main" id="{2C555824-4DCD-ED4D-8CFA-D0D59101B4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899" y="1485901"/>
            <a:ext cx="4843487" cy="2725236"/>
          </a:xfrm>
          <a:prstGeom prst="rect">
            <a:avLst/>
          </a:prstGeom>
        </p:spPr>
      </p:pic>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M-Series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Room Controls</a:t>
            </a:r>
          </a:p>
          <a:p>
            <a:pPr lvl="2"/>
            <a:r>
              <a:rPr lang="en-US" dirty="0"/>
              <a:t>Flex button connects to advanced video options and smart building ecosystems: </a:t>
            </a:r>
          </a:p>
          <a:p>
            <a:pPr lvl="3"/>
            <a:r>
              <a:rPr lang="en-US" dirty="0"/>
              <a:t>Switch video</a:t>
            </a:r>
          </a:p>
          <a:p>
            <a:pPr lvl="3"/>
            <a:r>
              <a:rPr lang="en-US" dirty="0"/>
              <a:t>Adjust audio</a:t>
            </a:r>
          </a:p>
          <a:p>
            <a:pPr lvl="3"/>
            <a:r>
              <a:rPr lang="en-US" dirty="0"/>
              <a:t>Lower the shades</a:t>
            </a:r>
          </a:p>
          <a:p>
            <a:pPr lvl="3"/>
            <a:r>
              <a:rPr lang="en-US" dirty="0"/>
              <a:t>Set the lighting</a:t>
            </a:r>
          </a:p>
          <a:p>
            <a:pPr lvl="3"/>
            <a:r>
              <a:rPr lang="en-US" dirty="0"/>
              <a:t>Change the temperature</a:t>
            </a:r>
          </a:p>
        </p:txBody>
      </p:sp>
    </p:spTree>
    <p:extLst>
      <p:ext uri="{BB962C8B-B14F-4D97-AF65-F5344CB8AC3E}">
        <p14:creationId xmlns:p14="http://schemas.microsoft.com/office/powerpoint/2010/main" val="2918712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882FA-BF8A-4F49-A3B5-969307FE4B34}"/>
              </a:ext>
            </a:extLst>
          </p:cNvPr>
          <p:cNvSpPr>
            <a:spLocks noGrp="1"/>
          </p:cNvSpPr>
          <p:nvPr>
            <p:ph type="title"/>
          </p:nvPr>
        </p:nvSpPr>
        <p:spPr/>
        <p:txBody>
          <a:bodyPr>
            <a:normAutofit/>
          </a:bodyPr>
          <a:lstStyle/>
          <a:p>
            <a:r>
              <a:rPr lang="en-US" b="1" dirty="0"/>
              <a:t>Crestron Flex </a:t>
            </a:r>
            <a:r>
              <a:rPr lang="en-US" dirty="0"/>
              <a:t>M-Series</a:t>
            </a:r>
          </a:p>
        </p:txBody>
      </p:sp>
      <p:sp>
        <p:nvSpPr>
          <p:cNvPr id="4" name="Content Placeholder 3">
            <a:extLst>
              <a:ext uri="{FF2B5EF4-FFF2-40B4-BE49-F238E27FC236}">
                <a16:creationId xmlns:a16="http://schemas.microsoft.com/office/drawing/2014/main" id="{0D7FAD8E-0C8B-EB46-A36E-48FA88AFE575}"/>
              </a:ext>
            </a:extLst>
          </p:cNvPr>
          <p:cNvSpPr>
            <a:spLocks noGrp="1"/>
          </p:cNvSpPr>
          <p:nvPr>
            <p:ph idx="1"/>
          </p:nvPr>
        </p:nvSpPr>
        <p:spPr/>
        <p:txBody>
          <a:bodyPr/>
          <a:lstStyle/>
          <a:p>
            <a:r>
              <a:rPr lang="en-US" dirty="0"/>
              <a:t>Installation</a:t>
            </a:r>
          </a:p>
          <a:p>
            <a:pPr marL="182880" lvl="2" indent="0">
              <a:buNone/>
            </a:pPr>
            <a:endParaRPr lang="en-US" dirty="0"/>
          </a:p>
        </p:txBody>
      </p:sp>
      <p:pic>
        <p:nvPicPr>
          <p:cNvPr id="10" name="Picture 9">
            <a:extLst>
              <a:ext uri="{FF2B5EF4-FFF2-40B4-BE49-F238E27FC236}">
                <a16:creationId xmlns:a16="http://schemas.microsoft.com/office/drawing/2014/main" id="{33376EF2-EFED-2146-83AC-5DCAB065759F}"/>
              </a:ext>
            </a:extLst>
          </p:cNvPr>
          <p:cNvPicPr>
            <a:picLocks noChangeAspect="1"/>
          </p:cNvPicPr>
          <p:nvPr/>
        </p:nvPicPr>
        <p:blipFill>
          <a:blip r:embed="rId2"/>
          <a:stretch>
            <a:fillRect/>
          </a:stretch>
        </p:blipFill>
        <p:spPr>
          <a:xfrm>
            <a:off x="1659667" y="2065005"/>
            <a:ext cx="9189506" cy="2940642"/>
          </a:xfrm>
          <a:prstGeom prst="rect">
            <a:avLst/>
          </a:prstGeom>
        </p:spPr>
      </p:pic>
    </p:spTree>
    <p:extLst>
      <p:ext uri="{BB962C8B-B14F-4D97-AF65-F5344CB8AC3E}">
        <p14:creationId xmlns:p14="http://schemas.microsoft.com/office/powerpoint/2010/main" val="2220504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M-Series</a:t>
            </a:r>
          </a:p>
        </p:txBody>
      </p:sp>
      <p:pic>
        <p:nvPicPr>
          <p:cNvPr id="9" name="Picture 8">
            <a:extLst>
              <a:ext uri="{FF2B5EF4-FFF2-40B4-BE49-F238E27FC236}">
                <a16:creationId xmlns:a16="http://schemas.microsoft.com/office/drawing/2014/main" id="{1ECA8497-C2A9-A84B-82B8-E71BCB3A7D91}"/>
              </a:ext>
            </a:extLst>
          </p:cNvPr>
          <p:cNvPicPr>
            <a:picLocks noChangeAspect="1"/>
          </p:cNvPicPr>
          <p:nvPr/>
        </p:nvPicPr>
        <p:blipFill>
          <a:blip r:embed="rId2"/>
          <a:stretch>
            <a:fillRect/>
          </a:stretch>
        </p:blipFill>
        <p:spPr>
          <a:xfrm>
            <a:off x="1413513" y="2909749"/>
            <a:ext cx="1627842" cy="889988"/>
          </a:xfrm>
          <a:prstGeom prst="rect">
            <a:avLst/>
          </a:prstGeom>
        </p:spPr>
      </p:pic>
      <p:sp>
        <p:nvSpPr>
          <p:cNvPr id="14" name="TextBox 13">
            <a:extLst>
              <a:ext uri="{FF2B5EF4-FFF2-40B4-BE49-F238E27FC236}">
                <a16:creationId xmlns:a16="http://schemas.microsoft.com/office/drawing/2014/main" id="{44BF250D-1E0C-F74C-AF21-11A12020A45C}"/>
              </a:ext>
            </a:extLst>
          </p:cNvPr>
          <p:cNvSpPr txBox="1"/>
          <p:nvPr/>
        </p:nvSpPr>
        <p:spPr>
          <a:xfrm>
            <a:off x="7878724" y="3981502"/>
            <a:ext cx="3298771" cy="923330"/>
          </a:xfrm>
          <a:prstGeom prst="rect">
            <a:avLst/>
          </a:prstGeom>
          <a:noFill/>
        </p:spPr>
        <p:txBody>
          <a:bodyPr wrap="square" rtlCol="0">
            <a:spAutoFit/>
          </a:bodyPr>
          <a:lstStyle/>
          <a:p>
            <a:pPr algn="ctr"/>
            <a:r>
              <a:rPr lang="en-US" b="1" dirty="0"/>
              <a:t>UC-M150-T</a:t>
            </a:r>
          </a:p>
          <a:p>
            <a:pPr algn="ctr"/>
            <a:r>
              <a:rPr lang="en-US" i="1" dirty="0"/>
              <a:t>Dual display video conference system w/ intelligent camera</a:t>
            </a:r>
            <a:endParaRPr lang="en-US" dirty="0"/>
          </a:p>
        </p:txBody>
      </p:sp>
      <p:sp>
        <p:nvSpPr>
          <p:cNvPr id="15" name="TextBox 14">
            <a:extLst>
              <a:ext uri="{FF2B5EF4-FFF2-40B4-BE49-F238E27FC236}">
                <a16:creationId xmlns:a16="http://schemas.microsoft.com/office/drawing/2014/main" id="{6AEB6A57-634E-C648-9EE6-DEBFC84F7439}"/>
              </a:ext>
            </a:extLst>
          </p:cNvPr>
          <p:cNvSpPr txBox="1"/>
          <p:nvPr/>
        </p:nvSpPr>
        <p:spPr>
          <a:xfrm>
            <a:off x="4803359" y="3883348"/>
            <a:ext cx="2431107" cy="1488969"/>
          </a:xfrm>
          <a:prstGeom prst="rect">
            <a:avLst/>
          </a:prstGeom>
          <a:noFill/>
        </p:spPr>
        <p:txBody>
          <a:bodyPr wrap="square" rtlCol="0">
            <a:spAutoFit/>
          </a:bodyPr>
          <a:lstStyle/>
          <a:p>
            <a:pPr algn="ctr"/>
            <a:r>
              <a:rPr lang="en-US" b="1" dirty="0"/>
              <a:t>UC-M130-T</a:t>
            </a:r>
          </a:p>
          <a:p>
            <a:r>
              <a:rPr lang="en-US" i="1" dirty="0"/>
              <a:t>Single display video conference system</a:t>
            </a:r>
            <a:endParaRPr lang="en-US" dirty="0"/>
          </a:p>
          <a:p>
            <a:br>
              <a:rPr lang="en-US" dirty="0"/>
            </a:br>
            <a:endParaRPr lang="en-US" dirty="0"/>
          </a:p>
        </p:txBody>
      </p:sp>
      <p:sp>
        <p:nvSpPr>
          <p:cNvPr id="16" name="TextBox 15">
            <a:extLst>
              <a:ext uri="{FF2B5EF4-FFF2-40B4-BE49-F238E27FC236}">
                <a16:creationId xmlns:a16="http://schemas.microsoft.com/office/drawing/2014/main" id="{D9E2CE4D-672D-6D47-AB47-5EB4B1693B74}"/>
              </a:ext>
            </a:extLst>
          </p:cNvPr>
          <p:cNvSpPr txBox="1"/>
          <p:nvPr/>
        </p:nvSpPr>
        <p:spPr>
          <a:xfrm>
            <a:off x="814226" y="3981502"/>
            <a:ext cx="2826416" cy="646331"/>
          </a:xfrm>
          <a:prstGeom prst="rect">
            <a:avLst/>
          </a:prstGeom>
          <a:noFill/>
        </p:spPr>
        <p:txBody>
          <a:bodyPr wrap="none" rtlCol="0">
            <a:spAutoFit/>
          </a:bodyPr>
          <a:lstStyle/>
          <a:p>
            <a:pPr algn="ctr"/>
            <a:r>
              <a:rPr lang="en-US" b="1" dirty="0"/>
              <a:t>UC-M100-T</a:t>
            </a:r>
          </a:p>
          <a:p>
            <a:pPr algn="ctr"/>
            <a:r>
              <a:rPr lang="en-US" i="1" dirty="0"/>
              <a:t>Audio Conference system</a:t>
            </a:r>
            <a:endParaRPr lang="en-US" dirty="0"/>
          </a:p>
        </p:txBody>
      </p:sp>
      <p:pic>
        <p:nvPicPr>
          <p:cNvPr id="4" name="Picture 3">
            <a:extLst>
              <a:ext uri="{FF2B5EF4-FFF2-40B4-BE49-F238E27FC236}">
                <a16:creationId xmlns:a16="http://schemas.microsoft.com/office/drawing/2014/main" id="{C9A8B591-E2D4-6446-A7A8-591D61C6F909}"/>
              </a:ext>
            </a:extLst>
          </p:cNvPr>
          <p:cNvPicPr>
            <a:picLocks noChangeAspect="1"/>
          </p:cNvPicPr>
          <p:nvPr/>
        </p:nvPicPr>
        <p:blipFill>
          <a:blip r:embed="rId3"/>
          <a:stretch>
            <a:fillRect/>
          </a:stretch>
        </p:blipFill>
        <p:spPr>
          <a:xfrm>
            <a:off x="5204991" y="2901182"/>
            <a:ext cx="1627841" cy="882381"/>
          </a:xfrm>
          <a:prstGeom prst="rect">
            <a:avLst/>
          </a:prstGeom>
        </p:spPr>
      </p:pic>
      <p:pic>
        <p:nvPicPr>
          <p:cNvPr id="12" name="Picture 11">
            <a:extLst>
              <a:ext uri="{FF2B5EF4-FFF2-40B4-BE49-F238E27FC236}">
                <a16:creationId xmlns:a16="http://schemas.microsoft.com/office/drawing/2014/main" id="{BC06F375-643A-9845-B0B6-1051CA1661A3}"/>
              </a:ext>
            </a:extLst>
          </p:cNvPr>
          <p:cNvPicPr>
            <a:picLocks noChangeAspect="1"/>
          </p:cNvPicPr>
          <p:nvPr/>
        </p:nvPicPr>
        <p:blipFill>
          <a:blip r:embed="rId3"/>
          <a:stretch>
            <a:fillRect/>
          </a:stretch>
        </p:blipFill>
        <p:spPr>
          <a:xfrm>
            <a:off x="8714188" y="2917355"/>
            <a:ext cx="1627841" cy="882381"/>
          </a:xfrm>
          <a:prstGeom prst="rect">
            <a:avLst/>
          </a:prstGeom>
        </p:spPr>
      </p:pic>
    </p:spTree>
    <p:extLst>
      <p:ext uri="{BB962C8B-B14F-4D97-AF65-F5344CB8AC3E}">
        <p14:creationId xmlns:p14="http://schemas.microsoft.com/office/powerpoint/2010/main" val="10999148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1C5A-EEA4-2445-B830-26FEEF2BF1D9}"/>
              </a:ext>
            </a:extLst>
          </p:cNvPr>
          <p:cNvSpPr>
            <a:spLocks noGrp="1"/>
          </p:cNvSpPr>
          <p:nvPr>
            <p:ph type="title"/>
          </p:nvPr>
        </p:nvSpPr>
        <p:spPr/>
        <p:txBody>
          <a:bodyPr/>
          <a:lstStyle/>
          <a:p>
            <a:r>
              <a:rPr lang="en-US" b="1" dirty="0"/>
              <a:t>Crestron Flex </a:t>
            </a:r>
            <a:r>
              <a:rPr lang="en-US" dirty="0"/>
              <a:t>B-Series</a:t>
            </a:r>
          </a:p>
        </p:txBody>
      </p:sp>
      <p:pic>
        <p:nvPicPr>
          <p:cNvPr id="5" name="Content Placeholder 4">
            <a:extLst>
              <a:ext uri="{FF2B5EF4-FFF2-40B4-BE49-F238E27FC236}">
                <a16:creationId xmlns:a16="http://schemas.microsoft.com/office/drawing/2014/main" id="{CA6888B5-CEA0-514E-909E-3983A7FFD71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2900" y="1273996"/>
            <a:ext cx="11506200" cy="4898204"/>
          </a:xfrm>
        </p:spPr>
      </p:pic>
    </p:spTree>
    <p:extLst>
      <p:ext uri="{BB962C8B-B14F-4D97-AF65-F5344CB8AC3E}">
        <p14:creationId xmlns:p14="http://schemas.microsoft.com/office/powerpoint/2010/main" val="24073998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8EF0-3C69-BF40-AC9D-B040246FD99E}"/>
              </a:ext>
            </a:extLst>
          </p:cNvPr>
          <p:cNvSpPr>
            <a:spLocks noGrp="1"/>
          </p:cNvSpPr>
          <p:nvPr>
            <p:ph type="title"/>
          </p:nvPr>
        </p:nvSpPr>
        <p:spPr/>
        <p:txBody>
          <a:bodyPr/>
          <a:lstStyle/>
          <a:p>
            <a:r>
              <a:rPr lang="en-US" b="1" dirty="0"/>
              <a:t>Crestron Flex </a:t>
            </a:r>
            <a:r>
              <a:rPr lang="en-US" dirty="0"/>
              <a:t>B-Series</a:t>
            </a:r>
          </a:p>
        </p:txBody>
      </p:sp>
      <p:sp>
        <p:nvSpPr>
          <p:cNvPr id="4" name="Content Placeholder 3">
            <a:extLst>
              <a:ext uri="{FF2B5EF4-FFF2-40B4-BE49-F238E27FC236}">
                <a16:creationId xmlns:a16="http://schemas.microsoft.com/office/drawing/2014/main" id="{54F97860-DE9D-9544-A231-80313F7B6918}"/>
              </a:ext>
            </a:extLst>
          </p:cNvPr>
          <p:cNvSpPr>
            <a:spLocks noGrp="1"/>
          </p:cNvSpPr>
          <p:nvPr>
            <p:ph idx="1"/>
          </p:nvPr>
        </p:nvSpPr>
        <p:spPr/>
        <p:txBody>
          <a:bodyPr/>
          <a:lstStyle/>
          <a:p>
            <a:r>
              <a:rPr lang="en-US" dirty="0"/>
              <a:t>Complete room solution in a wall-mount </a:t>
            </a:r>
            <a:br>
              <a:rPr lang="en-US" dirty="0"/>
            </a:br>
            <a:r>
              <a:rPr lang="en-US" dirty="0"/>
              <a:t>soundbar form factor</a:t>
            </a:r>
          </a:p>
          <a:p>
            <a:pPr lvl="2"/>
            <a:endParaRPr lang="en-US" dirty="0"/>
          </a:p>
          <a:p>
            <a:pPr lvl="2"/>
            <a:r>
              <a:rPr lang="en-US" dirty="0"/>
              <a:t>Full range speakers and beam forming microphone ensure exceptional audio quality</a:t>
            </a:r>
          </a:p>
          <a:p>
            <a:pPr lvl="2"/>
            <a:endParaRPr lang="en-US" dirty="0"/>
          </a:p>
          <a:p>
            <a:pPr lvl="2"/>
            <a:r>
              <a:rPr lang="en-US" dirty="0"/>
              <a:t>Optional, integrated wide angle 4K camera with auto zoom and people counting</a:t>
            </a:r>
          </a:p>
          <a:p>
            <a:pPr lvl="2"/>
            <a:endParaRPr lang="en-US" dirty="0"/>
          </a:p>
          <a:p>
            <a:pPr lvl="2"/>
            <a:r>
              <a:rPr lang="en-US" dirty="0"/>
              <a:t>Streamlined installation: mount using integrated bracket, connect power and USB</a:t>
            </a:r>
          </a:p>
          <a:p>
            <a:pPr lvl="2"/>
            <a:endParaRPr lang="en-US" dirty="0"/>
          </a:p>
          <a:p>
            <a:pPr lvl="2"/>
            <a:r>
              <a:rPr lang="en-US" dirty="0"/>
              <a:t>Zero-touch provisioning and centralized management</a:t>
            </a:r>
          </a:p>
          <a:p>
            <a:pPr lvl="2"/>
            <a:endParaRPr lang="en-US" dirty="0"/>
          </a:p>
        </p:txBody>
      </p:sp>
      <p:pic>
        <p:nvPicPr>
          <p:cNvPr id="12" name="Picture Placeholder 11">
            <a:extLst>
              <a:ext uri="{FF2B5EF4-FFF2-40B4-BE49-F238E27FC236}">
                <a16:creationId xmlns:a16="http://schemas.microsoft.com/office/drawing/2014/main" id="{F4A7715D-4E2C-2240-ADA7-BAE03085B8D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58945" b="-45037"/>
          <a:stretch/>
        </p:blipFill>
        <p:spPr>
          <a:xfrm>
            <a:off x="0" y="1143000"/>
            <a:ext cx="5181600" cy="5029200"/>
          </a:xfrm>
        </p:spPr>
      </p:pic>
      <p:sp>
        <p:nvSpPr>
          <p:cNvPr id="5" name="Rectangle 4">
            <a:extLst>
              <a:ext uri="{FF2B5EF4-FFF2-40B4-BE49-F238E27FC236}">
                <a16:creationId xmlns:a16="http://schemas.microsoft.com/office/drawing/2014/main" id="{211E560E-C546-634A-B9F9-0C6C2BF6A385}"/>
              </a:ext>
            </a:extLst>
          </p:cNvPr>
          <p:cNvSpPr/>
          <p:nvPr/>
        </p:nvSpPr>
        <p:spPr>
          <a:xfrm>
            <a:off x="3105590" y="5268817"/>
            <a:ext cx="1967205" cy="307777"/>
          </a:xfrm>
          <a:prstGeom prst="rect">
            <a:avLst/>
          </a:prstGeom>
        </p:spPr>
        <p:txBody>
          <a:bodyPr wrap="none">
            <a:spAutoFit/>
          </a:bodyPr>
          <a:lstStyle/>
          <a:p>
            <a:pPr algn="r"/>
            <a:r>
              <a:rPr lang="en-US" sz="1400" b="1" dirty="0"/>
              <a:t>Native Room System</a:t>
            </a:r>
          </a:p>
        </p:txBody>
      </p:sp>
      <p:pic>
        <p:nvPicPr>
          <p:cNvPr id="6" name="Picture 5">
            <a:extLst>
              <a:ext uri="{FF2B5EF4-FFF2-40B4-BE49-F238E27FC236}">
                <a16:creationId xmlns:a16="http://schemas.microsoft.com/office/drawing/2014/main" id="{9CBCFC81-D6D3-A247-B43F-7EF51963A51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42714" y="4840382"/>
            <a:ext cx="1049498" cy="230828"/>
          </a:xfrm>
          <a:prstGeom prst="rect">
            <a:avLst/>
          </a:prstGeom>
        </p:spPr>
      </p:pic>
      <p:pic>
        <p:nvPicPr>
          <p:cNvPr id="7" name="Picture 6">
            <a:extLst>
              <a:ext uri="{FF2B5EF4-FFF2-40B4-BE49-F238E27FC236}">
                <a16:creationId xmlns:a16="http://schemas.microsoft.com/office/drawing/2014/main" id="{41939AC9-A282-A749-989C-4672C5325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332" y="5670352"/>
            <a:ext cx="1903497" cy="371599"/>
          </a:xfrm>
          <a:prstGeom prst="rect">
            <a:avLst/>
          </a:prstGeom>
        </p:spPr>
      </p:pic>
      <p:pic>
        <p:nvPicPr>
          <p:cNvPr id="8" name="Picture 7">
            <a:extLst>
              <a:ext uri="{FF2B5EF4-FFF2-40B4-BE49-F238E27FC236}">
                <a16:creationId xmlns:a16="http://schemas.microsoft.com/office/drawing/2014/main" id="{0C597020-B3DE-DC45-A81D-591F22663F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5109" y="5576595"/>
            <a:ext cx="2315211" cy="595605"/>
          </a:xfrm>
          <a:prstGeom prst="rect">
            <a:avLst/>
          </a:prstGeom>
        </p:spPr>
      </p:pic>
      <p:pic>
        <p:nvPicPr>
          <p:cNvPr id="9" name="Picture 8">
            <a:extLst>
              <a:ext uri="{FF2B5EF4-FFF2-40B4-BE49-F238E27FC236}">
                <a16:creationId xmlns:a16="http://schemas.microsoft.com/office/drawing/2014/main" id="{DFC480BD-BF4C-3E4C-8EDF-360B58426F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332" y="3482673"/>
            <a:ext cx="2455392" cy="1786143"/>
          </a:xfrm>
          <a:prstGeom prst="rect">
            <a:avLst/>
          </a:prstGeom>
        </p:spPr>
      </p:pic>
    </p:spTree>
    <p:extLst>
      <p:ext uri="{BB962C8B-B14F-4D97-AF65-F5344CB8AC3E}">
        <p14:creationId xmlns:p14="http://schemas.microsoft.com/office/powerpoint/2010/main" val="4004284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B-Series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Beam Microphones</a:t>
            </a:r>
          </a:p>
          <a:p>
            <a:pPr lvl="2"/>
            <a:r>
              <a:rPr lang="en-US" dirty="0"/>
              <a:t>Employs adaptive beam forming technology with a range of 15 feet. Picks up whoever is speaking with pinpoint precision. Amplified speakers support a full range of HD-audio, so the richest content has the fullest sound</a:t>
            </a:r>
          </a:p>
        </p:txBody>
      </p:sp>
      <p:pic>
        <p:nvPicPr>
          <p:cNvPr id="5" name="Picture 4" descr="A picture containing guitar&#10;&#10;Description automatically generated">
            <a:extLst>
              <a:ext uri="{FF2B5EF4-FFF2-40B4-BE49-F238E27FC236}">
                <a16:creationId xmlns:a16="http://schemas.microsoft.com/office/drawing/2014/main" id="{77F65EDA-A0A8-A04A-8BC1-2D1C60E7E72F}"/>
              </a:ext>
            </a:extLst>
          </p:cNvPr>
          <p:cNvPicPr>
            <a:picLocks noChangeAspect="1"/>
          </p:cNvPicPr>
          <p:nvPr/>
        </p:nvPicPr>
        <p:blipFill>
          <a:blip r:embed="rId2"/>
          <a:stretch>
            <a:fillRect/>
          </a:stretch>
        </p:blipFill>
        <p:spPr>
          <a:xfrm>
            <a:off x="542597" y="2572469"/>
            <a:ext cx="8023150" cy="3209260"/>
          </a:xfrm>
          <a:prstGeom prst="rect">
            <a:avLst/>
          </a:prstGeom>
        </p:spPr>
      </p:pic>
      <p:sp>
        <p:nvSpPr>
          <p:cNvPr id="8" name="TextBox 7">
            <a:extLst>
              <a:ext uri="{FF2B5EF4-FFF2-40B4-BE49-F238E27FC236}">
                <a16:creationId xmlns:a16="http://schemas.microsoft.com/office/drawing/2014/main" id="{2BDED3EC-89BC-B946-9761-7BF7DF8C6226}"/>
              </a:ext>
            </a:extLst>
          </p:cNvPr>
          <p:cNvSpPr txBox="1"/>
          <p:nvPr/>
        </p:nvSpPr>
        <p:spPr>
          <a:xfrm>
            <a:off x="8979108" y="5393265"/>
            <a:ext cx="2831410" cy="584775"/>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 Note: The microphone pickup range may be less within rooms that have a highly reflective infrastructure (e.g., glass walls, metal furniture, open ceilings etc.) and/or above average ambient noise.</a:t>
            </a:r>
          </a:p>
        </p:txBody>
      </p:sp>
    </p:spTree>
    <p:extLst>
      <p:ext uri="{BB962C8B-B14F-4D97-AF65-F5344CB8AC3E}">
        <p14:creationId xmlns:p14="http://schemas.microsoft.com/office/powerpoint/2010/main" val="25473251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1CE764-6BEE-364F-8332-891B2E5E8147}"/>
              </a:ext>
            </a:extLst>
          </p:cNvPr>
          <p:cNvSpPr/>
          <p:nvPr/>
        </p:nvSpPr>
        <p:spPr>
          <a:xfrm>
            <a:off x="342900" y="1586753"/>
            <a:ext cx="11506200" cy="3648635"/>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1029C78-B652-004E-8FC3-1EFC51EEA6DD}"/>
              </a:ext>
            </a:extLst>
          </p:cNvPr>
          <p:cNvSpPr>
            <a:spLocks noGrp="1"/>
          </p:cNvSpPr>
          <p:nvPr>
            <p:ph type="title"/>
          </p:nvPr>
        </p:nvSpPr>
        <p:spPr/>
        <p:txBody>
          <a:bodyPr/>
          <a:lstStyle/>
          <a:p>
            <a:r>
              <a:rPr lang="en-US" b="1" dirty="0"/>
              <a:t>Crestron Flex </a:t>
            </a:r>
            <a:r>
              <a:rPr lang="en-US" dirty="0"/>
              <a:t>B-Series</a:t>
            </a:r>
          </a:p>
        </p:txBody>
      </p:sp>
      <p:pic>
        <p:nvPicPr>
          <p:cNvPr id="11" name="Content Placeholder 10">
            <a:extLst>
              <a:ext uri="{FF2B5EF4-FFF2-40B4-BE49-F238E27FC236}">
                <a16:creationId xmlns:a16="http://schemas.microsoft.com/office/drawing/2014/main" id="{CE0C1436-238C-104C-BF38-7A5FC6CCD3BA}"/>
              </a:ext>
            </a:extLst>
          </p:cNvPr>
          <p:cNvPicPr>
            <a:picLocks noGrp="1" noChangeAspect="1"/>
          </p:cNvPicPr>
          <p:nvPr>
            <p:ph sz="half" idx="1"/>
          </p:nvPr>
        </p:nvPicPr>
        <p:blipFill rotWithShape="1">
          <a:blip r:embed="rId2"/>
          <a:srcRect/>
          <a:stretch/>
        </p:blipFill>
        <p:spPr>
          <a:xfrm>
            <a:off x="1205370" y="1485900"/>
            <a:ext cx="3607102" cy="3749488"/>
          </a:xfrm>
        </p:spPr>
      </p:pic>
      <p:sp>
        <p:nvSpPr>
          <p:cNvPr id="15" name="TextBox 14">
            <a:extLst>
              <a:ext uri="{FF2B5EF4-FFF2-40B4-BE49-F238E27FC236}">
                <a16:creationId xmlns:a16="http://schemas.microsoft.com/office/drawing/2014/main" id="{346BE143-E465-FF47-A8C1-ADF26CB00DA9}"/>
              </a:ext>
            </a:extLst>
          </p:cNvPr>
          <p:cNvSpPr txBox="1"/>
          <p:nvPr/>
        </p:nvSpPr>
        <p:spPr>
          <a:xfrm>
            <a:off x="2105164" y="5355976"/>
            <a:ext cx="7981672" cy="646331"/>
          </a:xfrm>
          <a:prstGeom prst="rect">
            <a:avLst/>
          </a:prstGeom>
          <a:noFill/>
        </p:spPr>
        <p:txBody>
          <a:bodyPr wrap="none" rtlCol="0">
            <a:spAutoFit/>
          </a:bodyPr>
          <a:lstStyle/>
          <a:p>
            <a:r>
              <a:rPr lang="en-US" dirty="0"/>
              <a:t>Dynamic light optimization, auto white balance, wide angle, people-counting </a:t>
            </a:r>
            <a:br>
              <a:rPr lang="en-US" dirty="0"/>
            </a:br>
            <a:r>
              <a:rPr lang="en-US" dirty="0"/>
              <a:t>and automatic lossless digital zoom intelligently frames around participants.</a:t>
            </a:r>
          </a:p>
        </p:txBody>
      </p:sp>
      <p:pic>
        <p:nvPicPr>
          <p:cNvPr id="5" name="Content Placeholder 4">
            <a:extLst>
              <a:ext uri="{FF2B5EF4-FFF2-40B4-BE49-F238E27FC236}">
                <a16:creationId xmlns:a16="http://schemas.microsoft.com/office/drawing/2014/main" id="{B5E5C342-E563-3C43-9F5B-ABAE83C8AA1C}"/>
              </a:ext>
            </a:extLst>
          </p:cNvPr>
          <p:cNvPicPr>
            <a:picLocks noGrp="1" noChangeAspect="1"/>
          </p:cNvPicPr>
          <p:nvPr>
            <p:ph sz="half" idx="2"/>
          </p:nvPr>
        </p:nvPicPr>
        <p:blipFill>
          <a:blip r:embed="rId3"/>
          <a:stretch>
            <a:fillRect/>
          </a:stretch>
        </p:blipFill>
        <p:spPr>
          <a:xfrm>
            <a:off x="7199866" y="1490438"/>
            <a:ext cx="3611880" cy="3744950"/>
          </a:xfrm>
        </p:spPr>
      </p:pic>
    </p:spTree>
    <p:extLst>
      <p:ext uri="{BB962C8B-B14F-4D97-AF65-F5344CB8AC3E}">
        <p14:creationId xmlns:p14="http://schemas.microsoft.com/office/powerpoint/2010/main" val="305409443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EA65-5DB0-A647-A210-07D65AFA6305}"/>
              </a:ext>
            </a:extLst>
          </p:cNvPr>
          <p:cNvSpPr>
            <a:spLocks noGrp="1"/>
          </p:cNvSpPr>
          <p:nvPr>
            <p:ph type="title"/>
          </p:nvPr>
        </p:nvSpPr>
        <p:spPr/>
        <p:txBody>
          <a:bodyPr/>
          <a:lstStyle/>
          <a:p>
            <a:r>
              <a:rPr lang="en-US" b="1" dirty="0"/>
              <a:t>Crestron Flex </a:t>
            </a:r>
            <a:r>
              <a:rPr lang="en-US" dirty="0"/>
              <a:t>B-Series</a:t>
            </a:r>
          </a:p>
        </p:txBody>
      </p:sp>
      <p:sp>
        <p:nvSpPr>
          <p:cNvPr id="6" name="TextBox 5">
            <a:extLst>
              <a:ext uri="{FF2B5EF4-FFF2-40B4-BE49-F238E27FC236}">
                <a16:creationId xmlns:a16="http://schemas.microsoft.com/office/drawing/2014/main" id="{1EE27546-6EA2-EE4B-BC22-7FE16217CD8D}"/>
              </a:ext>
            </a:extLst>
          </p:cNvPr>
          <p:cNvSpPr txBox="1"/>
          <p:nvPr/>
        </p:nvSpPr>
        <p:spPr>
          <a:xfrm>
            <a:off x="3252881" y="1402541"/>
            <a:ext cx="5686237" cy="369332"/>
          </a:xfrm>
          <a:prstGeom prst="rect">
            <a:avLst/>
          </a:prstGeom>
          <a:noFill/>
        </p:spPr>
        <p:txBody>
          <a:bodyPr wrap="none" rtlCol="0">
            <a:spAutoFit/>
          </a:bodyPr>
          <a:lstStyle/>
          <a:p>
            <a:pPr algn="ctr"/>
            <a:r>
              <a:rPr lang="en-US" dirty="0"/>
              <a:t>A sound solution for any room. Just connect via USB.</a:t>
            </a:r>
          </a:p>
        </p:txBody>
      </p:sp>
      <p:pic>
        <p:nvPicPr>
          <p:cNvPr id="8" name="Content Placeholder 7">
            <a:extLst>
              <a:ext uri="{FF2B5EF4-FFF2-40B4-BE49-F238E27FC236}">
                <a16:creationId xmlns:a16="http://schemas.microsoft.com/office/drawing/2014/main" id="{854B3347-AB5E-B346-AB1E-C54926540971}"/>
              </a:ext>
            </a:extLst>
          </p:cNvPr>
          <p:cNvPicPr>
            <a:picLocks noGrp="1" noChangeAspect="1"/>
          </p:cNvPicPr>
          <p:nvPr>
            <p:ph idx="1"/>
          </p:nvPr>
        </p:nvPicPr>
        <p:blipFill>
          <a:blip r:embed="rId2"/>
          <a:stretch>
            <a:fillRect/>
          </a:stretch>
        </p:blipFill>
        <p:spPr>
          <a:xfrm>
            <a:off x="342900" y="1850065"/>
            <a:ext cx="11506200" cy="3885771"/>
          </a:xfrm>
        </p:spPr>
      </p:pic>
    </p:spTree>
    <p:extLst>
      <p:ext uri="{BB962C8B-B14F-4D97-AF65-F5344CB8AC3E}">
        <p14:creationId xmlns:p14="http://schemas.microsoft.com/office/powerpoint/2010/main" val="94774154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882FA-BF8A-4F49-A3B5-969307FE4B34}"/>
              </a:ext>
            </a:extLst>
          </p:cNvPr>
          <p:cNvSpPr>
            <a:spLocks noGrp="1"/>
          </p:cNvSpPr>
          <p:nvPr>
            <p:ph type="title"/>
          </p:nvPr>
        </p:nvSpPr>
        <p:spPr/>
        <p:txBody>
          <a:bodyPr>
            <a:normAutofit/>
          </a:bodyPr>
          <a:lstStyle/>
          <a:p>
            <a:r>
              <a:rPr lang="en-US" b="1" dirty="0"/>
              <a:t>Crestron Flex</a:t>
            </a:r>
            <a:r>
              <a:rPr lang="en-US" dirty="0"/>
              <a:t> B-Series</a:t>
            </a:r>
          </a:p>
        </p:txBody>
      </p:sp>
      <p:sp>
        <p:nvSpPr>
          <p:cNvPr id="4" name="Content Placeholder 3">
            <a:extLst>
              <a:ext uri="{FF2B5EF4-FFF2-40B4-BE49-F238E27FC236}">
                <a16:creationId xmlns:a16="http://schemas.microsoft.com/office/drawing/2014/main" id="{0D7FAD8E-0C8B-EB46-A36E-48FA88AFE575}"/>
              </a:ext>
            </a:extLst>
          </p:cNvPr>
          <p:cNvSpPr>
            <a:spLocks noGrp="1"/>
          </p:cNvSpPr>
          <p:nvPr>
            <p:ph idx="1"/>
          </p:nvPr>
        </p:nvSpPr>
        <p:spPr/>
        <p:txBody>
          <a:bodyPr/>
          <a:lstStyle/>
          <a:p>
            <a:r>
              <a:rPr lang="en-US" dirty="0"/>
              <a:t>Installation</a:t>
            </a:r>
          </a:p>
        </p:txBody>
      </p:sp>
      <p:pic>
        <p:nvPicPr>
          <p:cNvPr id="5" name="Picture 4">
            <a:extLst>
              <a:ext uri="{FF2B5EF4-FFF2-40B4-BE49-F238E27FC236}">
                <a16:creationId xmlns:a16="http://schemas.microsoft.com/office/drawing/2014/main" id="{73921868-4481-3943-8D8D-E7D88EF8627C}"/>
              </a:ext>
            </a:extLst>
          </p:cNvPr>
          <p:cNvPicPr>
            <a:picLocks noChangeAspect="1"/>
          </p:cNvPicPr>
          <p:nvPr/>
        </p:nvPicPr>
        <p:blipFill>
          <a:blip r:embed="rId3"/>
          <a:stretch>
            <a:fillRect/>
          </a:stretch>
        </p:blipFill>
        <p:spPr>
          <a:xfrm>
            <a:off x="1694379" y="2180264"/>
            <a:ext cx="8803241" cy="2817037"/>
          </a:xfrm>
          <a:prstGeom prst="rect">
            <a:avLst/>
          </a:prstGeom>
        </p:spPr>
      </p:pic>
    </p:spTree>
    <p:extLst>
      <p:ext uri="{BB962C8B-B14F-4D97-AF65-F5344CB8AC3E}">
        <p14:creationId xmlns:p14="http://schemas.microsoft.com/office/powerpoint/2010/main" val="3490393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EA65-5DB0-A647-A210-07D65AFA6305}"/>
              </a:ext>
            </a:extLst>
          </p:cNvPr>
          <p:cNvSpPr>
            <a:spLocks noGrp="1"/>
          </p:cNvSpPr>
          <p:nvPr>
            <p:ph type="title"/>
          </p:nvPr>
        </p:nvSpPr>
        <p:spPr/>
        <p:txBody>
          <a:bodyPr/>
          <a:lstStyle/>
          <a:p>
            <a:r>
              <a:rPr lang="en-US" b="1" dirty="0"/>
              <a:t>Crestron Flex </a:t>
            </a:r>
            <a:r>
              <a:rPr lang="en-US" dirty="0"/>
              <a:t>B-Series</a:t>
            </a:r>
          </a:p>
        </p:txBody>
      </p:sp>
      <p:pic>
        <p:nvPicPr>
          <p:cNvPr id="13" name="Picture 12">
            <a:extLst>
              <a:ext uri="{FF2B5EF4-FFF2-40B4-BE49-F238E27FC236}">
                <a16:creationId xmlns:a16="http://schemas.microsoft.com/office/drawing/2014/main" id="{C21F6E39-4133-9C4B-9372-C639937C5629}"/>
              </a:ext>
            </a:extLst>
          </p:cNvPr>
          <p:cNvPicPr>
            <a:picLocks noChangeAspect="1"/>
          </p:cNvPicPr>
          <p:nvPr/>
        </p:nvPicPr>
        <p:blipFill>
          <a:blip r:embed="rId2"/>
          <a:stretch>
            <a:fillRect/>
          </a:stretch>
        </p:blipFill>
        <p:spPr>
          <a:xfrm>
            <a:off x="2088374" y="2103641"/>
            <a:ext cx="2812814" cy="641001"/>
          </a:xfrm>
          <a:prstGeom prst="rect">
            <a:avLst/>
          </a:prstGeom>
        </p:spPr>
      </p:pic>
      <p:pic>
        <p:nvPicPr>
          <p:cNvPr id="14" name="Picture 13">
            <a:extLst>
              <a:ext uri="{FF2B5EF4-FFF2-40B4-BE49-F238E27FC236}">
                <a16:creationId xmlns:a16="http://schemas.microsoft.com/office/drawing/2014/main" id="{54191F8D-FB22-CA4C-8022-8226E684B9D2}"/>
              </a:ext>
            </a:extLst>
          </p:cNvPr>
          <p:cNvPicPr>
            <a:picLocks noChangeAspect="1"/>
          </p:cNvPicPr>
          <p:nvPr/>
        </p:nvPicPr>
        <p:blipFill>
          <a:blip r:embed="rId2"/>
          <a:stretch>
            <a:fillRect/>
          </a:stretch>
        </p:blipFill>
        <p:spPr>
          <a:xfrm>
            <a:off x="7506469" y="2166364"/>
            <a:ext cx="2812814" cy="641001"/>
          </a:xfrm>
          <a:prstGeom prst="rect">
            <a:avLst/>
          </a:prstGeom>
        </p:spPr>
      </p:pic>
      <p:sp>
        <p:nvSpPr>
          <p:cNvPr id="15" name="TextBox 14">
            <a:extLst>
              <a:ext uri="{FF2B5EF4-FFF2-40B4-BE49-F238E27FC236}">
                <a16:creationId xmlns:a16="http://schemas.microsoft.com/office/drawing/2014/main" id="{4710F05D-1F15-3A44-8D46-E1185334980B}"/>
              </a:ext>
            </a:extLst>
          </p:cNvPr>
          <p:cNvSpPr txBox="1"/>
          <p:nvPr/>
        </p:nvSpPr>
        <p:spPr>
          <a:xfrm>
            <a:off x="1607805" y="1342132"/>
            <a:ext cx="4108817" cy="369332"/>
          </a:xfrm>
          <a:prstGeom prst="rect">
            <a:avLst/>
          </a:prstGeom>
          <a:noFill/>
        </p:spPr>
        <p:txBody>
          <a:bodyPr wrap="none" rtlCol="0">
            <a:spAutoFit/>
          </a:bodyPr>
          <a:lstStyle/>
          <a:p>
            <a:pPr algn="ctr"/>
            <a:r>
              <a:rPr lang="en-US" b="1" dirty="0"/>
              <a:t>Single Display Conference System</a:t>
            </a:r>
            <a:endParaRPr lang="en-US" dirty="0"/>
          </a:p>
        </p:txBody>
      </p:sp>
      <p:sp>
        <p:nvSpPr>
          <p:cNvPr id="16" name="TextBox 15">
            <a:extLst>
              <a:ext uri="{FF2B5EF4-FFF2-40B4-BE49-F238E27FC236}">
                <a16:creationId xmlns:a16="http://schemas.microsoft.com/office/drawing/2014/main" id="{E2888988-606F-164B-9876-CC51B37CDC5E}"/>
              </a:ext>
            </a:extLst>
          </p:cNvPr>
          <p:cNvSpPr txBox="1"/>
          <p:nvPr/>
        </p:nvSpPr>
        <p:spPr>
          <a:xfrm>
            <a:off x="7685617" y="1348123"/>
            <a:ext cx="2454518" cy="369332"/>
          </a:xfrm>
          <a:prstGeom prst="rect">
            <a:avLst/>
          </a:prstGeom>
          <a:noFill/>
        </p:spPr>
        <p:txBody>
          <a:bodyPr wrap="none" rtlCol="0">
            <a:spAutoFit/>
          </a:bodyPr>
          <a:lstStyle/>
          <a:p>
            <a:pPr algn="ctr"/>
            <a:r>
              <a:rPr lang="en-US" b="1" dirty="0"/>
              <a:t>Dual Display System</a:t>
            </a:r>
            <a:endParaRPr lang="en-US" dirty="0"/>
          </a:p>
        </p:txBody>
      </p:sp>
      <p:cxnSp>
        <p:nvCxnSpPr>
          <p:cNvPr id="19" name="Straight Connector 18">
            <a:extLst>
              <a:ext uri="{FF2B5EF4-FFF2-40B4-BE49-F238E27FC236}">
                <a16:creationId xmlns:a16="http://schemas.microsoft.com/office/drawing/2014/main" id="{387D4A1E-D3E7-F649-BA64-90E2A90E5614}"/>
              </a:ext>
            </a:extLst>
          </p:cNvPr>
          <p:cNvCxnSpPr>
            <a:cxnSpLocks/>
          </p:cNvCxnSpPr>
          <p:nvPr/>
        </p:nvCxnSpPr>
        <p:spPr>
          <a:xfrm>
            <a:off x="6645590" y="1819492"/>
            <a:ext cx="44012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C87F2A3-9780-4FFE-9B50-5FBF1A8BACE2}"/>
              </a:ext>
            </a:extLst>
          </p:cNvPr>
          <p:cNvCxnSpPr>
            <a:cxnSpLocks/>
          </p:cNvCxnSpPr>
          <p:nvPr/>
        </p:nvCxnSpPr>
        <p:spPr>
          <a:xfrm>
            <a:off x="1461609" y="1819492"/>
            <a:ext cx="44012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CB4FB3-531C-4B44-A21D-CB04C921797B}"/>
              </a:ext>
            </a:extLst>
          </p:cNvPr>
          <p:cNvSpPr txBox="1"/>
          <p:nvPr/>
        </p:nvSpPr>
        <p:spPr>
          <a:xfrm>
            <a:off x="1930659" y="2852671"/>
            <a:ext cx="3128245" cy="830997"/>
          </a:xfrm>
          <a:prstGeom prst="rect">
            <a:avLst/>
          </a:prstGeom>
          <a:noFill/>
        </p:spPr>
        <p:txBody>
          <a:bodyPr wrap="square" rtlCol="0">
            <a:spAutoFit/>
          </a:bodyPr>
          <a:lstStyle/>
          <a:p>
            <a:pPr algn="ctr"/>
            <a:r>
              <a:rPr lang="en-US" sz="1600" b="1" dirty="0"/>
              <a:t>UC-B140-T</a:t>
            </a:r>
          </a:p>
          <a:p>
            <a:pPr algn="ctr"/>
            <a:r>
              <a:rPr lang="en-US" sz="1600" i="1" dirty="0"/>
              <a:t>Single display video conference system w/ intelligent </a:t>
            </a:r>
            <a:r>
              <a:rPr lang="en-US" sz="1400" i="1" dirty="0"/>
              <a:t>camera</a:t>
            </a:r>
            <a:endParaRPr lang="en-US" sz="1600" dirty="0"/>
          </a:p>
        </p:txBody>
      </p:sp>
      <p:sp>
        <p:nvSpPr>
          <p:cNvPr id="18" name="TextBox 17">
            <a:extLst>
              <a:ext uri="{FF2B5EF4-FFF2-40B4-BE49-F238E27FC236}">
                <a16:creationId xmlns:a16="http://schemas.microsoft.com/office/drawing/2014/main" id="{A2D37573-B01B-402E-BCAA-8B22038B5A23}"/>
              </a:ext>
            </a:extLst>
          </p:cNvPr>
          <p:cNvSpPr txBox="1"/>
          <p:nvPr/>
        </p:nvSpPr>
        <p:spPr>
          <a:xfrm>
            <a:off x="7348753" y="2989465"/>
            <a:ext cx="3128245" cy="830997"/>
          </a:xfrm>
          <a:prstGeom prst="rect">
            <a:avLst/>
          </a:prstGeom>
          <a:noFill/>
        </p:spPr>
        <p:txBody>
          <a:bodyPr wrap="square" rtlCol="0">
            <a:spAutoFit/>
          </a:bodyPr>
          <a:lstStyle/>
          <a:p>
            <a:pPr algn="ctr"/>
            <a:r>
              <a:rPr lang="en-US" sz="1600" b="1" dirty="0"/>
              <a:t>UC-B160-T</a:t>
            </a:r>
          </a:p>
          <a:p>
            <a:pPr algn="ctr"/>
            <a:r>
              <a:rPr lang="en-US" sz="1600" i="1" dirty="0"/>
              <a:t>Dual display video conference system w/ intelligent camera</a:t>
            </a:r>
            <a:endParaRPr lang="en-US" sz="1600" dirty="0"/>
          </a:p>
        </p:txBody>
      </p:sp>
      <p:sp>
        <p:nvSpPr>
          <p:cNvPr id="30" name="TextBox 29">
            <a:extLst>
              <a:ext uri="{FF2B5EF4-FFF2-40B4-BE49-F238E27FC236}">
                <a16:creationId xmlns:a16="http://schemas.microsoft.com/office/drawing/2014/main" id="{4B42E7A2-C649-EF4C-89E5-636F9886FE87}"/>
              </a:ext>
            </a:extLst>
          </p:cNvPr>
          <p:cNvSpPr txBox="1"/>
          <p:nvPr/>
        </p:nvSpPr>
        <p:spPr>
          <a:xfrm>
            <a:off x="144170" y="2166364"/>
            <a:ext cx="1283128" cy="923330"/>
          </a:xfrm>
          <a:prstGeom prst="rect">
            <a:avLst/>
          </a:prstGeom>
          <a:noFill/>
        </p:spPr>
        <p:txBody>
          <a:bodyPr wrap="square" rtlCol="0">
            <a:spAutoFit/>
          </a:bodyPr>
          <a:lstStyle/>
          <a:p>
            <a:pPr algn="ctr"/>
            <a:r>
              <a:rPr lang="en-US" b="1" dirty="0"/>
              <a:t>Native Room Systems</a:t>
            </a:r>
            <a:endParaRPr lang="en-US" dirty="0"/>
          </a:p>
        </p:txBody>
      </p:sp>
      <p:pic>
        <p:nvPicPr>
          <p:cNvPr id="20" name="Picture Placeholder 11">
            <a:extLst>
              <a:ext uri="{FF2B5EF4-FFF2-40B4-BE49-F238E27FC236}">
                <a16:creationId xmlns:a16="http://schemas.microsoft.com/office/drawing/2014/main" id="{CC65FF8F-6399-5447-B56A-E76828FDD3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8440" y="4565550"/>
            <a:ext cx="2855752" cy="436233"/>
          </a:xfrm>
          <a:prstGeom prst="rect">
            <a:avLst/>
          </a:prstGeom>
        </p:spPr>
      </p:pic>
      <p:pic>
        <p:nvPicPr>
          <p:cNvPr id="22" name="Picture Placeholder 11">
            <a:extLst>
              <a:ext uri="{FF2B5EF4-FFF2-40B4-BE49-F238E27FC236}">
                <a16:creationId xmlns:a16="http://schemas.microsoft.com/office/drawing/2014/main" id="{3367277E-9A62-BB42-A83B-8AED1F453B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9066" y="4520257"/>
            <a:ext cx="2855755" cy="455549"/>
          </a:xfrm>
          <a:prstGeom prst="rect">
            <a:avLst/>
          </a:prstGeom>
        </p:spPr>
      </p:pic>
      <p:pic>
        <p:nvPicPr>
          <p:cNvPr id="23" name="Picture Placeholder 11">
            <a:extLst>
              <a:ext uri="{FF2B5EF4-FFF2-40B4-BE49-F238E27FC236}">
                <a16:creationId xmlns:a16="http://schemas.microsoft.com/office/drawing/2014/main" id="{F59B0C0D-D6D9-CF4A-95FC-84AB58BDA4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4281" y="4520257"/>
            <a:ext cx="2855754" cy="455549"/>
          </a:xfrm>
          <a:prstGeom prst="rect">
            <a:avLst/>
          </a:prstGeom>
        </p:spPr>
      </p:pic>
      <p:sp>
        <p:nvSpPr>
          <p:cNvPr id="32" name="Rectangle 31">
            <a:extLst>
              <a:ext uri="{FF2B5EF4-FFF2-40B4-BE49-F238E27FC236}">
                <a16:creationId xmlns:a16="http://schemas.microsoft.com/office/drawing/2014/main" id="{48A38137-33EC-AC4F-95C8-00021F77C42B}"/>
              </a:ext>
            </a:extLst>
          </p:cNvPr>
          <p:cNvSpPr/>
          <p:nvPr/>
        </p:nvSpPr>
        <p:spPr>
          <a:xfrm>
            <a:off x="8757440" y="5038508"/>
            <a:ext cx="2317751" cy="954107"/>
          </a:xfrm>
          <a:prstGeom prst="rect">
            <a:avLst/>
          </a:prstGeom>
        </p:spPr>
        <p:txBody>
          <a:bodyPr wrap="square">
            <a:spAutoFit/>
          </a:bodyPr>
          <a:lstStyle/>
          <a:p>
            <a:pPr algn="ctr"/>
            <a:r>
              <a:rPr lang="en-US" sz="1400" b="1" dirty="0"/>
              <a:t>UC-SB1-CAM</a:t>
            </a:r>
          </a:p>
          <a:p>
            <a:pPr algn="ctr"/>
            <a:r>
              <a:rPr lang="en-US" sz="1400" dirty="0"/>
              <a:t>Video conference smart soundbar with integrated, intelligent camera</a:t>
            </a:r>
          </a:p>
        </p:txBody>
      </p:sp>
      <p:sp>
        <p:nvSpPr>
          <p:cNvPr id="33" name="Rectangle 32">
            <a:extLst>
              <a:ext uri="{FF2B5EF4-FFF2-40B4-BE49-F238E27FC236}">
                <a16:creationId xmlns:a16="http://schemas.microsoft.com/office/drawing/2014/main" id="{4C69B098-2559-BC4E-BDC9-A6842F319453}"/>
              </a:ext>
            </a:extLst>
          </p:cNvPr>
          <p:cNvSpPr/>
          <p:nvPr/>
        </p:nvSpPr>
        <p:spPr>
          <a:xfrm>
            <a:off x="5280789" y="5038508"/>
            <a:ext cx="1852308" cy="954107"/>
          </a:xfrm>
          <a:prstGeom prst="rect">
            <a:avLst/>
          </a:prstGeom>
        </p:spPr>
        <p:txBody>
          <a:bodyPr wrap="square">
            <a:spAutoFit/>
          </a:bodyPr>
          <a:lstStyle/>
          <a:p>
            <a:pPr algn="ctr"/>
            <a:r>
              <a:rPr lang="en-US" sz="1400" b="1" dirty="0"/>
              <a:t>UC-SB1-AV</a:t>
            </a:r>
          </a:p>
          <a:p>
            <a:pPr algn="ctr"/>
            <a:r>
              <a:rPr lang="en-US" sz="1400" dirty="0"/>
              <a:t>Video conference smart soundbar with HD camera</a:t>
            </a:r>
          </a:p>
        </p:txBody>
      </p:sp>
      <p:sp>
        <p:nvSpPr>
          <p:cNvPr id="34" name="Rectangle 33">
            <a:extLst>
              <a:ext uri="{FF2B5EF4-FFF2-40B4-BE49-F238E27FC236}">
                <a16:creationId xmlns:a16="http://schemas.microsoft.com/office/drawing/2014/main" id="{D6EF3F50-B36F-F547-B97D-D827695AD502}"/>
              </a:ext>
            </a:extLst>
          </p:cNvPr>
          <p:cNvSpPr/>
          <p:nvPr/>
        </p:nvSpPr>
        <p:spPr>
          <a:xfrm>
            <a:off x="2139143" y="5001784"/>
            <a:ext cx="1726794" cy="738664"/>
          </a:xfrm>
          <a:prstGeom prst="rect">
            <a:avLst/>
          </a:prstGeom>
        </p:spPr>
        <p:txBody>
          <a:bodyPr wrap="square">
            <a:spAutoFit/>
          </a:bodyPr>
          <a:lstStyle/>
          <a:p>
            <a:pPr algn="ctr"/>
            <a:r>
              <a:rPr lang="en-US" sz="1400" b="1" dirty="0"/>
              <a:t>UC-SB1</a:t>
            </a:r>
          </a:p>
          <a:p>
            <a:pPr algn="ctr"/>
            <a:r>
              <a:rPr lang="en-US" sz="1400" dirty="0"/>
              <a:t>Audio Conference Smart Soundbar</a:t>
            </a:r>
          </a:p>
        </p:txBody>
      </p:sp>
      <p:sp>
        <p:nvSpPr>
          <p:cNvPr id="35" name="TextBox 34">
            <a:extLst>
              <a:ext uri="{FF2B5EF4-FFF2-40B4-BE49-F238E27FC236}">
                <a16:creationId xmlns:a16="http://schemas.microsoft.com/office/drawing/2014/main" id="{C2AFDF5C-6A4F-E240-90C9-0A4F422AA48D}"/>
              </a:ext>
            </a:extLst>
          </p:cNvPr>
          <p:cNvSpPr txBox="1"/>
          <p:nvPr/>
        </p:nvSpPr>
        <p:spPr>
          <a:xfrm>
            <a:off x="144246" y="5071267"/>
            <a:ext cx="1581874" cy="646331"/>
          </a:xfrm>
          <a:prstGeom prst="rect">
            <a:avLst/>
          </a:prstGeom>
          <a:noFill/>
        </p:spPr>
        <p:txBody>
          <a:bodyPr wrap="square" rtlCol="0">
            <a:spAutoFit/>
          </a:bodyPr>
          <a:lstStyle/>
          <a:p>
            <a:pPr algn="ctr"/>
            <a:r>
              <a:rPr lang="en-US" b="1" dirty="0"/>
              <a:t>BYOD Soundbars</a:t>
            </a:r>
            <a:endParaRPr lang="en-US" dirty="0"/>
          </a:p>
        </p:txBody>
      </p:sp>
      <p:cxnSp>
        <p:nvCxnSpPr>
          <p:cNvPr id="36" name="Straight Connector 35">
            <a:extLst>
              <a:ext uri="{FF2B5EF4-FFF2-40B4-BE49-F238E27FC236}">
                <a16:creationId xmlns:a16="http://schemas.microsoft.com/office/drawing/2014/main" id="{9630325D-7634-0949-866B-4564514F4895}"/>
              </a:ext>
            </a:extLst>
          </p:cNvPr>
          <p:cNvCxnSpPr>
            <a:cxnSpLocks/>
          </p:cNvCxnSpPr>
          <p:nvPr/>
        </p:nvCxnSpPr>
        <p:spPr>
          <a:xfrm>
            <a:off x="801935" y="4148421"/>
            <a:ext cx="105422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256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0A1593-7C8B-9844-A13C-23FB79CD1053}"/>
              </a:ext>
            </a:extLst>
          </p:cNvPr>
          <p:cNvSpPr>
            <a:spLocks noGrp="1"/>
          </p:cNvSpPr>
          <p:nvPr>
            <p:ph type="title"/>
          </p:nvPr>
        </p:nvSpPr>
        <p:spPr/>
        <p:txBody>
          <a:bodyPr/>
          <a:lstStyle/>
          <a:p>
            <a:r>
              <a:rPr lang="en-US" b="1" dirty="0"/>
              <a:t>Crestron Flex</a:t>
            </a:r>
          </a:p>
        </p:txBody>
      </p:sp>
      <p:sp>
        <p:nvSpPr>
          <p:cNvPr id="3" name="Text Placeholder 2">
            <a:extLst>
              <a:ext uri="{FF2B5EF4-FFF2-40B4-BE49-F238E27FC236}">
                <a16:creationId xmlns:a16="http://schemas.microsoft.com/office/drawing/2014/main" id="{E09E26A0-46DE-994B-880A-771EC0D1B918}"/>
              </a:ext>
            </a:extLst>
          </p:cNvPr>
          <p:cNvSpPr>
            <a:spLocks noGrp="1"/>
          </p:cNvSpPr>
          <p:nvPr>
            <p:ph type="body" sz="quarter" idx="10"/>
          </p:nvPr>
        </p:nvSpPr>
        <p:spPr/>
        <p:txBody>
          <a:bodyPr/>
          <a:lstStyle/>
          <a:p>
            <a:r>
              <a:rPr lang="en-US" dirty="0"/>
              <a:t>A productive, stress-free experience throughout the workday</a:t>
            </a:r>
          </a:p>
        </p:txBody>
      </p:sp>
      <p:pic>
        <p:nvPicPr>
          <p:cNvPr id="4" name="Picture 3">
            <a:extLst>
              <a:ext uri="{FF2B5EF4-FFF2-40B4-BE49-F238E27FC236}">
                <a16:creationId xmlns:a16="http://schemas.microsoft.com/office/drawing/2014/main" id="{011486AD-420F-8A45-8095-73A0AB6371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2904" y="3701401"/>
            <a:ext cx="2076196" cy="1510301"/>
          </a:xfrm>
          <a:prstGeom prst="rect">
            <a:avLst/>
          </a:prstGeom>
        </p:spPr>
      </p:pic>
    </p:spTree>
    <p:extLst>
      <p:ext uri="{BB962C8B-B14F-4D97-AF65-F5344CB8AC3E}">
        <p14:creationId xmlns:p14="http://schemas.microsoft.com/office/powerpoint/2010/main" val="173893972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883BC-8AA0-E843-BA66-DDA50CCB3293}"/>
              </a:ext>
            </a:extLst>
          </p:cNvPr>
          <p:cNvSpPr>
            <a:spLocks noGrp="1"/>
          </p:cNvSpPr>
          <p:nvPr>
            <p:ph type="title"/>
          </p:nvPr>
        </p:nvSpPr>
        <p:spPr/>
        <p:txBody>
          <a:bodyPr/>
          <a:lstStyle/>
          <a:p>
            <a:r>
              <a:rPr lang="en-US" b="1" dirty="0"/>
              <a:t>Crestron Flex</a:t>
            </a:r>
            <a:r>
              <a:rPr lang="en-US" dirty="0"/>
              <a:t> B-Series</a:t>
            </a:r>
            <a:endParaRPr lang="en-US" b="1" dirty="0"/>
          </a:p>
        </p:txBody>
      </p:sp>
      <p:sp>
        <p:nvSpPr>
          <p:cNvPr id="4" name="Content Placeholder 3">
            <a:extLst>
              <a:ext uri="{FF2B5EF4-FFF2-40B4-BE49-F238E27FC236}">
                <a16:creationId xmlns:a16="http://schemas.microsoft.com/office/drawing/2014/main" id="{27779DBE-804B-A040-ACDD-D2A55C33141F}"/>
              </a:ext>
            </a:extLst>
          </p:cNvPr>
          <p:cNvSpPr>
            <a:spLocks noGrp="1"/>
          </p:cNvSpPr>
          <p:nvPr>
            <p:ph idx="1"/>
          </p:nvPr>
        </p:nvSpPr>
        <p:spPr/>
        <p:txBody>
          <a:bodyPr/>
          <a:lstStyle/>
          <a:p>
            <a:r>
              <a:rPr lang="en-US" dirty="0"/>
              <a:t>Crestron Flex Smart Soundbars are available as a standalone USB option</a:t>
            </a:r>
          </a:p>
          <a:p>
            <a:endParaRPr lang="en-US" dirty="0"/>
          </a:p>
          <a:p>
            <a:r>
              <a:rPr lang="en-US" dirty="0"/>
              <a:t>Bring crystal clear audio and video to any space</a:t>
            </a:r>
          </a:p>
        </p:txBody>
      </p:sp>
      <p:pic>
        <p:nvPicPr>
          <p:cNvPr id="12" name="Picture Placeholder 11">
            <a:extLst>
              <a:ext uri="{FF2B5EF4-FFF2-40B4-BE49-F238E27FC236}">
                <a16:creationId xmlns:a16="http://schemas.microsoft.com/office/drawing/2014/main" id="{F8467E25-0647-E44B-B419-37F44954B91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79103" y="3881471"/>
            <a:ext cx="4838700" cy="739140"/>
          </a:xfrm>
        </p:spPr>
      </p:pic>
      <p:pic>
        <p:nvPicPr>
          <p:cNvPr id="7" name="Picture Placeholder 11">
            <a:extLst>
              <a:ext uri="{FF2B5EF4-FFF2-40B4-BE49-F238E27FC236}">
                <a16:creationId xmlns:a16="http://schemas.microsoft.com/office/drawing/2014/main" id="{EC6ECCC8-03CF-E446-A759-41C6D049D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02" y="2748460"/>
            <a:ext cx="4838702" cy="771868"/>
          </a:xfrm>
          <a:prstGeom prst="rect">
            <a:avLst/>
          </a:prstGeom>
        </p:spPr>
      </p:pic>
      <p:pic>
        <p:nvPicPr>
          <p:cNvPr id="8" name="Picture Placeholder 11">
            <a:extLst>
              <a:ext uri="{FF2B5EF4-FFF2-40B4-BE49-F238E27FC236}">
                <a16:creationId xmlns:a16="http://schemas.microsoft.com/office/drawing/2014/main" id="{F2E5D606-AB5A-1342-AA59-A9883C3BC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103" y="1675379"/>
            <a:ext cx="4838700" cy="771868"/>
          </a:xfrm>
          <a:prstGeom prst="rect">
            <a:avLst/>
          </a:prstGeom>
        </p:spPr>
      </p:pic>
      <p:sp>
        <p:nvSpPr>
          <p:cNvPr id="9" name="Rectangle 8">
            <a:extLst>
              <a:ext uri="{FF2B5EF4-FFF2-40B4-BE49-F238E27FC236}">
                <a16:creationId xmlns:a16="http://schemas.microsoft.com/office/drawing/2014/main" id="{AC2069F4-958B-D341-ABBD-1CF4003B6D0F}"/>
              </a:ext>
            </a:extLst>
          </p:cNvPr>
          <p:cNvSpPr/>
          <p:nvPr/>
        </p:nvSpPr>
        <p:spPr>
          <a:xfrm>
            <a:off x="3687802" y="4577696"/>
            <a:ext cx="1321196" cy="307777"/>
          </a:xfrm>
          <a:prstGeom prst="rect">
            <a:avLst/>
          </a:prstGeom>
        </p:spPr>
        <p:txBody>
          <a:bodyPr wrap="none">
            <a:spAutoFit/>
          </a:bodyPr>
          <a:lstStyle/>
          <a:p>
            <a:pPr algn="r"/>
            <a:r>
              <a:rPr lang="en-US" sz="1400" b="1" dirty="0"/>
              <a:t>UC-SB1-CAM</a:t>
            </a:r>
          </a:p>
        </p:txBody>
      </p:sp>
      <p:pic>
        <p:nvPicPr>
          <p:cNvPr id="10" name="Picture 9">
            <a:extLst>
              <a:ext uri="{FF2B5EF4-FFF2-40B4-BE49-F238E27FC236}">
                <a16:creationId xmlns:a16="http://schemas.microsoft.com/office/drawing/2014/main" id="{7B6A17B3-4A1D-EE4E-A84C-074E086B51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332" y="5670352"/>
            <a:ext cx="1903497" cy="371599"/>
          </a:xfrm>
          <a:prstGeom prst="rect">
            <a:avLst/>
          </a:prstGeom>
        </p:spPr>
      </p:pic>
      <p:pic>
        <p:nvPicPr>
          <p:cNvPr id="11" name="Picture 10">
            <a:extLst>
              <a:ext uri="{FF2B5EF4-FFF2-40B4-BE49-F238E27FC236}">
                <a16:creationId xmlns:a16="http://schemas.microsoft.com/office/drawing/2014/main" id="{2A36E381-C4C6-DB4B-ABFB-7EC3C82FDC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5109" y="5576595"/>
            <a:ext cx="2315211" cy="595605"/>
          </a:xfrm>
          <a:prstGeom prst="rect">
            <a:avLst/>
          </a:prstGeom>
        </p:spPr>
      </p:pic>
      <p:sp>
        <p:nvSpPr>
          <p:cNvPr id="13" name="Rectangle 12">
            <a:extLst>
              <a:ext uri="{FF2B5EF4-FFF2-40B4-BE49-F238E27FC236}">
                <a16:creationId xmlns:a16="http://schemas.microsoft.com/office/drawing/2014/main" id="{6993BBA9-CB8B-F24D-8CE0-CF53489F0D1A}"/>
              </a:ext>
            </a:extLst>
          </p:cNvPr>
          <p:cNvSpPr/>
          <p:nvPr/>
        </p:nvSpPr>
        <p:spPr>
          <a:xfrm>
            <a:off x="3859837" y="3447539"/>
            <a:ext cx="1149161" cy="307777"/>
          </a:xfrm>
          <a:prstGeom prst="rect">
            <a:avLst/>
          </a:prstGeom>
        </p:spPr>
        <p:txBody>
          <a:bodyPr wrap="none">
            <a:spAutoFit/>
          </a:bodyPr>
          <a:lstStyle/>
          <a:p>
            <a:pPr algn="r"/>
            <a:r>
              <a:rPr lang="en-US" sz="1400" b="1" dirty="0"/>
              <a:t>UC-SB1-AV</a:t>
            </a:r>
          </a:p>
        </p:txBody>
      </p:sp>
      <p:sp>
        <p:nvSpPr>
          <p:cNvPr id="15" name="Rectangle 14">
            <a:extLst>
              <a:ext uri="{FF2B5EF4-FFF2-40B4-BE49-F238E27FC236}">
                <a16:creationId xmlns:a16="http://schemas.microsoft.com/office/drawing/2014/main" id="{3C4D0C34-2815-4243-ADEA-C28B503723B5}"/>
              </a:ext>
            </a:extLst>
          </p:cNvPr>
          <p:cNvSpPr/>
          <p:nvPr/>
        </p:nvSpPr>
        <p:spPr>
          <a:xfrm>
            <a:off x="4155879" y="2327656"/>
            <a:ext cx="853119" cy="307777"/>
          </a:xfrm>
          <a:prstGeom prst="rect">
            <a:avLst/>
          </a:prstGeom>
        </p:spPr>
        <p:txBody>
          <a:bodyPr wrap="none">
            <a:spAutoFit/>
          </a:bodyPr>
          <a:lstStyle/>
          <a:p>
            <a:pPr algn="r"/>
            <a:r>
              <a:rPr lang="en-US" sz="1400" b="1" dirty="0"/>
              <a:t>UC-SB1</a:t>
            </a:r>
          </a:p>
        </p:txBody>
      </p:sp>
    </p:spTree>
    <p:extLst>
      <p:ext uri="{BB962C8B-B14F-4D97-AF65-F5344CB8AC3E}">
        <p14:creationId xmlns:p14="http://schemas.microsoft.com/office/powerpoint/2010/main" val="13272066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1C5A-EEA4-2445-B830-26FEEF2BF1D9}"/>
              </a:ext>
            </a:extLst>
          </p:cNvPr>
          <p:cNvSpPr>
            <a:spLocks noGrp="1"/>
          </p:cNvSpPr>
          <p:nvPr>
            <p:ph type="title"/>
          </p:nvPr>
        </p:nvSpPr>
        <p:spPr/>
        <p:txBody>
          <a:bodyPr/>
          <a:lstStyle/>
          <a:p>
            <a:r>
              <a:rPr lang="en-US" b="1" dirty="0"/>
              <a:t>Crestron Flex </a:t>
            </a:r>
            <a:r>
              <a:rPr lang="en-US" dirty="0"/>
              <a:t>C-Series</a:t>
            </a:r>
          </a:p>
        </p:txBody>
      </p:sp>
      <p:pic>
        <p:nvPicPr>
          <p:cNvPr id="5" name="Content Placeholder 4">
            <a:extLst>
              <a:ext uri="{FF2B5EF4-FFF2-40B4-BE49-F238E27FC236}">
                <a16:creationId xmlns:a16="http://schemas.microsoft.com/office/drawing/2014/main" id="{CA6888B5-CEA0-514E-909E-3983A7FFD71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2900" y="1273996"/>
            <a:ext cx="11506200" cy="4898204"/>
          </a:xfrm>
        </p:spPr>
      </p:pic>
    </p:spTree>
    <p:extLst>
      <p:ext uri="{BB962C8B-B14F-4D97-AF65-F5344CB8AC3E}">
        <p14:creationId xmlns:p14="http://schemas.microsoft.com/office/powerpoint/2010/main" val="332640995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883BC-8AA0-E843-BA66-DDA50CCB3293}"/>
              </a:ext>
            </a:extLst>
          </p:cNvPr>
          <p:cNvSpPr>
            <a:spLocks noGrp="1"/>
          </p:cNvSpPr>
          <p:nvPr>
            <p:ph type="title"/>
          </p:nvPr>
        </p:nvSpPr>
        <p:spPr/>
        <p:txBody>
          <a:bodyPr/>
          <a:lstStyle/>
          <a:p>
            <a:r>
              <a:rPr lang="en-US" b="1" dirty="0"/>
              <a:t>Crestron Flex </a:t>
            </a:r>
            <a:r>
              <a:rPr lang="en-US" dirty="0"/>
              <a:t>C-Series</a:t>
            </a:r>
          </a:p>
        </p:txBody>
      </p:sp>
      <p:sp>
        <p:nvSpPr>
          <p:cNvPr id="4" name="Content Placeholder 3">
            <a:extLst>
              <a:ext uri="{FF2B5EF4-FFF2-40B4-BE49-F238E27FC236}">
                <a16:creationId xmlns:a16="http://schemas.microsoft.com/office/drawing/2014/main" id="{27779DBE-804B-A040-ACDD-D2A55C33141F}"/>
              </a:ext>
            </a:extLst>
          </p:cNvPr>
          <p:cNvSpPr>
            <a:spLocks noGrp="1"/>
          </p:cNvSpPr>
          <p:nvPr>
            <p:ph idx="1"/>
          </p:nvPr>
        </p:nvSpPr>
        <p:spPr/>
        <p:txBody>
          <a:bodyPr/>
          <a:lstStyle/>
          <a:p>
            <a:pPr>
              <a:spcBef>
                <a:spcPts val="0"/>
              </a:spcBef>
            </a:pPr>
            <a:r>
              <a:rPr lang="en-US" dirty="0"/>
              <a:t>Simple, flexible solution for building customized systems for complex, demanding spaces of any size</a:t>
            </a:r>
          </a:p>
          <a:p>
            <a:pPr lvl="2"/>
            <a:endParaRPr lang="en-US" dirty="0"/>
          </a:p>
          <a:p>
            <a:pPr lvl="2"/>
            <a:r>
              <a:rPr lang="en-US" dirty="0"/>
              <a:t>Integrates with any existing room system to add native UC support</a:t>
            </a:r>
          </a:p>
          <a:p>
            <a:pPr lvl="3"/>
            <a:r>
              <a:rPr lang="en-US" dirty="0"/>
              <a:t>Call, collaborate, present, and video conference with one touch</a:t>
            </a:r>
          </a:p>
          <a:p>
            <a:pPr lvl="3"/>
            <a:r>
              <a:rPr lang="en-US" dirty="0"/>
              <a:t>Integrates with Audio, Video, Lighting, shades, and HVAC for one touch room control</a:t>
            </a:r>
          </a:p>
          <a:p>
            <a:pPr lvl="2"/>
            <a:endParaRPr lang="en-US" dirty="0"/>
          </a:p>
          <a:p>
            <a:pPr lvl="2"/>
            <a:r>
              <a:rPr lang="en-US" dirty="0"/>
              <a:t>Streamlined installation</a:t>
            </a:r>
          </a:p>
          <a:p>
            <a:pPr lvl="2"/>
            <a:endParaRPr lang="en-US" dirty="0"/>
          </a:p>
          <a:p>
            <a:pPr lvl="2"/>
            <a:r>
              <a:rPr lang="en-US" dirty="0"/>
              <a:t>Zero-touch provisioning and centralized management</a:t>
            </a:r>
          </a:p>
        </p:txBody>
      </p:sp>
      <p:sp>
        <p:nvSpPr>
          <p:cNvPr id="5" name="Rectangle 4">
            <a:extLst>
              <a:ext uri="{FF2B5EF4-FFF2-40B4-BE49-F238E27FC236}">
                <a16:creationId xmlns:a16="http://schemas.microsoft.com/office/drawing/2014/main" id="{523AB46D-927C-224D-9143-C3763CAEF8AF}"/>
              </a:ext>
            </a:extLst>
          </p:cNvPr>
          <p:cNvSpPr/>
          <p:nvPr/>
        </p:nvSpPr>
        <p:spPr>
          <a:xfrm>
            <a:off x="3105590" y="5268817"/>
            <a:ext cx="1967205" cy="307777"/>
          </a:xfrm>
          <a:prstGeom prst="rect">
            <a:avLst/>
          </a:prstGeom>
        </p:spPr>
        <p:txBody>
          <a:bodyPr wrap="none">
            <a:spAutoFit/>
          </a:bodyPr>
          <a:lstStyle/>
          <a:p>
            <a:pPr algn="r"/>
            <a:r>
              <a:rPr lang="en-US" sz="1400" b="1" dirty="0"/>
              <a:t>Native Room System</a:t>
            </a:r>
          </a:p>
        </p:txBody>
      </p:sp>
      <p:pic>
        <p:nvPicPr>
          <p:cNvPr id="7" name="Picture 6">
            <a:extLst>
              <a:ext uri="{FF2B5EF4-FFF2-40B4-BE49-F238E27FC236}">
                <a16:creationId xmlns:a16="http://schemas.microsoft.com/office/drawing/2014/main" id="{8B1802EE-941F-0348-BCA0-8F2873378E2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42714" y="4840382"/>
            <a:ext cx="1049498" cy="230828"/>
          </a:xfrm>
          <a:prstGeom prst="rect">
            <a:avLst/>
          </a:prstGeom>
        </p:spPr>
      </p:pic>
      <p:pic>
        <p:nvPicPr>
          <p:cNvPr id="8" name="Picture 7">
            <a:extLst>
              <a:ext uri="{FF2B5EF4-FFF2-40B4-BE49-F238E27FC236}">
                <a16:creationId xmlns:a16="http://schemas.microsoft.com/office/drawing/2014/main" id="{93344915-41F8-ED4A-84C3-C6BEAF3F8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332" y="5670352"/>
            <a:ext cx="1903497" cy="371599"/>
          </a:xfrm>
          <a:prstGeom prst="rect">
            <a:avLst/>
          </a:prstGeom>
        </p:spPr>
      </p:pic>
      <p:pic>
        <p:nvPicPr>
          <p:cNvPr id="9" name="Picture 8">
            <a:extLst>
              <a:ext uri="{FF2B5EF4-FFF2-40B4-BE49-F238E27FC236}">
                <a16:creationId xmlns:a16="http://schemas.microsoft.com/office/drawing/2014/main" id="{9DAF5E44-B4BB-F340-BA0A-6192C47B79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5109" y="5576595"/>
            <a:ext cx="2315211" cy="595605"/>
          </a:xfrm>
          <a:prstGeom prst="rect">
            <a:avLst/>
          </a:prstGeom>
        </p:spPr>
      </p:pic>
      <p:pic>
        <p:nvPicPr>
          <p:cNvPr id="11" name="Picture 10">
            <a:extLst>
              <a:ext uri="{FF2B5EF4-FFF2-40B4-BE49-F238E27FC236}">
                <a16:creationId xmlns:a16="http://schemas.microsoft.com/office/drawing/2014/main" id="{988A0E3C-8685-2445-9063-92C6F32444DB}"/>
              </a:ext>
            </a:extLst>
          </p:cNvPr>
          <p:cNvPicPr>
            <a:picLocks noChangeAspect="1"/>
          </p:cNvPicPr>
          <p:nvPr/>
        </p:nvPicPr>
        <p:blipFill>
          <a:blip r:embed="rId6"/>
          <a:stretch>
            <a:fillRect/>
          </a:stretch>
        </p:blipFill>
        <p:spPr>
          <a:xfrm>
            <a:off x="1011470" y="1182663"/>
            <a:ext cx="2931244" cy="3460112"/>
          </a:xfrm>
          <a:prstGeom prst="rect">
            <a:avLst/>
          </a:prstGeom>
        </p:spPr>
      </p:pic>
    </p:spTree>
    <p:extLst>
      <p:ext uri="{BB962C8B-B14F-4D97-AF65-F5344CB8AC3E}">
        <p14:creationId xmlns:p14="http://schemas.microsoft.com/office/powerpoint/2010/main" val="398101970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FB259A-6F73-5F4E-AE7E-0B4807F3A3B0}"/>
              </a:ext>
            </a:extLst>
          </p:cNvPr>
          <p:cNvSpPr/>
          <p:nvPr/>
        </p:nvSpPr>
        <p:spPr>
          <a:xfrm>
            <a:off x="342899" y="1142999"/>
            <a:ext cx="4838701" cy="5029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6F46EC36-E86D-AB43-A8F2-4B5890429D9C}"/>
              </a:ext>
            </a:extLst>
          </p:cNvPr>
          <p:cNvPicPr>
            <a:picLocks noGrp="1" noChangeAspect="1"/>
          </p:cNvPicPr>
          <p:nvPr>
            <p:ph type="pic" sz="quarter" idx="10"/>
          </p:nvPr>
        </p:nvPicPr>
        <p:blipFill rotWithShape="1">
          <a:blip r:embed="rId2"/>
          <a:srcRect l="-11021" t="-16786" r="-11021" b="-16786"/>
          <a:stretch/>
        </p:blipFill>
        <p:spPr>
          <a:xfrm>
            <a:off x="342900" y="1143000"/>
            <a:ext cx="4838700" cy="5029200"/>
          </a:xfrm>
        </p:spPr>
      </p:pic>
      <p:sp>
        <p:nvSpPr>
          <p:cNvPr id="3" name="Title 2">
            <a:extLst>
              <a:ext uri="{FF2B5EF4-FFF2-40B4-BE49-F238E27FC236}">
                <a16:creationId xmlns:a16="http://schemas.microsoft.com/office/drawing/2014/main" id="{FF6883BC-8AA0-E843-BA66-DDA50CCB3293}"/>
              </a:ext>
            </a:extLst>
          </p:cNvPr>
          <p:cNvSpPr>
            <a:spLocks noGrp="1"/>
          </p:cNvSpPr>
          <p:nvPr>
            <p:ph type="title"/>
          </p:nvPr>
        </p:nvSpPr>
        <p:spPr/>
        <p:txBody>
          <a:bodyPr/>
          <a:lstStyle/>
          <a:p>
            <a:r>
              <a:rPr lang="en-US" b="1" dirty="0"/>
              <a:t>Crestron Flex </a:t>
            </a:r>
            <a:r>
              <a:rPr lang="en-US" dirty="0"/>
              <a:t>C-Series</a:t>
            </a:r>
          </a:p>
        </p:txBody>
      </p:sp>
      <p:sp>
        <p:nvSpPr>
          <p:cNvPr id="4" name="Content Placeholder 3">
            <a:extLst>
              <a:ext uri="{FF2B5EF4-FFF2-40B4-BE49-F238E27FC236}">
                <a16:creationId xmlns:a16="http://schemas.microsoft.com/office/drawing/2014/main" id="{27779DBE-804B-A040-ACDD-D2A55C33141F}"/>
              </a:ext>
            </a:extLst>
          </p:cNvPr>
          <p:cNvSpPr>
            <a:spLocks noGrp="1"/>
          </p:cNvSpPr>
          <p:nvPr>
            <p:ph idx="1"/>
          </p:nvPr>
        </p:nvSpPr>
        <p:spPr/>
        <p:txBody>
          <a:bodyPr/>
          <a:lstStyle/>
          <a:p>
            <a:pPr>
              <a:spcBef>
                <a:spcPts val="0"/>
              </a:spcBef>
            </a:pPr>
            <a:r>
              <a:rPr lang="en-US" dirty="0"/>
              <a:t>Turnkey</a:t>
            </a:r>
          </a:p>
          <a:p>
            <a:pPr lvl="2"/>
            <a:endParaRPr lang="en-US" dirty="0"/>
          </a:p>
          <a:p>
            <a:pPr lvl="2"/>
            <a:r>
              <a:rPr lang="en-US" dirty="0"/>
              <a:t>Supports spaces of any kind</a:t>
            </a:r>
          </a:p>
          <a:p>
            <a:pPr lvl="2"/>
            <a:r>
              <a:rPr lang="en-US" dirty="0"/>
              <a:t>Integrates with any existing system</a:t>
            </a:r>
          </a:p>
          <a:p>
            <a:pPr lvl="2"/>
            <a:r>
              <a:rPr lang="en-US" dirty="0"/>
              <a:t>Out-of-the-box functionality to implement Microsoft Teams and support any space</a:t>
            </a:r>
          </a:p>
        </p:txBody>
      </p:sp>
    </p:spTree>
    <p:extLst>
      <p:ext uri="{BB962C8B-B14F-4D97-AF65-F5344CB8AC3E}">
        <p14:creationId xmlns:p14="http://schemas.microsoft.com/office/powerpoint/2010/main" val="101878365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E1EF-BE40-AD4D-A656-507EA84C9B0A}"/>
              </a:ext>
            </a:extLst>
          </p:cNvPr>
          <p:cNvSpPr>
            <a:spLocks noGrp="1"/>
          </p:cNvSpPr>
          <p:nvPr>
            <p:ph type="title"/>
          </p:nvPr>
        </p:nvSpPr>
        <p:spPr/>
        <p:txBody>
          <a:bodyPr/>
          <a:lstStyle/>
          <a:p>
            <a:r>
              <a:rPr lang="en-US" b="1" dirty="0"/>
              <a:t>Crestron Flex </a:t>
            </a:r>
            <a:r>
              <a:rPr lang="en-US" dirty="0"/>
              <a:t>C-Series</a:t>
            </a:r>
          </a:p>
        </p:txBody>
      </p:sp>
      <p:pic>
        <p:nvPicPr>
          <p:cNvPr id="5" name="Content Placeholder 4">
            <a:extLst>
              <a:ext uri="{FF2B5EF4-FFF2-40B4-BE49-F238E27FC236}">
                <a16:creationId xmlns:a16="http://schemas.microsoft.com/office/drawing/2014/main" id="{00BFA3F5-5439-864D-A28A-526B5896D943}"/>
              </a:ext>
            </a:extLst>
          </p:cNvPr>
          <p:cNvPicPr>
            <a:picLocks noGrp="1" noChangeAspect="1"/>
          </p:cNvPicPr>
          <p:nvPr>
            <p:ph idx="1"/>
          </p:nvPr>
        </p:nvPicPr>
        <p:blipFill rotWithShape="1">
          <a:blip r:embed="rId2"/>
          <a:srcRect t="8098" b="6393"/>
          <a:stretch/>
        </p:blipFill>
        <p:spPr>
          <a:xfrm>
            <a:off x="342900" y="2232212"/>
            <a:ext cx="11506200" cy="3935506"/>
          </a:xfrm>
        </p:spPr>
      </p:pic>
      <p:sp>
        <p:nvSpPr>
          <p:cNvPr id="6" name="TextBox 5">
            <a:extLst>
              <a:ext uri="{FF2B5EF4-FFF2-40B4-BE49-F238E27FC236}">
                <a16:creationId xmlns:a16="http://schemas.microsoft.com/office/drawing/2014/main" id="{042006DF-EB45-FC4E-846E-86C7C893E77F}"/>
              </a:ext>
            </a:extLst>
          </p:cNvPr>
          <p:cNvSpPr txBox="1"/>
          <p:nvPr/>
        </p:nvSpPr>
        <p:spPr>
          <a:xfrm>
            <a:off x="2940941" y="1420184"/>
            <a:ext cx="5186036" cy="369332"/>
          </a:xfrm>
          <a:prstGeom prst="rect">
            <a:avLst/>
          </a:prstGeom>
          <a:noFill/>
        </p:spPr>
        <p:txBody>
          <a:bodyPr wrap="none" rtlCol="0">
            <a:spAutoFit/>
          </a:bodyPr>
          <a:lstStyle/>
          <a:p>
            <a:pPr algn="ctr"/>
            <a:r>
              <a:rPr lang="en-US" dirty="0"/>
              <a:t>Bring the power of Microsoft Teams to any space.</a:t>
            </a:r>
          </a:p>
        </p:txBody>
      </p:sp>
    </p:spTree>
    <p:extLst>
      <p:ext uri="{BB962C8B-B14F-4D97-AF65-F5344CB8AC3E}">
        <p14:creationId xmlns:p14="http://schemas.microsoft.com/office/powerpoint/2010/main" val="347683967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100_Room_Control_v7">
            <a:hlinkClick r:id="" action="ppaction://media"/>
            <a:extLst>
              <a:ext uri="{FF2B5EF4-FFF2-40B4-BE49-F238E27FC236}">
                <a16:creationId xmlns:a16="http://schemas.microsoft.com/office/drawing/2014/main" id="{2C555824-4DCD-ED4D-8CFA-D0D59101B4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899" y="1889938"/>
            <a:ext cx="4843487" cy="2725236"/>
          </a:xfrm>
          <a:prstGeom prst="rect">
            <a:avLst/>
          </a:prstGeom>
        </p:spPr>
      </p:pic>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b="1" dirty="0"/>
              <a:t>Crestron Flex </a:t>
            </a:r>
            <a:r>
              <a:rPr lang="en-US" dirty="0"/>
              <a:t>C-Series</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Room Controls</a:t>
            </a:r>
          </a:p>
          <a:p>
            <a:pPr lvl="2"/>
            <a:r>
              <a:rPr lang="en-US" dirty="0"/>
              <a:t>Flex button connects to advanced video options and smart building ecosystems: </a:t>
            </a:r>
          </a:p>
          <a:p>
            <a:pPr lvl="3"/>
            <a:r>
              <a:rPr lang="en-US" dirty="0"/>
              <a:t>Switch video</a:t>
            </a:r>
          </a:p>
          <a:p>
            <a:pPr lvl="3"/>
            <a:r>
              <a:rPr lang="en-US" dirty="0"/>
              <a:t>Adjust audio</a:t>
            </a:r>
          </a:p>
          <a:p>
            <a:pPr lvl="3"/>
            <a:r>
              <a:rPr lang="en-US" dirty="0"/>
              <a:t>Lower the shades</a:t>
            </a:r>
          </a:p>
          <a:p>
            <a:pPr lvl="3"/>
            <a:r>
              <a:rPr lang="en-US" dirty="0"/>
              <a:t>Set the lighting</a:t>
            </a:r>
          </a:p>
          <a:p>
            <a:pPr lvl="3"/>
            <a:r>
              <a:rPr lang="en-US" dirty="0"/>
              <a:t>Change the temperature</a:t>
            </a:r>
          </a:p>
        </p:txBody>
      </p:sp>
    </p:spTree>
    <p:extLst>
      <p:ext uri="{BB962C8B-B14F-4D97-AF65-F5344CB8AC3E}">
        <p14:creationId xmlns:p14="http://schemas.microsoft.com/office/powerpoint/2010/main" val="3903482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98D5-2BE8-2849-9817-92D284BBF2BF}"/>
              </a:ext>
            </a:extLst>
          </p:cNvPr>
          <p:cNvSpPr>
            <a:spLocks noGrp="1"/>
          </p:cNvSpPr>
          <p:nvPr>
            <p:ph type="title"/>
          </p:nvPr>
        </p:nvSpPr>
        <p:spPr/>
        <p:txBody>
          <a:bodyPr/>
          <a:lstStyle/>
          <a:p>
            <a:r>
              <a:rPr lang="en-US" b="1" dirty="0"/>
              <a:t>Crestron Flex </a:t>
            </a:r>
            <a:r>
              <a:rPr lang="en-US" dirty="0"/>
              <a:t>C-Series</a:t>
            </a:r>
          </a:p>
        </p:txBody>
      </p:sp>
      <p:pic>
        <p:nvPicPr>
          <p:cNvPr id="5" name="Picture 4">
            <a:extLst>
              <a:ext uri="{FF2B5EF4-FFF2-40B4-BE49-F238E27FC236}">
                <a16:creationId xmlns:a16="http://schemas.microsoft.com/office/drawing/2014/main" id="{35CB07EE-8571-0C42-AAA9-C3A23A1D70BD}"/>
              </a:ext>
            </a:extLst>
          </p:cNvPr>
          <p:cNvPicPr>
            <a:picLocks noChangeAspect="1"/>
          </p:cNvPicPr>
          <p:nvPr/>
        </p:nvPicPr>
        <p:blipFill>
          <a:blip r:embed="rId2"/>
          <a:stretch>
            <a:fillRect/>
          </a:stretch>
        </p:blipFill>
        <p:spPr>
          <a:xfrm>
            <a:off x="6884572" y="2079812"/>
            <a:ext cx="1845458" cy="2178424"/>
          </a:xfrm>
          <a:prstGeom prst="rect">
            <a:avLst/>
          </a:prstGeom>
        </p:spPr>
      </p:pic>
      <p:pic>
        <p:nvPicPr>
          <p:cNvPr id="7" name="Picture 6">
            <a:extLst>
              <a:ext uri="{FF2B5EF4-FFF2-40B4-BE49-F238E27FC236}">
                <a16:creationId xmlns:a16="http://schemas.microsoft.com/office/drawing/2014/main" id="{EFB04D97-7485-6047-89D3-40A064EF56B9}"/>
              </a:ext>
            </a:extLst>
          </p:cNvPr>
          <p:cNvPicPr>
            <a:picLocks noChangeAspect="1"/>
          </p:cNvPicPr>
          <p:nvPr/>
        </p:nvPicPr>
        <p:blipFill>
          <a:blip r:embed="rId3"/>
          <a:stretch>
            <a:fillRect/>
          </a:stretch>
        </p:blipFill>
        <p:spPr>
          <a:xfrm>
            <a:off x="1375335" y="2079812"/>
            <a:ext cx="3937000" cy="2362200"/>
          </a:xfrm>
          <a:prstGeom prst="rect">
            <a:avLst/>
          </a:prstGeom>
        </p:spPr>
      </p:pic>
      <p:sp>
        <p:nvSpPr>
          <p:cNvPr id="8" name="TextBox 7">
            <a:extLst>
              <a:ext uri="{FF2B5EF4-FFF2-40B4-BE49-F238E27FC236}">
                <a16:creationId xmlns:a16="http://schemas.microsoft.com/office/drawing/2014/main" id="{EC9908E7-EB4F-A645-9772-2FB5010E599D}"/>
              </a:ext>
            </a:extLst>
          </p:cNvPr>
          <p:cNvSpPr txBox="1"/>
          <p:nvPr/>
        </p:nvSpPr>
        <p:spPr>
          <a:xfrm>
            <a:off x="1478200" y="4511250"/>
            <a:ext cx="3834135" cy="1200329"/>
          </a:xfrm>
          <a:prstGeom prst="rect">
            <a:avLst/>
          </a:prstGeom>
          <a:noFill/>
        </p:spPr>
        <p:txBody>
          <a:bodyPr wrap="square" rtlCol="0">
            <a:spAutoFit/>
          </a:bodyPr>
          <a:lstStyle/>
          <a:p>
            <a:pPr algn="ctr"/>
            <a:r>
              <a:rPr lang="en-US" b="1" dirty="0"/>
              <a:t>UC-BRKT-100-ASSY</a:t>
            </a:r>
          </a:p>
          <a:p>
            <a:pPr algn="ctr"/>
            <a:r>
              <a:rPr lang="en-US" i="1" dirty="0"/>
              <a:t>Upgrade for existing Crestron rooms or Crestron Mercury</a:t>
            </a:r>
            <a:r>
              <a:rPr lang="en-US" i="1" baseline="30000" dirty="0"/>
              <a:t>®</a:t>
            </a:r>
            <a:r>
              <a:rPr lang="en-US" i="1" dirty="0"/>
              <a:t> systems</a:t>
            </a:r>
          </a:p>
        </p:txBody>
      </p:sp>
      <p:sp>
        <p:nvSpPr>
          <p:cNvPr id="9" name="TextBox 8">
            <a:extLst>
              <a:ext uri="{FF2B5EF4-FFF2-40B4-BE49-F238E27FC236}">
                <a16:creationId xmlns:a16="http://schemas.microsoft.com/office/drawing/2014/main" id="{08304E35-D455-0D4E-BA7D-E20A85F2F4A3}"/>
              </a:ext>
            </a:extLst>
          </p:cNvPr>
          <p:cNvSpPr txBox="1"/>
          <p:nvPr/>
        </p:nvSpPr>
        <p:spPr>
          <a:xfrm>
            <a:off x="6063832" y="4547828"/>
            <a:ext cx="3309560" cy="646331"/>
          </a:xfrm>
          <a:prstGeom prst="rect">
            <a:avLst/>
          </a:prstGeom>
          <a:noFill/>
        </p:spPr>
        <p:txBody>
          <a:bodyPr wrap="none" rtlCol="0">
            <a:spAutoFit/>
          </a:bodyPr>
          <a:lstStyle/>
          <a:p>
            <a:pPr algn="ctr"/>
            <a:r>
              <a:rPr lang="en-US" b="1" dirty="0"/>
              <a:t>UC-C160-T</a:t>
            </a:r>
          </a:p>
          <a:p>
            <a:r>
              <a:rPr lang="en-US" i="1" dirty="0"/>
              <a:t>Video conference integrator kit</a:t>
            </a:r>
            <a:endParaRPr lang="en-US" dirty="0"/>
          </a:p>
        </p:txBody>
      </p:sp>
    </p:spTree>
    <p:extLst>
      <p:ext uri="{BB962C8B-B14F-4D97-AF65-F5344CB8AC3E}">
        <p14:creationId xmlns:p14="http://schemas.microsoft.com/office/powerpoint/2010/main" val="86906196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36451-D5D2-4E41-AB56-7090279A4DE1}"/>
              </a:ext>
            </a:extLst>
          </p:cNvPr>
          <p:cNvSpPr/>
          <p:nvPr/>
        </p:nvSpPr>
        <p:spPr>
          <a:xfrm>
            <a:off x="342901" y="1142999"/>
            <a:ext cx="6438899" cy="502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4C37E"/>
                </a:solidFill>
              </a:rPr>
              <a:t>w</a:t>
            </a:r>
          </a:p>
        </p:txBody>
      </p:sp>
      <p:pic>
        <p:nvPicPr>
          <p:cNvPr id="11" name="XiO Cloud_ Where AV Meets IoT.mp4">
            <a:hlinkClick r:id="" action="ppaction://media"/>
            <a:extLst>
              <a:ext uri="{FF2B5EF4-FFF2-40B4-BE49-F238E27FC236}">
                <a16:creationId xmlns:a16="http://schemas.microsoft.com/office/drawing/2014/main" id="{CC8D2528-2520-2B42-9B9E-58707FBFB361}"/>
              </a:ext>
            </a:extLst>
          </p:cNvPr>
          <p:cNvPicPr>
            <a:picLocks noGrp="1" noChangeAspect="1"/>
          </p:cNvPicPr>
          <p:nvPr>
            <p:ph type="pic" sz="quarter" idx="10"/>
            <a:videoFile r:link="rId2"/>
            <p:extLst>
              <p:ext uri="{DAA4B4D4-6D71-4841-9C94-3DE7FCFB9230}">
                <p14:media xmlns:p14="http://schemas.microsoft.com/office/powerpoint/2010/main" r:embed="rId1"/>
              </p:ext>
            </p:extLst>
          </p:nvPr>
        </p:nvPicPr>
        <p:blipFill rotWithShape="1">
          <a:blip r:embed="rId4"/>
          <a:srcRect l="13991" r="13991"/>
          <a:stretch/>
        </p:blipFill>
        <p:spPr>
          <a:xfrm>
            <a:off x="342900" y="1846263"/>
            <a:ext cx="6438900" cy="3622675"/>
          </a:xfrm>
          <a:prstGeom prst="rect">
            <a:avLst/>
          </a:prstGeom>
        </p:spPr>
      </p:pic>
      <p:sp>
        <p:nvSpPr>
          <p:cNvPr id="3" name="Title 2">
            <a:extLst>
              <a:ext uri="{FF2B5EF4-FFF2-40B4-BE49-F238E27FC236}">
                <a16:creationId xmlns:a16="http://schemas.microsoft.com/office/drawing/2014/main" id="{5E8882FA-BF8A-4F49-A3B5-969307FE4B34}"/>
              </a:ext>
            </a:extLst>
          </p:cNvPr>
          <p:cNvSpPr>
            <a:spLocks noGrp="1"/>
          </p:cNvSpPr>
          <p:nvPr>
            <p:ph type="title"/>
          </p:nvPr>
        </p:nvSpPr>
        <p:spPr/>
        <p:txBody>
          <a:bodyPr>
            <a:normAutofit/>
          </a:bodyPr>
          <a:lstStyle/>
          <a:p>
            <a:r>
              <a:rPr lang="en-US" b="1" dirty="0"/>
              <a:t>Solutions for today, </a:t>
            </a:r>
            <a:r>
              <a:rPr lang="en-US" dirty="0"/>
              <a:t>ready for the demands of tomorrow</a:t>
            </a:r>
          </a:p>
        </p:txBody>
      </p:sp>
      <p:sp>
        <p:nvSpPr>
          <p:cNvPr id="4" name="Content Placeholder 3">
            <a:extLst>
              <a:ext uri="{FF2B5EF4-FFF2-40B4-BE49-F238E27FC236}">
                <a16:creationId xmlns:a16="http://schemas.microsoft.com/office/drawing/2014/main" id="{0D7FAD8E-0C8B-EB46-A36E-48FA88AFE575}"/>
              </a:ext>
            </a:extLst>
          </p:cNvPr>
          <p:cNvSpPr>
            <a:spLocks noGrp="1"/>
          </p:cNvSpPr>
          <p:nvPr>
            <p:ph idx="1"/>
          </p:nvPr>
        </p:nvSpPr>
        <p:spPr/>
        <p:txBody>
          <a:bodyPr>
            <a:normAutofit/>
          </a:bodyPr>
          <a:lstStyle/>
          <a:p>
            <a:pPr lvl="2"/>
            <a:r>
              <a:rPr lang="en-US" dirty="0"/>
              <a:t>Hosted on Microsoft Azure IoT platform and natively built into Crestron Flex solutions</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r>
              <a:rPr lang="en-US" dirty="0"/>
              <a:t>Deploy quickly and securely</a:t>
            </a:r>
          </a:p>
          <a:p>
            <a:pPr lvl="2"/>
            <a:r>
              <a:rPr lang="en-US" dirty="0"/>
              <a:t>Manage remotely and proactively</a:t>
            </a:r>
          </a:p>
          <a:p>
            <a:pPr lvl="2"/>
            <a:r>
              <a:rPr lang="en-US" dirty="0"/>
              <a:t>Monitor instantly</a:t>
            </a:r>
          </a:p>
          <a:p>
            <a:pPr lvl="2"/>
            <a:r>
              <a:rPr lang="en-US" dirty="0"/>
              <a:t>Evolve confidently</a:t>
            </a:r>
          </a:p>
        </p:txBody>
      </p:sp>
      <p:pic>
        <p:nvPicPr>
          <p:cNvPr id="6" name="Picture 5">
            <a:extLst>
              <a:ext uri="{FF2B5EF4-FFF2-40B4-BE49-F238E27FC236}">
                <a16:creationId xmlns:a16="http://schemas.microsoft.com/office/drawing/2014/main" id="{2C15C60D-C808-C14B-BA1E-EE266838CA7F}"/>
              </a:ext>
            </a:extLst>
          </p:cNvPr>
          <p:cNvPicPr>
            <a:picLocks noChangeAspect="1"/>
          </p:cNvPicPr>
          <p:nvPr/>
        </p:nvPicPr>
        <p:blipFill>
          <a:blip r:embed="rId5"/>
          <a:stretch>
            <a:fillRect/>
          </a:stretch>
        </p:blipFill>
        <p:spPr>
          <a:xfrm>
            <a:off x="7524750" y="2317750"/>
            <a:ext cx="3810000" cy="2222500"/>
          </a:xfrm>
          <a:prstGeom prst="rect">
            <a:avLst/>
          </a:prstGeom>
        </p:spPr>
      </p:pic>
    </p:spTree>
    <p:extLst>
      <p:ext uri="{BB962C8B-B14F-4D97-AF65-F5344CB8AC3E}">
        <p14:creationId xmlns:p14="http://schemas.microsoft.com/office/powerpoint/2010/main" val="1062770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0FD6D0-DE80-FD43-BB5F-28733AD1EFED}"/>
              </a:ext>
            </a:extLst>
          </p:cNvPr>
          <p:cNvSpPr/>
          <p:nvPr/>
        </p:nvSpPr>
        <p:spPr>
          <a:xfrm>
            <a:off x="342901" y="1142999"/>
            <a:ext cx="6438899" cy="502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4C37E"/>
                </a:solidFill>
              </a:rPr>
              <a:t>w</a:t>
            </a:r>
          </a:p>
        </p:txBody>
      </p:sp>
      <p:sp>
        <p:nvSpPr>
          <p:cNvPr id="3" name="Title 2">
            <a:extLst>
              <a:ext uri="{FF2B5EF4-FFF2-40B4-BE49-F238E27FC236}">
                <a16:creationId xmlns:a16="http://schemas.microsoft.com/office/drawing/2014/main" id="{5E8882FA-BF8A-4F49-A3B5-969307FE4B34}"/>
              </a:ext>
            </a:extLst>
          </p:cNvPr>
          <p:cNvSpPr>
            <a:spLocks noGrp="1"/>
          </p:cNvSpPr>
          <p:nvPr>
            <p:ph type="title"/>
          </p:nvPr>
        </p:nvSpPr>
        <p:spPr/>
        <p:txBody>
          <a:bodyPr>
            <a:normAutofit/>
          </a:bodyPr>
          <a:lstStyle/>
          <a:p>
            <a:r>
              <a:rPr lang="en-US" b="1" dirty="0"/>
              <a:t>Solutions for today, </a:t>
            </a:r>
            <a:r>
              <a:rPr lang="en-US" dirty="0"/>
              <a:t>ready for the demands of tomorrow</a:t>
            </a:r>
          </a:p>
        </p:txBody>
      </p:sp>
      <p:sp>
        <p:nvSpPr>
          <p:cNvPr id="4" name="Content Placeholder 3">
            <a:extLst>
              <a:ext uri="{FF2B5EF4-FFF2-40B4-BE49-F238E27FC236}">
                <a16:creationId xmlns:a16="http://schemas.microsoft.com/office/drawing/2014/main" id="{0D7FAD8E-0C8B-EB46-A36E-48FA88AFE575}"/>
              </a:ext>
            </a:extLst>
          </p:cNvPr>
          <p:cNvSpPr>
            <a:spLocks noGrp="1"/>
          </p:cNvSpPr>
          <p:nvPr>
            <p:ph idx="1"/>
          </p:nvPr>
        </p:nvSpPr>
        <p:spPr/>
        <p:txBody>
          <a:bodyPr/>
          <a:lstStyle/>
          <a:p>
            <a:r>
              <a:rPr lang="en-US" dirty="0"/>
              <a:t>Committed to client and partner support</a:t>
            </a:r>
          </a:p>
          <a:p>
            <a:pPr lvl="2"/>
            <a:endParaRPr lang="en-US" dirty="0"/>
          </a:p>
          <a:p>
            <a:pPr lvl="2"/>
            <a:r>
              <a:rPr lang="en-US" dirty="0"/>
              <a:t>24/7</a:t>
            </a:r>
          </a:p>
          <a:p>
            <a:pPr lvl="2"/>
            <a:r>
              <a:rPr lang="en-US" dirty="0"/>
              <a:t>Local support, globally</a:t>
            </a:r>
          </a:p>
          <a:p>
            <a:pPr lvl="2"/>
            <a:r>
              <a:rPr lang="en-US" dirty="0"/>
              <a:t>“Always on” cloud-based management support</a:t>
            </a:r>
          </a:p>
          <a:p>
            <a:pPr lvl="2"/>
            <a:r>
              <a:rPr lang="en-US" dirty="0"/>
              <a:t>Support for every device, from oldest to newest</a:t>
            </a:r>
          </a:p>
          <a:p>
            <a:pPr lvl="2"/>
            <a:r>
              <a:rPr lang="en-US" dirty="0"/>
              <a:t>Enterprise-grade security</a:t>
            </a:r>
          </a:p>
          <a:p>
            <a:pPr lvl="2"/>
            <a:r>
              <a:rPr lang="en-US" dirty="0"/>
              <a:t>5-year warranty</a:t>
            </a:r>
          </a:p>
        </p:txBody>
      </p:sp>
      <p:pic>
        <p:nvPicPr>
          <p:cNvPr id="8" name="Picture Placeholder 7">
            <a:extLst>
              <a:ext uri="{FF2B5EF4-FFF2-40B4-BE49-F238E27FC236}">
                <a16:creationId xmlns:a16="http://schemas.microsoft.com/office/drawing/2014/main" id="{746B5263-3C43-7C4F-825A-96CF382663E6}"/>
              </a:ext>
            </a:extLst>
          </p:cNvPr>
          <p:cNvPicPr>
            <a:picLocks noGrp="1" noChangeAspect="1"/>
          </p:cNvPicPr>
          <p:nvPr>
            <p:ph type="pic" sz="quarter" idx="10"/>
          </p:nvPr>
        </p:nvPicPr>
        <p:blipFill>
          <a:blip r:embed="rId2"/>
          <a:srcRect l="12658" r="12658"/>
          <a:stretch>
            <a:fillRect/>
          </a:stretch>
        </p:blipFill>
        <p:spPr/>
      </p:pic>
    </p:spTree>
    <p:extLst>
      <p:ext uri="{BB962C8B-B14F-4D97-AF65-F5344CB8AC3E}">
        <p14:creationId xmlns:p14="http://schemas.microsoft.com/office/powerpoint/2010/main" val="6651113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44F-E301-AB4A-A43B-13D1CA5A9FC6}"/>
              </a:ext>
            </a:extLst>
          </p:cNvPr>
          <p:cNvSpPr>
            <a:spLocks noGrp="1"/>
          </p:cNvSpPr>
          <p:nvPr>
            <p:ph type="title"/>
          </p:nvPr>
        </p:nvSpPr>
        <p:spPr>
          <a:xfrm>
            <a:off x="4418510" y="3155576"/>
            <a:ext cx="7326450" cy="2412104"/>
          </a:xfrm>
        </p:spPr>
        <p:txBody>
          <a:bodyPr>
            <a:normAutofit/>
          </a:bodyPr>
          <a:lstStyle/>
          <a:p>
            <a:r>
              <a:rPr lang="en-US" sz="3200" b="1" dirty="0"/>
              <a:t>Crestron Flex</a:t>
            </a:r>
          </a:p>
        </p:txBody>
      </p:sp>
    </p:spTree>
    <p:extLst>
      <p:ext uri="{BB962C8B-B14F-4D97-AF65-F5344CB8AC3E}">
        <p14:creationId xmlns:p14="http://schemas.microsoft.com/office/powerpoint/2010/main" val="9952521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b="1" dirty="0"/>
              <a:t>Crestron Flex </a:t>
            </a:r>
            <a:r>
              <a:rPr lang="en-US" dirty="0"/>
              <a:t>– Collaboration that works. In every way.</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11506200" cy="495299"/>
          </a:xfrm>
        </p:spPr>
        <p:txBody>
          <a:bodyPr/>
          <a:lstStyle/>
          <a:p>
            <a:r>
              <a:rPr lang="en-US" dirty="0"/>
              <a:t>One Solution</a:t>
            </a:r>
          </a:p>
        </p:txBody>
      </p:sp>
      <p:pic>
        <p:nvPicPr>
          <p:cNvPr id="4" name="Picture 3">
            <a:extLst>
              <a:ext uri="{FF2B5EF4-FFF2-40B4-BE49-F238E27FC236}">
                <a16:creationId xmlns:a16="http://schemas.microsoft.com/office/drawing/2014/main" id="{66169FCA-D34A-BB48-BFBF-0DCC4E946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000" y="2791382"/>
            <a:ext cx="10343427" cy="1924563"/>
          </a:xfrm>
          <a:prstGeom prst="rect">
            <a:avLst/>
          </a:prstGeom>
        </p:spPr>
      </p:pic>
      <p:sp>
        <p:nvSpPr>
          <p:cNvPr id="5" name="TextBox 4">
            <a:extLst>
              <a:ext uri="{FF2B5EF4-FFF2-40B4-BE49-F238E27FC236}">
                <a16:creationId xmlns:a16="http://schemas.microsoft.com/office/drawing/2014/main" id="{27656DFF-62B0-2F41-A441-A510C6BBEECA}"/>
              </a:ext>
            </a:extLst>
          </p:cNvPr>
          <p:cNvSpPr txBox="1"/>
          <p:nvPr/>
        </p:nvSpPr>
        <p:spPr>
          <a:xfrm>
            <a:off x="966000" y="4851751"/>
            <a:ext cx="1480317" cy="455574"/>
          </a:xfrm>
          <a:prstGeom prst="rect">
            <a:avLst/>
          </a:prstGeom>
          <a:noFill/>
        </p:spPr>
        <p:txBody>
          <a:bodyPr wrap="square" lIns="0" tIns="0" rIns="0" bIns="0" rtlCol="0">
            <a:spAutoFit/>
          </a:bodyPr>
          <a:lstStyle/>
          <a:p>
            <a:pPr>
              <a:lnSpc>
                <a:spcPct val="110000"/>
              </a:lnSpc>
            </a:pPr>
            <a:r>
              <a:rPr lang="en-US" sz="1400" b="1" dirty="0">
                <a:solidFill>
                  <a:srgbClr val="FF8672"/>
                </a:solidFill>
              </a:rPr>
              <a:t>8:00 AM</a:t>
            </a:r>
          </a:p>
          <a:p>
            <a:pPr>
              <a:lnSpc>
                <a:spcPct val="110000"/>
              </a:lnSpc>
            </a:pPr>
            <a:r>
              <a:rPr lang="en-US" sz="1400" b="1" dirty="0">
                <a:solidFill>
                  <a:srgbClr val="FF8672"/>
                </a:solidFill>
              </a:rPr>
              <a:t>The day begins</a:t>
            </a:r>
          </a:p>
        </p:txBody>
      </p:sp>
      <p:sp>
        <p:nvSpPr>
          <p:cNvPr id="6" name="TextBox 5">
            <a:extLst>
              <a:ext uri="{FF2B5EF4-FFF2-40B4-BE49-F238E27FC236}">
                <a16:creationId xmlns:a16="http://schemas.microsoft.com/office/drawing/2014/main" id="{408B8DCA-2631-F84F-9E26-4117B696C8F1}"/>
              </a:ext>
            </a:extLst>
          </p:cNvPr>
          <p:cNvSpPr txBox="1"/>
          <p:nvPr/>
        </p:nvSpPr>
        <p:spPr>
          <a:xfrm>
            <a:off x="2866052" y="4851751"/>
            <a:ext cx="1694073" cy="455574"/>
          </a:xfrm>
          <a:prstGeom prst="rect">
            <a:avLst/>
          </a:prstGeom>
          <a:noFill/>
        </p:spPr>
        <p:txBody>
          <a:bodyPr wrap="square" lIns="0" tIns="0" rIns="0" bIns="0" rtlCol="0">
            <a:spAutoFit/>
          </a:bodyPr>
          <a:lstStyle/>
          <a:p>
            <a:pPr>
              <a:lnSpc>
                <a:spcPct val="110000"/>
              </a:lnSpc>
            </a:pPr>
            <a:r>
              <a:rPr lang="en-US" sz="1400" b="1" dirty="0">
                <a:solidFill>
                  <a:srgbClr val="FF8672"/>
                </a:solidFill>
              </a:rPr>
              <a:t>9:15 AM</a:t>
            </a:r>
          </a:p>
          <a:p>
            <a:pPr>
              <a:lnSpc>
                <a:spcPct val="110000"/>
              </a:lnSpc>
            </a:pPr>
            <a:r>
              <a:rPr lang="en-US" sz="1400" b="1" dirty="0">
                <a:solidFill>
                  <a:srgbClr val="FF8672"/>
                </a:solidFill>
              </a:rPr>
              <a:t>Emergency meeting</a:t>
            </a:r>
          </a:p>
        </p:txBody>
      </p:sp>
      <p:sp>
        <p:nvSpPr>
          <p:cNvPr id="7" name="TextBox 6">
            <a:extLst>
              <a:ext uri="{FF2B5EF4-FFF2-40B4-BE49-F238E27FC236}">
                <a16:creationId xmlns:a16="http://schemas.microsoft.com/office/drawing/2014/main" id="{559434DC-1F71-8341-AAA2-65AEE7BE37C9}"/>
              </a:ext>
            </a:extLst>
          </p:cNvPr>
          <p:cNvSpPr txBox="1"/>
          <p:nvPr/>
        </p:nvSpPr>
        <p:spPr>
          <a:xfrm>
            <a:off x="4920483" y="4851751"/>
            <a:ext cx="1480317" cy="455574"/>
          </a:xfrm>
          <a:prstGeom prst="rect">
            <a:avLst/>
          </a:prstGeom>
          <a:noFill/>
        </p:spPr>
        <p:txBody>
          <a:bodyPr wrap="square" lIns="0" tIns="0" rIns="0" bIns="0" rtlCol="0">
            <a:spAutoFit/>
          </a:bodyPr>
          <a:lstStyle/>
          <a:p>
            <a:pPr>
              <a:lnSpc>
                <a:spcPct val="110000"/>
              </a:lnSpc>
            </a:pPr>
            <a:r>
              <a:rPr lang="en-US" sz="1400" b="1" dirty="0">
                <a:solidFill>
                  <a:srgbClr val="FF8672"/>
                </a:solidFill>
              </a:rPr>
              <a:t>10:00 AM</a:t>
            </a:r>
          </a:p>
          <a:p>
            <a:pPr>
              <a:lnSpc>
                <a:spcPct val="110000"/>
              </a:lnSpc>
            </a:pPr>
            <a:r>
              <a:rPr lang="en-US" sz="1400" b="1" dirty="0">
                <a:solidFill>
                  <a:srgbClr val="FF8672"/>
                </a:solidFill>
              </a:rPr>
              <a:t>Team meeting</a:t>
            </a:r>
          </a:p>
        </p:txBody>
      </p:sp>
      <p:sp>
        <p:nvSpPr>
          <p:cNvPr id="8" name="TextBox 7">
            <a:extLst>
              <a:ext uri="{FF2B5EF4-FFF2-40B4-BE49-F238E27FC236}">
                <a16:creationId xmlns:a16="http://schemas.microsoft.com/office/drawing/2014/main" id="{FBDE8BF7-BA0B-B249-97FB-BE886CF0036B}"/>
              </a:ext>
            </a:extLst>
          </p:cNvPr>
          <p:cNvSpPr txBox="1"/>
          <p:nvPr/>
        </p:nvSpPr>
        <p:spPr>
          <a:xfrm>
            <a:off x="6927413" y="4851751"/>
            <a:ext cx="1480317" cy="455574"/>
          </a:xfrm>
          <a:prstGeom prst="rect">
            <a:avLst/>
          </a:prstGeom>
          <a:noFill/>
        </p:spPr>
        <p:txBody>
          <a:bodyPr wrap="square" lIns="0" tIns="0" rIns="0" bIns="0" rtlCol="0">
            <a:spAutoFit/>
          </a:bodyPr>
          <a:lstStyle/>
          <a:p>
            <a:pPr>
              <a:lnSpc>
                <a:spcPct val="110000"/>
              </a:lnSpc>
            </a:pPr>
            <a:r>
              <a:rPr lang="en-US" sz="1400" b="1" dirty="0">
                <a:solidFill>
                  <a:srgbClr val="FF8672"/>
                </a:solidFill>
              </a:rPr>
              <a:t>12:00 PM</a:t>
            </a:r>
          </a:p>
          <a:p>
            <a:pPr>
              <a:lnSpc>
                <a:spcPct val="110000"/>
              </a:lnSpc>
            </a:pPr>
            <a:r>
              <a:rPr lang="en-US" sz="1400" b="1" dirty="0">
                <a:solidFill>
                  <a:srgbClr val="FF8672"/>
                </a:solidFill>
              </a:rPr>
              <a:t>Global meeting</a:t>
            </a:r>
          </a:p>
        </p:txBody>
      </p:sp>
      <p:sp>
        <p:nvSpPr>
          <p:cNvPr id="9" name="TextBox 8">
            <a:extLst>
              <a:ext uri="{FF2B5EF4-FFF2-40B4-BE49-F238E27FC236}">
                <a16:creationId xmlns:a16="http://schemas.microsoft.com/office/drawing/2014/main" id="{25D55005-2B0A-B746-A1F5-D7CF2D3C8176}"/>
              </a:ext>
            </a:extLst>
          </p:cNvPr>
          <p:cNvSpPr txBox="1"/>
          <p:nvPr/>
        </p:nvSpPr>
        <p:spPr>
          <a:xfrm>
            <a:off x="9029345" y="4851751"/>
            <a:ext cx="1480317" cy="455574"/>
          </a:xfrm>
          <a:prstGeom prst="rect">
            <a:avLst/>
          </a:prstGeom>
          <a:noFill/>
        </p:spPr>
        <p:txBody>
          <a:bodyPr wrap="square" lIns="0" tIns="0" rIns="0" bIns="0" rtlCol="0">
            <a:spAutoFit/>
          </a:bodyPr>
          <a:lstStyle/>
          <a:p>
            <a:pPr>
              <a:lnSpc>
                <a:spcPct val="110000"/>
              </a:lnSpc>
            </a:pPr>
            <a:r>
              <a:rPr lang="en-US" sz="1400" b="1" dirty="0">
                <a:solidFill>
                  <a:srgbClr val="FF8672"/>
                </a:solidFill>
              </a:rPr>
              <a:t>3:30 PM</a:t>
            </a:r>
          </a:p>
          <a:p>
            <a:pPr>
              <a:lnSpc>
                <a:spcPct val="110000"/>
              </a:lnSpc>
            </a:pPr>
            <a:r>
              <a:rPr lang="en-US" sz="1400" b="1" dirty="0">
                <a:solidFill>
                  <a:srgbClr val="FF8672"/>
                </a:solidFill>
              </a:rPr>
              <a:t>Training session</a:t>
            </a:r>
          </a:p>
        </p:txBody>
      </p:sp>
    </p:spTree>
    <p:extLst>
      <p:ext uri="{BB962C8B-B14F-4D97-AF65-F5344CB8AC3E}">
        <p14:creationId xmlns:p14="http://schemas.microsoft.com/office/powerpoint/2010/main" val="18492837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2FFE86B-743D-6A4A-A54F-B5E3EB9A120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82226" b="-171131"/>
          <a:stretch/>
        </p:blipFill>
        <p:spPr>
          <a:xfrm>
            <a:off x="5410200" y="304800"/>
            <a:ext cx="6438900" cy="5867400"/>
          </a:xfrm>
        </p:spPr>
      </p:pic>
      <p:sp>
        <p:nvSpPr>
          <p:cNvPr id="2" name="Title 1">
            <a:extLst>
              <a:ext uri="{FF2B5EF4-FFF2-40B4-BE49-F238E27FC236}">
                <a16:creationId xmlns:a16="http://schemas.microsoft.com/office/drawing/2014/main" id="{5084B2AB-E01E-1A41-9863-63AC1E6BB2BA}"/>
              </a:ext>
            </a:extLst>
          </p:cNvPr>
          <p:cNvSpPr>
            <a:spLocks noGrp="1"/>
          </p:cNvSpPr>
          <p:nvPr>
            <p:ph type="title"/>
          </p:nvPr>
        </p:nvSpPr>
        <p:spPr>
          <a:xfrm>
            <a:off x="342899" y="304800"/>
            <a:ext cx="4282263" cy="838199"/>
          </a:xfrm>
        </p:spPr>
        <p:txBody>
          <a:bodyPr/>
          <a:lstStyle/>
          <a:p>
            <a:r>
              <a:rPr lang="en-US" b="1" dirty="0"/>
              <a:t>Crestron Flex </a:t>
            </a:r>
            <a:r>
              <a:rPr lang="en-US" dirty="0"/>
              <a:t>– Collaboration that works. In every way.</a:t>
            </a:r>
          </a:p>
        </p:txBody>
      </p:sp>
      <p:sp>
        <p:nvSpPr>
          <p:cNvPr id="3" name="Content Placeholder 2">
            <a:extLst>
              <a:ext uri="{FF2B5EF4-FFF2-40B4-BE49-F238E27FC236}">
                <a16:creationId xmlns:a16="http://schemas.microsoft.com/office/drawing/2014/main" id="{64D185A7-F3A9-8448-A7F4-2088A75C1455}"/>
              </a:ext>
            </a:extLst>
          </p:cNvPr>
          <p:cNvSpPr>
            <a:spLocks noGrp="1"/>
          </p:cNvSpPr>
          <p:nvPr>
            <p:ph idx="1"/>
          </p:nvPr>
        </p:nvSpPr>
        <p:spPr/>
        <p:txBody>
          <a:bodyPr/>
          <a:lstStyle/>
          <a:p>
            <a:r>
              <a:rPr lang="en-US" dirty="0"/>
              <a:t>One Experience:</a:t>
            </a:r>
          </a:p>
          <a:p>
            <a:endParaRPr lang="en-US" dirty="0"/>
          </a:p>
          <a:p>
            <a:pPr lvl="2"/>
            <a:r>
              <a:rPr lang="en-US" dirty="0"/>
              <a:t>Consistent Microsoft user experience, from desktop to boardroom</a:t>
            </a:r>
          </a:p>
          <a:p>
            <a:pPr lvl="2"/>
            <a:endParaRPr lang="en-US" dirty="0"/>
          </a:p>
          <a:p>
            <a:pPr lvl="2"/>
            <a:r>
              <a:rPr lang="en-US" dirty="0"/>
              <a:t>Exceptional audio and image quality</a:t>
            </a:r>
          </a:p>
          <a:p>
            <a:pPr lvl="2"/>
            <a:endParaRPr lang="en-US" dirty="0"/>
          </a:p>
          <a:p>
            <a:pPr lvl="2"/>
            <a:r>
              <a:rPr lang="en-US" dirty="0"/>
              <a:t>Simplifies and speeds installation, deployment, management, monitoring, and evolution of devices, locally and globally </a:t>
            </a:r>
          </a:p>
          <a:p>
            <a:pPr lvl="2"/>
            <a:endParaRPr lang="en-US" dirty="0"/>
          </a:p>
          <a:p>
            <a:pPr lvl="2"/>
            <a:r>
              <a:rPr lang="en-US" dirty="0"/>
              <a:t>Zero-touch Cloud-based management solution hosted on Microsoft</a:t>
            </a:r>
            <a:r>
              <a:rPr lang="en-US" baseline="30000" dirty="0"/>
              <a:t>®</a:t>
            </a:r>
            <a:r>
              <a:rPr lang="en-US" dirty="0"/>
              <a:t> Azure</a:t>
            </a:r>
            <a:r>
              <a:rPr lang="en-US" baseline="30000" dirty="0"/>
              <a:t>®</a:t>
            </a:r>
            <a:r>
              <a:rPr lang="en-US" dirty="0"/>
              <a:t> platform</a:t>
            </a:r>
          </a:p>
        </p:txBody>
      </p:sp>
      <p:pic>
        <p:nvPicPr>
          <p:cNvPr id="15" name="Picture 14">
            <a:extLst>
              <a:ext uri="{FF2B5EF4-FFF2-40B4-BE49-F238E27FC236}">
                <a16:creationId xmlns:a16="http://schemas.microsoft.com/office/drawing/2014/main" id="{A854DD32-46F2-D645-A31A-197CB2508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0200" y="4272278"/>
            <a:ext cx="6438900" cy="1663639"/>
          </a:xfrm>
          <a:prstGeom prst="rect">
            <a:avLst/>
          </a:prstGeom>
        </p:spPr>
      </p:pic>
      <p:pic>
        <p:nvPicPr>
          <p:cNvPr id="17" name="Picture 16">
            <a:extLst>
              <a:ext uri="{FF2B5EF4-FFF2-40B4-BE49-F238E27FC236}">
                <a16:creationId xmlns:a16="http://schemas.microsoft.com/office/drawing/2014/main" id="{AEB60A1B-0D7D-F145-B63F-EE9F410BD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9670" y="990600"/>
            <a:ext cx="2213610" cy="432139"/>
          </a:xfrm>
          <a:prstGeom prst="rect">
            <a:avLst/>
          </a:prstGeom>
        </p:spPr>
      </p:pic>
      <p:pic>
        <p:nvPicPr>
          <p:cNvPr id="19" name="Picture 18">
            <a:extLst>
              <a:ext uri="{FF2B5EF4-FFF2-40B4-BE49-F238E27FC236}">
                <a16:creationId xmlns:a16="http://schemas.microsoft.com/office/drawing/2014/main" id="{409F2908-D1C3-5447-B812-88816C3620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4240" y="3577980"/>
            <a:ext cx="2692400" cy="692640"/>
          </a:xfrm>
          <a:prstGeom prst="rect">
            <a:avLst/>
          </a:prstGeom>
        </p:spPr>
      </p:pic>
    </p:spTree>
    <p:extLst>
      <p:ext uri="{BB962C8B-B14F-4D97-AF65-F5344CB8AC3E}">
        <p14:creationId xmlns:p14="http://schemas.microsoft.com/office/powerpoint/2010/main" val="41070023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CD7B99-9BE7-164A-A532-036AEF299DCE}"/>
              </a:ext>
            </a:extLst>
          </p:cNvPr>
          <p:cNvSpPr/>
          <p:nvPr/>
        </p:nvSpPr>
        <p:spPr>
          <a:xfrm>
            <a:off x="5410199" y="304801"/>
            <a:ext cx="6438901" cy="586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4C37E"/>
                </a:solidFill>
              </a:rPr>
              <a:t>w</a:t>
            </a:r>
          </a:p>
        </p:txBody>
      </p:sp>
      <p:sp>
        <p:nvSpPr>
          <p:cNvPr id="2" name="Title 1">
            <a:extLst>
              <a:ext uri="{FF2B5EF4-FFF2-40B4-BE49-F238E27FC236}">
                <a16:creationId xmlns:a16="http://schemas.microsoft.com/office/drawing/2014/main" id="{5084B2AB-E01E-1A41-9863-63AC1E6BB2BA}"/>
              </a:ext>
            </a:extLst>
          </p:cNvPr>
          <p:cNvSpPr>
            <a:spLocks noGrp="1"/>
          </p:cNvSpPr>
          <p:nvPr>
            <p:ph type="title"/>
          </p:nvPr>
        </p:nvSpPr>
        <p:spPr/>
        <p:txBody>
          <a:bodyPr/>
          <a:lstStyle/>
          <a:p>
            <a:r>
              <a:rPr lang="en-US" b="1" dirty="0"/>
              <a:t>Crestron Flex </a:t>
            </a:r>
            <a:r>
              <a:rPr lang="en-US" dirty="0"/>
              <a:t>– Collaboration </a:t>
            </a:r>
            <a:br>
              <a:rPr lang="en-US" dirty="0"/>
            </a:br>
            <a:r>
              <a:rPr lang="en-US" dirty="0"/>
              <a:t>that works. In every way.</a:t>
            </a:r>
          </a:p>
        </p:txBody>
      </p:sp>
      <p:sp>
        <p:nvSpPr>
          <p:cNvPr id="3" name="Content Placeholder 2">
            <a:extLst>
              <a:ext uri="{FF2B5EF4-FFF2-40B4-BE49-F238E27FC236}">
                <a16:creationId xmlns:a16="http://schemas.microsoft.com/office/drawing/2014/main" id="{64D185A7-F3A9-8448-A7F4-2088A75C1455}"/>
              </a:ext>
            </a:extLst>
          </p:cNvPr>
          <p:cNvSpPr>
            <a:spLocks noGrp="1"/>
          </p:cNvSpPr>
          <p:nvPr>
            <p:ph idx="1"/>
          </p:nvPr>
        </p:nvSpPr>
        <p:spPr/>
        <p:txBody>
          <a:bodyPr/>
          <a:lstStyle/>
          <a:p>
            <a:r>
              <a:rPr lang="en-US" dirty="0"/>
              <a:t>One Touch to:</a:t>
            </a:r>
          </a:p>
          <a:p>
            <a:endParaRPr lang="en-US" dirty="0"/>
          </a:p>
          <a:p>
            <a:pPr lvl="2"/>
            <a:r>
              <a:rPr lang="en-US" dirty="0"/>
              <a:t>Initiate calls, presentations, videoconferencing and more</a:t>
            </a:r>
          </a:p>
          <a:p>
            <a:pPr lvl="2"/>
            <a:endParaRPr lang="en-US" dirty="0"/>
          </a:p>
          <a:p>
            <a:pPr lvl="2"/>
            <a:r>
              <a:rPr lang="en-US" dirty="0"/>
              <a:t>Book a meeting – integrates with room scheduling to check room availability</a:t>
            </a:r>
          </a:p>
          <a:p>
            <a:pPr lvl="2"/>
            <a:endParaRPr lang="en-US" dirty="0"/>
          </a:p>
          <a:p>
            <a:pPr lvl="2"/>
            <a:r>
              <a:rPr lang="en-US" dirty="0"/>
              <a:t>Start video, lower shades, adjust lighting and temperature – integrates with advanced video controls and smart building ecosystems</a:t>
            </a:r>
          </a:p>
        </p:txBody>
      </p:sp>
      <p:pic>
        <p:nvPicPr>
          <p:cNvPr id="23" name="Mercury_one-touch_bg">
            <a:hlinkClick r:id="" action="ppaction://media"/>
            <a:extLst>
              <a:ext uri="{FF2B5EF4-FFF2-40B4-BE49-F238E27FC236}">
                <a16:creationId xmlns:a16="http://schemas.microsoft.com/office/drawing/2014/main" id="{5C9E2E15-7CCF-B545-8A5E-1B4E4C05AD5C}"/>
              </a:ext>
            </a:extLst>
          </p:cNvPr>
          <p:cNvPicPr>
            <a:picLocks noGrp="1" noChangeAspect="1"/>
          </p:cNvPicPr>
          <p:nvPr>
            <p:ph type="pic" sz="quarter" idx="10"/>
            <a:videoFile r:link="rId2"/>
            <p:extLst>
              <p:ext uri="{DAA4B4D4-6D71-4841-9C94-3DE7FCFB9230}">
                <p14:media xmlns:p14="http://schemas.microsoft.com/office/powerpoint/2010/main" r:embed="rId1"/>
              </p:ext>
            </p:extLst>
          </p:nvPr>
        </p:nvPicPr>
        <p:blipFill rotWithShape="1">
          <a:blip r:embed="rId4"/>
          <a:srcRect t="-30880" b="-30880"/>
          <a:stretch/>
        </p:blipFill>
        <p:spPr>
          <a:prstGeom prst="rect">
            <a:avLst/>
          </a:prstGeom>
        </p:spPr>
      </p:pic>
    </p:spTree>
    <p:extLst>
      <p:ext uri="{BB962C8B-B14F-4D97-AF65-F5344CB8AC3E}">
        <p14:creationId xmlns:p14="http://schemas.microsoft.com/office/powerpoint/2010/main" val="2892575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2DBBCD-340E-7E45-82D0-DEABC2546F92}"/>
              </a:ext>
            </a:extLst>
          </p:cNvPr>
          <p:cNvSpPr/>
          <p:nvPr/>
        </p:nvSpPr>
        <p:spPr>
          <a:xfrm>
            <a:off x="342898" y="1142999"/>
            <a:ext cx="4838702" cy="5029201"/>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4C37E"/>
              </a:solidFill>
            </a:endParaRPr>
          </a:p>
        </p:txBody>
      </p:sp>
      <p:pic>
        <p:nvPicPr>
          <p:cNvPr id="5" name="Picture Placeholder 4">
            <a:extLst>
              <a:ext uri="{FF2B5EF4-FFF2-40B4-BE49-F238E27FC236}">
                <a16:creationId xmlns:a16="http://schemas.microsoft.com/office/drawing/2014/main" id="{01AFA54C-CD87-B041-B91E-4BBF9A8E191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8255" t="-192937" r="-8255" b="-581189"/>
          <a:stretch/>
        </p:blipFill>
        <p:spPr>
          <a:xfrm>
            <a:off x="457200" y="1143000"/>
            <a:ext cx="4838700" cy="5029200"/>
          </a:xfrm>
        </p:spPr>
      </p:pic>
      <p:sp>
        <p:nvSpPr>
          <p:cNvPr id="2" name="Title 1">
            <a:extLst>
              <a:ext uri="{FF2B5EF4-FFF2-40B4-BE49-F238E27FC236}">
                <a16:creationId xmlns:a16="http://schemas.microsoft.com/office/drawing/2014/main" id="{5084B2AB-E01E-1A41-9863-63AC1E6BB2BA}"/>
              </a:ext>
            </a:extLst>
          </p:cNvPr>
          <p:cNvSpPr>
            <a:spLocks noGrp="1"/>
          </p:cNvSpPr>
          <p:nvPr>
            <p:ph type="title"/>
          </p:nvPr>
        </p:nvSpPr>
        <p:spPr/>
        <p:txBody>
          <a:bodyPr>
            <a:normAutofit/>
          </a:bodyPr>
          <a:lstStyle/>
          <a:p>
            <a:r>
              <a:rPr lang="en-US" b="1" dirty="0"/>
              <a:t>Crestron Flex </a:t>
            </a:r>
            <a:r>
              <a:rPr lang="en-US" dirty="0"/>
              <a:t>– Collaboration that works. In every way.</a:t>
            </a:r>
          </a:p>
        </p:txBody>
      </p:sp>
      <p:sp>
        <p:nvSpPr>
          <p:cNvPr id="3" name="Content Placeholder 2">
            <a:extLst>
              <a:ext uri="{FF2B5EF4-FFF2-40B4-BE49-F238E27FC236}">
                <a16:creationId xmlns:a16="http://schemas.microsoft.com/office/drawing/2014/main" id="{64D185A7-F3A9-8448-A7F4-2088A75C1455}"/>
              </a:ext>
            </a:extLst>
          </p:cNvPr>
          <p:cNvSpPr>
            <a:spLocks noGrp="1"/>
          </p:cNvSpPr>
          <p:nvPr>
            <p:ph idx="1"/>
          </p:nvPr>
        </p:nvSpPr>
        <p:spPr/>
        <p:txBody>
          <a:bodyPr/>
          <a:lstStyle/>
          <a:p>
            <a:r>
              <a:rPr lang="en-US" dirty="0"/>
              <a:t>One Partnership</a:t>
            </a:r>
          </a:p>
          <a:p>
            <a:pPr lvl="2"/>
            <a:endParaRPr lang="en-US" dirty="0"/>
          </a:p>
          <a:p>
            <a:pPr lvl="2"/>
            <a:r>
              <a:rPr lang="en-US" dirty="0"/>
              <a:t>Only Crestron has been a partner through every generation of Microsoft room systems </a:t>
            </a:r>
          </a:p>
          <a:p>
            <a:pPr lvl="2"/>
            <a:endParaRPr lang="en-US" dirty="0"/>
          </a:p>
          <a:p>
            <a:pPr lvl="2"/>
            <a:r>
              <a:rPr lang="en-US" dirty="0"/>
              <a:t>Crestron Flex is latest, most robust result of that partnership </a:t>
            </a:r>
          </a:p>
          <a:p>
            <a:pPr lvl="2"/>
            <a:endParaRPr lang="en-US" dirty="0"/>
          </a:p>
          <a:p>
            <a:pPr lvl="2"/>
            <a:r>
              <a:rPr lang="en-US" dirty="0"/>
              <a:t>UC solution that realizes the full potential of every aspect of the Microsoft ecosystem</a:t>
            </a:r>
          </a:p>
        </p:txBody>
      </p:sp>
      <p:pic>
        <p:nvPicPr>
          <p:cNvPr id="9" name="Picture 8">
            <a:extLst>
              <a:ext uri="{FF2B5EF4-FFF2-40B4-BE49-F238E27FC236}">
                <a16:creationId xmlns:a16="http://schemas.microsoft.com/office/drawing/2014/main" id="{6E56D6BC-C6C8-154D-B308-6FB4634D38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797" y="3829051"/>
            <a:ext cx="4178153" cy="1044538"/>
          </a:xfrm>
          <a:prstGeom prst="rect">
            <a:avLst/>
          </a:prstGeom>
        </p:spPr>
      </p:pic>
    </p:spTree>
    <p:extLst>
      <p:ext uri="{BB962C8B-B14F-4D97-AF65-F5344CB8AC3E}">
        <p14:creationId xmlns:p14="http://schemas.microsoft.com/office/powerpoint/2010/main" val="27578594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1">
            <a:extLst>
              <a:ext uri="{FF2B5EF4-FFF2-40B4-BE49-F238E27FC236}">
                <a16:creationId xmlns:a16="http://schemas.microsoft.com/office/drawing/2014/main" id="{A697D7C9-E3F5-DB40-B223-6B55C05EE4B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2900" y="2322849"/>
            <a:ext cx="11506200" cy="3840176"/>
          </a:xfrm>
        </p:spPr>
      </p:pic>
      <p:sp>
        <p:nvSpPr>
          <p:cNvPr id="5" name="Title 4">
            <a:extLst>
              <a:ext uri="{FF2B5EF4-FFF2-40B4-BE49-F238E27FC236}">
                <a16:creationId xmlns:a16="http://schemas.microsoft.com/office/drawing/2014/main" id="{EAF2D5ED-057A-2242-BC43-EC4D4E72253D}"/>
              </a:ext>
            </a:extLst>
          </p:cNvPr>
          <p:cNvSpPr>
            <a:spLocks noGrp="1"/>
          </p:cNvSpPr>
          <p:nvPr>
            <p:ph type="title"/>
          </p:nvPr>
        </p:nvSpPr>
        <p:spPr/>
        <p:txBody>
          <a:bodyPr>
            <a:normAutofit/>
          </a:bodyPr>
          <a:lstStyle/>
          <a:p>
            <a:r>
              <a:rPr lang="en-US" b="1" dirty="0"/>
              <a:t>Crestron Flex </a:t>
            </a:r>
            <a:r>
              <a:rPr lang="en-US" dirty="0"/>
              <a:t>– Collaboration that works. In every way.</a:t>
            </a:r>
          </a:p>
        </p:txBody>
      </p:sp>
      <p:sp>
        <p:nvSpPr>
          <p:cNvPr id="4" name="Rectangle 3">
            <a:extLst>
              <a:ext uri="{FF2B5EF4-FFF2-40B4-BE49-F238E27FC236}">
                <a16:creationId xmlns:a16="http://schemas.microsoft.com/office/drawing/2014/main" id="{B917CE3C-66FC-F64B-9925-86B21E5FA4DA}"/>
              </a:ext>
            </a:extLst>
          </p:cNvPr>
          <p:cNvSpPr/>
          <p:nvPr/>
        </p:nvSpPr>
        <p:spPr>
          <a:xfrm>
            <a:off x="617964" y="1536461"/>
            <a:ext cx="2231380" cy="523220"/>
          </a:xfrm>
          <a:prstGeom prst="rect">
            <a:avLst/>
          </a:prstGeom>
        </p:spPr>
        <p:txBody>
          <a:bodyPr wrap="none">
            <a:spAutoFit/>
          </a:bodyPr>
          <a:lstStyle/>
          <a:p>
            <a:r>
              <a:rPr lang="en-US" sz="1400" b="1" dirty="0"/>
              <a:t>P-Series</a:t>
            </a:r>
          </a:p>
          <a:p>
            <a:r>
              <a:rPr lang="en-US" sz="1400" dirty="0"/>
              <a:t>Voice-over-IP desk phone</a:t>
            </a:r>
          </a:p>
        </p:txBody>
      </p:sp>
      <p:sp>
        <p:nvSpPr>
          <p:cNvPr id="6" name="Rectangle 5">
            <a:extLst>
              <a:ext uri="{FF2B5EF4-FFF2-40B4-BE49-F238E27FC236}">
                <a16:creationId xmlns:a16="http://schemas.microsoft.com/office/drawing/2014/main" id="{A04CB448-1663-CA42-8B1A-62C78A29F5EA}"/>
              </a:ext>
            </a:extLst>
          </p:cNvPr>
          <p:cNvSpPr/>
          <p:nvPr/>
        </p:nvSpPr>
        <p:spPr>
          <a:xfrm>
            <a:off x="3330341" y="1536461"/>
            <a:ext cx="2551661" cy="526363"/>
          </a:xfrm>
          <a:prstGeom prst="rect">
            <a:avLst/>
          </a:prstGeom>
        </p:spPr>
        <p:txBody>
          <a:bodyPr wrap="none">
            <a:spAutoFit/>
          </a:bodyPr>
          <a:lstStyle/>
          <a:p>
            <a:r>
              <a:rPr lang="en-US" sz="1400" b="1" dirty="0"/>
              <a:t>M-Series</a:t>
            </a:r>
          </a:p>
          <a:p>
            <a:pPr algn="ctr">
              <a:lnSpc>
                <a:spcPct val="110000"/>
              </a:lnSpc>
            </a:pPr>
            <a:r>
              <a:rPr lang="en-US" sz="1400" dirty="0"/>
              <a:t>Tabletop conferencing system</a:t>
            </a:r>
          </a:p>
        </p:txBody>
      </p:sp>
      <p:sp>
        <p:nvSpPr>
          <p:cNvPr id="7" name="Rectangle 6">
            <a:extLst>
              <a:ext uri="{FF2B5EF4-FFF2-40B4-BE49-F238E27FC236}">
                <a16:creationId xmlns:a16="http://schemas.microsoft.com/office/drawing/2014/main" id="{A575DAF5-E4E6-D345-B0D9-2607E718ED56}"/>
              </a:ext>
            </a:extLst>
          </p:cNvPr>
          <p:cNvSpPr/>
          <p:nvPr/>
        </p:nvSpPr>
        <p:spPr>
          <a:xfrm>
            <a:off x="6554661" y="1536461"/>
            <a:ext cx="2680542" cy="526363"/>
          </a:xfrm>
          <a:prstGeom prst="rect">
            <a:avLst/>
          </a:prstGeom>
        </p:spPr>
        <p:txBody>
          <a:bodyPr wrap="none">
            <a:spAutoFit/>
          </a:bodyPr>
          <a:lstStyle/>
          <a:p>
            <a:r>
              <a:rPr lang="en-US" sz="1400" b="1" dirty="0"/>
              <a:t>B-Series</a:t>
            </a:r>
          </a:p>
          <a:p>
            <a:pPr algn="ctr">
              <a:lnSpc>
                <a:spcPct val="110000"/>
              </a:lnSpc>
            </a:pPr>
            <a:r>
              <a:rPr lang="en-US" sz="1400" dirty="0"/>
              <a:t>Front of Room Smart Soundbar</a:t>
            </a:r>
          </a:p>
        </p:txBody>
      </p:sp>
      <p:sp>
        <p:nvSpPr>
          <p:cNvPr id="8" name="Rectangle 7">
            <a:extLst>
              <a:ext uri="{FF2B5EF4-FFF2-40B4-BE49-F238E27FC236}">
                <a16:creationId xmlns:a16="http://schemas.microsoft.com/office/drawing/2014/main" id="{B82D63F3-3F43-8C4D-B126-7B4C58909E19}"/>
              </a:ext>
            </a:extLst>
          </p:cNvPr>
          <p:cNvSpPr/>
          <p:nvPr/>
        </p:nvSpPr>
        <p:spPr>
          <a:xfrm>
            <a:off x="9614193" y="1536461"/>
            <a:ext cx="2234907" cy="523220"/>
          </a:xfrm>
          <a:prstGeom prst="rect">
            <a:avLst/>
          </a:prstGeom>
        </p:spPr>
        <p:txBody>
          <a:bodyPr wrap="none">
            <a:spAutoFit/>
          </a:bodyPr>
          <a:lstStyle/>
          <a:p>
            <a:r>
              <a:rPr lang="en-US" sz="1400" b="1" dirty="0"/>
              <a:t>C-Series</a:t>
            </a:r>
          </a:p>
          <a:p>
            <a:r>
              <a:rPr lang="en-US" sz="1400" dirty="0"/>
              <a:t>Flexible, integrated UC kit</a:t>
            </a:r>
          </a:p>
        </p:txBody>
      </p:sp>
      <p:pic>
        <p:nvPicPr>
          <p:cNvPr id="9" name="Picture 8">
            <a:extLst>
              <a:ext uri="{FF2B5EF4-FFF2-40B4-BE49-F238E27FC236}">
                <a16:creationId xmlns:a16="http://schemas.microsoft.com/office/drawing/2014/main" id="{C3CC8707-C54F-7D46-8F6F-2F88EA5BE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2904" y="3701401"/>
            <a:ext cx="2076196" cy="1510301"/>
          </a:xfrm>
          <a:prstGeom prst="rect">
            <a:avLst/>
          </a:prstGeom>
        </p:spPr>
      </p:pic>
    </p:spTree>
    <p:extLst>
      <p:ext uri="{BB962C8B-B14F-4D97-AF65-F5344CB8AC3E}">
        <p14:creationId xmlns:p14="http://schemas.microsoft.com/office/powerpoint/2010/main" val="26899431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1C5A-EEA4-2445-B830-26FEEF2BF1D9}"/>
              </a:ext>
            </a:extLst>
          </p:cNvPr>
          <p:cNvSpPr>
            <a:spLocks noGrp="1"/>
          </p:cNvSpPr>
          <p:nvPr>
            <p:ph type="title"/>
          </p:nvPr>
        </p:nvSpPr>
        <p:spPr/>
        <p:txBody>
          <a:bodyPr/>
          <a:lstStyle/>
          <a:p>
            <a:r>
              <a:rPr lang="en-US" b="1" dirty="0"/>
              <a:t>Crestron Flex </a:t>
            </a:r>
            <a:r>
              <a:rPr lang="en-US" dirty="0"/>
              <a:t>P-Series</a:t>
            </a:r>
          </a:p>
        </p:txBody>
      </p:sp>
      <p:pic>
        <p:nvPicPr>
          <p:cNvPr id="5" name="Content Placeholder 4">
            <a:extLst>
              <a:ext uri="{FF2B5EF4-FFF2-40B4-BE49-F238E27FC236}">
                <a16:creationId xmlns:a16="http://schemas.microsoft.com/office/drawing/2014/main" id="{CA6888B5-CEA0-514E-909E-3983A7FFD71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2899" y="1273996"/>
            <a:ext cx="11506202" cy="4898204"/>
          </a:xfrm>
        </p:spPr>
      </p:pic>
    </p:spTree>
    <p:extLst>
      <p:ext uri="{BB962C8B-B14F-4D97-AF65-F5344CB8AC3E}">
        <p14:creationId xmlns:p14="http://schemas.microsoft.com/office/powerpoint/2010/main" val="3879713561"/>
      </p:ext>
    </p:extLst>
  </p:cSld>
  <p:clrMapOvr>
    <a:masterClrMapping/>
  </p:clrMapOvr>
  <p:transition>
    <p:fade/>
  </p:transition>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1285</Words>
  <Application>Microsoft Macintosh PowerPoint</Application>
  <PresentationFormat>Widescreen</PresentationFormat>
  <Paragraphs>245</Paragraphs>
  <Slides>39</Slides>
  <Notes>4</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Arial Narrow</vt:lpstr>
      <vt:lpstr>Calibri</vt:lpstr>
      <vt:lpstr>Wingdings</vt:lpstr>
      <vt:lpstr>Office Theme</vt:lpstr>
      <vt:lpstr>Custom Design</vt:lpstr>
      <vt:lpstr>PowerPoint Presentation</vt:lpstr>
      <vt:lpstr>Crestron Flex Intelligent Communications for the Modern Workplace</vt:lpstr>
      <vt:lpstr>Crestron Flex</vt:lpstr>
      <vt:lpstr>Crestron Flex – Collaboration that works. In every way.</vt:lpstr>
      <vt:lpstr>Crestron Flex – Collaboration that works. In every way.</vt:lpstr>
      <vt:lpstr>Crestron Flex – Collaboration  that works. In every way.</vt:lpstr>
      <vt:lpstr>Crestron Flex – Collaboration that works. In every way.</vt:lpstr>
      <vt:lpstr>Crestron Flex – Collaboration that works. In every way.</vt:lpstr>
      <vt:lpstr>Crestron Flex P-Series</vt:lpstr>
      <vt:lpstr>Crestron Flex P-Series</vt:lpstr>
      <vt:lpstr>Crestron Flex P-Series</vt:lpstr>
      <vt:lpstr>Crestron Flex P-Series</vt:lpstr>
      <vt:lpstr>Crestron Flex P-Series</vt:lpstr>
      <vt:lpstr>Crestron Flex P-Series</vt:lpstr>
      <vt:lpstr>Crestron Flex M-Series</vt:lpstr>
      <vt:lpstr>Crestron Flex M-Series</vt:lpstr>
      <vt:lpstr>Crestron Flex M-Series</vt:lpstr>
      <vt:lpstr>Crestron Flex M-Series</vt:lpstr>
      <vt:lpstr>Crestron Flex M-Series</vt:lpstr>
      <vt:lpstr>Crestron Flex M-Series</vt:lpstr>
      <vt:lpstr>Crestron Flex M-Series</vt:lpstr>
      <vt:lpstr>Crestron Flex M-Series</vt:lpstr>
      <vt:lpstr>Crestron Flex B-Series</vt:lpstr>
      <vt:lpstr>Crestron Flex B-Series</vt:lpstr>
      <vt:lpstr>Crestron Flex B-Series</vt:lpstr>
      <vt:lpstr>Crestron Flex B-Series</vt:lpstr>
      <vt:lpstr>Crestron Flex B-Series</vt:lpstr>
      <vt:lpstr>Crestron Flex B-Series</vt:lpstr>
      <vt:lpstr>Crestron Flex B-Series</vt:lpstr>
      <vt:lpstr>Crestron Flex B-Series</vt:lpstr>
      <vt:lpstr>Crestron Flex C-Series</vt:lpstr>
      <vt:lpstr>Crestron Flex C-Series</vt:lpstr>
      <vt:lpstr>Crestron Flex C-Series</vt:lpstr>
      <vt:lpstr>Crestron Flex C-Series</vt:lpstr>
      <vt:lpstr>Crestron Flex C-Series</vt:lpstr>
      <vt:lpstr>Crestron Flex C-Series</vt:lpstr>
      <vt:lpstr>Solutions for today, ready for the demands of tomorrow</vt:lpstr>
      <vt:lpstr>Solutions for today, ready for the demands of tomorrow</vt:lpstr>
      <vt:lpstr>Crestron Flex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Julian M. Fernandez</cp:lastModifiedBy>
  <cp:revision>77</cp:revision>
  <dcterms:created xsi:type="dcterms:W3CDTF">2019-02-13T18:43:35Z</dcterms:created>
  <dcterms:modified xsi:type="dcterms:W3CDTF">2020-01-22T14:41:27Z</dcterms:modified>
</cp:coreProperties>
</file>