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1.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5" r:id="rId2"/>
    <p:sldMasterId id="2147483668" r:id="rId3"/>
  </p:sldMasterIdLst>
  <p:notesMasterIdLst>
    <p:notesMasterId r:id="rId104"/>
  </p:notesMasterIdLst>
  <p:sldIdLst>
    <p:sldId id="265" r:id="rId4"/>
    <p:sldId id="256" r:id="rId5"/>
    <p:sldId id="259" r:id="rId6"/>
    <p:sldId id="274" r:id="rId7"/>
    <p:sldId id="1002" r:id="rId8"/>
    <p:sldId id="1004" r:id="rId9"/>
    <p:sldId id="1005" r:id="rId10"/>
    <p:sldId id="1001" r:id="rId11"/>
    <p:sldId id="258" r:id="rId12"/>
    <p:sldId id="1007" r:id="rId13"/>
    <p:sldId id="1543" r:id="rId14"/>
    <p:sldId id="1542" r:id="rId15"/>
    <p:sldId id="1541" r:id="rId16"/>
    <p:sldId id="1544" r:id="rId17"/>
    <p:sldId id="1484" r:id="rId18"/>
    <p:sldId id="1579" r:id="rId19"/>
    <p:sldId id="1581" r:id="rId20"/>
    <p:sldId id="269" r:id="rId21"/>
    <p:sldId id="1526" r:id="rId22"/>
    <p:sldId id="1546" r:id="rId23"/>
    <p:sldId id="5913" r:id="rId24"/>
    <p:sldId id="6150" r:id="rId25"/>
    <p:sldId id="6151" r:id="rId26"/>
    <p:sldId id="6152" r:id="rId27"/>
    <p:sldId id="6153" r:id="rId28"/>
    <p:sldId id="1582" r:id="rId29"/>
    <p:sldId id="1604" r:id="rId30"/>
    <p:sldId id="1605" r:id="rId31"/>
    <p:sldId id="1606" r:id="rId32"/>
    <p:sldId id="1549" r:id="rId33"/>
    <p:sldId id="1550" r:id="rId34"/>
    <p:sldId id="6154" r:id="rId35"/>
    <p:sldId id="1551" r:id="rId36"/>
    <p:sldId id="1552" r:id="rId37"/>
    <p:sldId id="1553" r:id="rId38"/>
    <p:sldId id="6175" r:id="rId39"/>
    <p:sldId id="6155" r:id="rId40"/>
    <p:sldId id="1554" r:id="rId41"/>
    <p:sldId id="1555" r:id="rId42"/>
    <p:sldId id="6156" r:id="rId43"/>
    <p:sldId id="6161" r:id="rId44"/>
    <p:sldId id="6174" r:id="rId45"/>
    <p:sldId id="6163" r:id="rId46"/>
    <p:sldId id="6170" r:id="rId47"/>
    <p:sldId id="6172" r:id="rId48"/>
    <p:sldId id="6173" r:id="rId49"/>
    <p:sldId id="1563" r:id="rId50"/>
    <p:sldId id="1564" r:id="rId51"/>
    <p:sldId id="1565" r:id="rId52"/>
    <p:sldId id="1540" r:id="rId53"/>
    <p:sldId id="1607" r:id="rId54"/>
    <p:sldId id="1485" r:id="rId55"/>
    <p:sldId id="1486" r:id="rId56"/>
    <p:sldId id="1487" r:id="rId57"/>
    <p:sldId id="1488" r:id="rId58"/>
    <p:sldId id="1489" r:id="rId59"/>
    <p:sldId id="1490" r:id="rId60"/>
    <p:sldId id="1491" r:id="rId61"/>
    <p:sldId id="1493" r:id="rId62"/>
    <p:sldId id="1535" r:id="rId63"/>
    <p:sldId id="1492" r:id="rId64"/>
    <p:sldId id="1495" r:id="rId65"/>
    <p:sldId id="1531" r:id="rId66"/>
    <p:sldId id="1497" r:id="rId67"/>
    <p:sldId id="1498" r:id="rId68"/>
    <p:sldId id="1499" r:id="rId69"/>
    <p:sldId id="1500" r:id="rId70"/>
    <p:sldId id="1501" r:id="rId71"/>
    <p:sldId id="273" r:id="rId72"/>
    <p:sldId id="1504" r:id="rId73"/>
    <p:sldId id="1506" r:id="rId74"/>
    <p:sldId id="1507" r:id="rId75"/>
    <p:sldId id="1508" r:id="rId76"/>
    <p:sldId id="1509" r:id="rId77"/>
    <p:sldId id="1510" r:id="rId78"/>
    <p:sldId id="1511" r:id="rId79"/>
    <p:sldId id="1514" r:id="rId80"/>
    <p:sldId id="1512" r:id="rId81"/>
    <p:sldId id="1516" r:id="rId82"/>
    <p:sldId id="1515" r:id="rId83"/>
    <p:sldId id="1513" r:id="rId84"/>
    <p:sldId id="1494" r:id="rId85"/>
    <p:sldId id="1536" r:id="rId86"/>
    <p:sldId id="1530" r:id="rId87"/>
    <p:sldId id="1537" r:id="rId88"/>
    <p:sldId id="1538" r:id="rId89"/>
    <p:sldId id="1532" r:id="rId90"/>
    <p:sldId id="1533" r:id="rId91"/>
    <p:sldId id="1534" r:id="rId92"/>
    <p:sldId id="1539" r:id="rId93"/>
    <p:sldId id="1503" r:id="rId94"/>
    <p:sldId id="1518" r:id="rId95"/>
    <p:sldId id="1519" r:id="rId96"/>
    <p:sldId id="1520" r:id="rId97"/>
    <p:sldId id="1521" r:id="rId98"/>
    <p:sldId id="1522" r:id="rId99"/>
    <p:sldId id="1523" r:id="rId100"/>
    <p:sldId id="1524" r:id="rId101"/>
    <p:sldId id="1525" r:id="rId102"/>
    <p:sldId id="1529" r:id="rId1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6D742BF-16C2-44EE-9899-8F0DA9A8DFAB}">
          <p14:sldIdLst>
            <p14:sldId id="265"/>
            <p14:sldId id="256"/>
          </p14:sldIdLst>
        </p14:section>
        <p14:section name="Crestron overview" id="{3E826662-419A-4F22-A546-ED1E98B23B41}">
          <p14:sldIdLst>
            <p14:sldId id="259"/>
            <p14:sldId id="274"/>
            <p14:sldId id="1002"/>
            <p14:sldId id="1004"/>
            <p14:sldId id="1005"/>
            <p14:sldId id="1001"/>
          </p14:sldIdLst>
        </p14:section>
        <p14:section name="CL Old vs New" id="{B2DD8D49-606B-4488-ADBB-88FF3FC4D301}">
          <p14:sldIdLst>
            <p14:sldId id="258"/>
            <p14:sldId id="1007"/>
            <p14:sldId id="1543"/>
            <p14:sldId id="1542"/>
            <p14:sldId id="1541"/>
            <p14:sldId id="1544"/>
          </p14:sldIdLst>
        </p14:section>
        <p14:section name="Zum Intro" id="{078F9B40-6170-4E89-B124-F68CA842C0D0}">
          <p14:sldIdLst>
            <p14:sldId id="1484"/>
            <p14:sldId id="1579"/>
            <p14:sldId id="1581"/>
            <p14:sldId id="269"/>
            <p14:sldId id="1526"/>
            <p14:sldId id="1546"/>
          </p14:sldIdLst>
        </p14:section>
        <p14:section name="Enterprise" id="{AB44A17C-3C70-467A-A45C-F2CF0873C1B5}">
          <p14:sldIdLst>
            <p14:sldId id="5913"/>
            <p14:sldId id="6150"/>
            <p14:sldId id="6151"/>
            <p14:sldId id="6152"/>
            <p14:sldId id="6153"/>
          </p14:sldIdLst>
        </p14:section>
        <p14:section name="What is Zum?" id="{1237A055-132B-430B-82F2-12F58EFDEDA1}">
          <p14:sldIdLst/>
        </p14:section>
        <p14:section name="networked" id="{D39CB54D-69C0-49B0-B305-A13AEDE8B129}">
          <p14:sldIdLst>
            <p14:sldId id="1582"/>
            <p14:sldId id="1604"/>
            <p14:sldId id="1605"/>
            <p14:sldId id="1606"/>
            <p14:sldId id="1549"/>
          </p14:sldIdLst>
        </p14:section>
        <p14:section name="stand-alone" id="{1501CB6A-9D1B-4ECD-88EB-B000D7C0C01B}">
          <p14:sldIdLst>
            <p14:sldId id="1550"/>
          </p14:sldIdLst>
        </p14:section>
        <p14:section name="wired product overview" id="{3C419633-5469-4C42-B486-0717217C78C0}">
          <p14:sldIdLst>
            <p14:sldId id="6154"/>
            <p14:sldId id="1551"/>
            <p14:sldId id="1552"/>
            <p14:sldId id="1553"/>
            <p14:sldId id="6175"/>
            <p14:sldId id="6155"/>
            <p14:sldId id="1554"/>
            <p14:sldId id="1555"/>
            <p14:sldId id="6156"/>
            <p14:sldId id="6161"/>
            <p14:sldId id="6174"/>
            <p14:sldId id="6163"/>
            <p14:sldId id="6170"/>
            <p14:sldId id="6172"/>
            <p14:sldId id="6173"/>
            <p14:sldId id="1563"/>
            <p14:sldId id="1564"/>
            <p14:sldId id="1565"/>
          </p14:sldIdLst>
        </p14:section>
        <p14:section name="Zum vs competition" id="{744007A5-A7D5-4845-8A3D-C4A30409C7AE}">
          <p14:sldIdLst/>
        </p14:section>
        <p14:section name="Scaling Zum for large projects" id="{F5C0EDB5-8025-4CFC-8C9A-1BB895705F4E}">
          <p14:sldIdLst>
            <p14:sldId id="1540"/>
            <p14:sldId id="1607"/>
          </p14:sldIdLst>
        </p14:section>
        <p14:section name="Zum wireless overview" id="{1E2F9D7C-E41C-47AA-969F-BADEB2AF3165}">
          <p14:sldIdLst>
            <p14:sldId id="1485"/>
            <p14:sldId id="1486"/>
            <p14:sldId id="1487"/>
            <p14:sldId id="1488"/>
            <p14:sldId id="1489"/>
            <p14:sldId id="1490"/>
          </p14:sldIdLst>
        </p14:section>
        <p14:section name="Zum wireless products" id="{29CE0CA1-F86E-4B13-B9FF-B77B5FBC4BF9}">
          <p14:sldIdLst>
            <p14:sldId id="1491"/>
            <p14:sldId id="1493"/>
            <p14:sldId id="1535"/>
            <p14:sldId id="1492"/>
            <p14:sldId id="1495"/>
            <p14:sldId id="1531"/>
            <p14:sldId id="1497"/>
            <p14:sldId id="1498"/>
            <p14:sldId id="1499"/>
            <p14:sldId id="1500"/>
            <p14:sldId id="1501"/>
          </p14:sldIdLst>
        </p14:section>
        <p14:section name="Zum wireless examples" id="{9F30BD7F-2962-4850-A0F1-A7033D911DAA}">
          <p14:sldIdLst>
            <p14:sldId id="273"/>
            <p14:sldId id="1504"/>
          </p14:sldIdLst>
        </p14:section>
        <p14:section name="Zum wireless networking" id="{E1516985-8A0E-489A-A393-AC80D3D6DB69}">
          <p14:sldIdLst>
            <p14:sldId id="1506"/>
            <p14:sldId id="1507"/>
            <p14:sldId id="1508"/>
            <p14:sldId id="1509"/>
            <p14:sldId id="1510"/>
            <p14:sldId id="1511"/>
            <p14:sldId id="1514"/>
            <p14:sldId id="1512"/>
            <p14:sldId id="1516"/>
            <p14:sldId id="1515"/>
            <p14:sldId id="1513"/>
          </p14:sldIdLst>
        </p14:section>
        <p14:section name="Zum DALI" id="{1D9C916D-ADCD-4C37-9602-4B7DDB036C98}">
          <p14:sldIdLst>
            <p14:sldId id="1494"/>
            <p14:sldId id="1536"/>
            <p14:sldId id="1530"/>
            <p14:sldId id="1537"/>
            <p14:sldId id="1538"/>
          </p14:sldIdLst>
        </p14:section>
        <p14:section name="Zum DALI commissioning" id="{91C86520-9E5C-4AE9-903B-D3DB8ADEDCEC}">
          <p14:sldIdLst>
            <p14:sldId id="1532"/>
            <p14:sldId id="1533"/>
            <p14:sldId id="1534"/>
            <p14:sldId id="1539"/>
          </p14:sldIdLst>
        </p14:section>
        <p14:section name="Zum app and commissioning" id="{66F384F3-C441-4675-A423-3F4A6DB23239}">
          <p14:sldIdLst>
            <p14:sldId id="1503"/>
            <p14:sldId id="1518"/>
            <p14:sldId id="1519"/>
            <p14:sldId id="1520"/>
          </p14:sldIdLst>
        </p14:section>
        <p14:section name="Zum Hub" id="{8DFCFE12-6684-483E-9EF6-3AE573041EB9}">
          <p14:sldIdLst>
            <p14:sldId id="1521"/>
            <p14:sldId id="1522"/>
            <p14:sldId id="1523"/>
            <p14:sldId id="1524"/>
            <p14:sldId id="1525"/>
          </p14:sldIdLst>
        </p14:section>
        <p14:section name="Closing" id="{5A368948-82BB-47C8-AA1A-A2B2B185740A}">
          <p14:sldIdLst>
            <p14:sldId id="152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ll Schafer" initials="BS" lastIdx="1" clrIdx="0">
    <p:extLst>
      <p:ext uri="{19B8F6BF-5375-455C-9EA6-DF929625EA0E}">
        <p15:presenceInfo xmlns:p15="http://schemas.microsoft.com/office/powerpoint/2012/main" userId="S::bschafer@crestron.com::0aef412d-34a1-429d-accc-3fbdbf9b0e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7FC"/>
    <a:srgbClr val="EBF0F5"/>
    <a:srgbClr val="EEF7FC"/>
    <a:srgbClr val="E5ED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49" autoAdjust="0"/>
    <p:restoredTop sz="94898"/>
  </p:normalViewPr>
  <p:slideViewPr>
    <p:cSldViewPr snapToGrid="0" snapToObjects="1">
      <p:cViewPr varScale="1">
        <p:scale>
          <a:sx n="114" d="100"/>
          <a:sy n="114" d="100"/>
        </p:scale>
        <p:origin x="176" y="3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viewProps" Target="viewProp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theme" Target="theme/theme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ableStyles" Target="tableStyle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s>
</file>

<file path=ppt/charts/_rels/chart1.xml.rels><?xml version="1.0" encoding="UTF-8" standalone="yes"?>
<Relationships xmlns="http://schemas.openxmlformats.org/package/2006/relationships"><Relationship Id="rId3" Type="http://schemas.openxmlformats.org/officeDocument/2006/relationships/oleObject" Target="file:////Users\bschafer\Documents\Excel\zum%20system%20limit%20comparison.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r>
              <a:rPr lang="en-US"/>
              <a:t> Max system Devices </a:t>
            </a:r>
          </a:p>
        </c:rich>
      </c:tx>
      <c:overlay val="0"/>
      <c:spPr>
        <a:noFill/>
        <a:ln>
          <a:noFill/>
        </a:ln>
        <a:effectLst/>
      </c:spPr>
      <c:txPr>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Max Device </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Zūm Wired (hub)</c:v>
                </c:pt>
                <c:pt idx="1">
                  <c:v>Zūm Custom</c:v>
                </c:pt>
                <c:pt idx="2">
                  <c:v>DLM</c:v>
                </c:pt>
                <c:pt idx="3">
                  <c:v>nLight</c:v>
                </c:pt>
                <c:pt idx="4">
                  <c:v>Lutron</c:v>
                </c:pt>
              </c:strCache>
            </c:strRef>
          </c:cat>
          <c:val>
            <c:numRef>
              <c:f>Sheet1!$B$2:$B$6</c:f>
              <c:numCache>
                <c:formatCode>_(* #,##0_);_(* \(#,##0\);_(* "-"??_);_(@_)</c:formatCode>
                <c:ptCount val="5"/>
                <c:pt idx="0">
                  <c:v>32000</c:v>
                </c:pt>
                <c:pt idx="1">
                  <c:v>8000</c:v>
                </c:pt>
                <c:pt idx="2">
                  <c:v>2000</c:v>
                </c:pt>
                <c:pt idx="3">
                  <c:v>750</c:v>
                </c:pt>
                <c:pt idx="4">
                  <c:v>198</c:v>
                </c:pt>
              </c:numCache>
            </c:numRef>
          </c:val>
          <c:extLst>
            <c:ext xmlns:c16="http://schemas.microsoft.com/office/drawing/2014/chart" uri="{C3380CC4-5D6E-409C-BE32-E72D297353CC}">
              <c16:uniqueId val="{00000000-D438-B442-A989-636F7487E10A}"/>
            </c:ext>
          </c:extLst>
        </c:ser>
        <c:dLbls>
          <c:dLblPos val="outEnd"/>
          <c:showLegendKey val="0"/>
          <c:showVal val="1"/>
          <c:showCatName val="0"/>
          <c:showSerName val="0"/>
          <c:showPercent val="0"/>
          <c:showBubbleSize val="0"/>
        </c:dLbls>
        <c:gapWidth val="355"/>
        <c:overlap val="-70"/>
        <c:axId val="725116703"/>
        <c:axId val="725167055"/>
      </c:barChart>
      <c:catAx>
        <c:axId val="725116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5167055"/>
        <c:crosses val="autoZero"/>
        <c:auto val="1"/>
        <c:lblAlgn val="ctr"/>
        <c:lblOffset val="100"/>
        <c:noMultiLvlLbl val="0"/>
      </c:catAx>
      <c:valAx>
        <c:axId val="725167055"/>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5116703"/>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1-01-15T10:48:10.781" idx="1">
    <p:pos x="10" y="10"/>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CDCAE-68C0-334B-9F46-D4D1B30F0BFA}" type="datetimeFigureOut">
              <a:rPr lang="en-US" smtClean="0"/>
              <a:t>2/22/21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C0E9B4-FB23-8541-9166-BB6DB65B1DD7}" type="slidenum">
              <a:rPr lang="en-US" smtClean="0"/>
              <a:t>‹#›</a:t>
            </a:fld>
            <a:endParaRPr lang="en-US"/>
          </a:p>
        </p:txBody>
      </p:sp>
    </p:spTree>
    <p:extLst>
      <p:ext uri="{BB962C8B-B14F-4D97-AF65-F5344CB8AC3E}">
        <p14:creationId xmlns:p14="http://schemas.microsoft.com/office/powerpoint/2010/main" val="4096986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0E9B4-FB23-8541-9166-BB6DB65B1DD7}" type="slidenum">
              <a:rPr lang="en-US" smtClean="0"/>
              <a:t>10</a:t>
            </a:fld>
            <a:endParaRPr lang="en-US"/>
          </a:p>
        </p:txBody>
      </p:sp>
    </p:spTree>
    <p:extLst>
      <p:ext uri="{BB962C8B-B14F-4D97-AF65-F5344CB8AC3E}">
        <p14:creationId xmlns:p14="http://schemas.microsoft.com/office/powerpoint/2010/main" val="2952157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0E9B4-FB23-8541-9166-BB6DB65B1DD7}" type="slidenum">
              <a:rPr lang="en-US" smtClean="0"/>
              <a:t>24</a:t>
            </a:fld>
            <a:endParaRPr lang="en-US"/>
          </a:p>
        </p:txBody>
      </p:sp>
    </p:spTree>
    <p:extLst>
      <p:ext uri="{BB962C8B-B14F-4D97-AF65-F5344CB8AC3E}">
        <p14:creationId xmlns:p14="http://schemas.microsoft.com/office/powerpoint/2010/main" val="2243514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0E9B4-FB23-8541-9166-BB6DB65B1DD7}" type="slidenum">
              <a:rPr lang="en-US" smtClean="0"/>
              <a:t>25</a:t>
            </a:fld>
            <a:endParaRPr lang="en-US"/>
          </a:p>
        </p:txBody>
      </p:sp>
    </p:spTree>
    <p:extLst>
      <p:ext uri="{BB962C8B-B14F-4D97-AF65-F5344CB8AC3E}">
        <p14:creationId xmlns:p14="http://schemas.microsoft.com/office/powerpoint/2010/main" val="2382792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0E9B4-FB23-8541-9166-BB6DB65B1DD7}" type="slidenum">
              <a:rPr lang="en-US" smtClean="0"/>
              <a:t>26</a:t>
            </a:fld>
            <a:endParaRPr lang="en-US"/>
          </a:p>
        </p:txBody>
      </p:sp>
    </p:spTree>
    <p:extLst>
      <p:ext uri="{BB962C8B-B14F-4D97-AF65-F5344CB8AC3E}">
        <p14:creationId xmlns:p14="http://schemas.microsoft.com/office/powerpoint/2010/main" val="3573237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0E9B4-FB23-8541-9166-BB6DB65B1DD7}" type="slidenum">
              <a:rPr lang="en-US" smtClean="0"/>
              <a:t>30</a:t>
            </a:fld>
            <a:endParaRPr lang="en-US"/>
          </a:p>
        </p:txBody>
      </p:sp>
    </p:spTree>
    <p:extLst>
      <p:ext uri="{BB962C8B-B14F-4D97-AF65-F5344CB8AC3E}">
        <p14:creationId xmlns:p14="http://schemas.microsoft.com/office/powerpoint/2010/main" val="3956382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0E9B4-FB23-8541-9166-BB6DB65B1DD7}" type="slidenum">
              <a:rPr lang="en-US" smtClean="0"/>
              <a:t>31</a:t>
            </a:fld>
            <a:endParaRPr lang="en-US"/>
          </a:p>
        </p:txBody>
      </p:sp>
    </p:spTree>
    <p:extLst>
      <p:ext uri="{BB962C8B-B14F-4D97-AF65-F5344CB8AC3E}">
        <p14:creationId xmlns:p14="http://schemas.microsoft.com/office/powerpoint/2010/main" val="3523785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0E9B4-FB23-8541-9166-BB6DB65B1DD7}" type="slidenum">
              <a:rPr lang="en-US" smtClean="0"/>
              <a:t>38</a:t>
            </a:fld>
            <a:endParaRPr lang="en-US"/>
          </a:p>
        </p:txBody>
      </p:sp>
    </p:spTree>
    <p:extLst>
      <p:ext uri="{BB962C8B-B14F-4D97-AF65-F5344CB8AC3E}">
        <p14:creationId xmlns:p14="http://schemas.microsoft.com/office/powerpoint/2010/main" val="2947998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0E9B4-FB23-8541-9166-BB6DB65B1DD7}" type="slidenum">
              <a:rPr lang="en-US" smtClean="0"/>
              <a:t>40</a:t>
            </a:fld>
            <a:endParaRPr lang="en-US"/>
          </a:p>
        </p:txBody>
      </p:sp>
    </p:spTree>
    <p:extLst>
      <p:ext uri="{BB962C8B-B14F-4D97-AF65-F5344CB8AC3E}">
        <p14:creationId xmlns:p14="http://schemas.microsoft.com/office/powerpoint/2010/main" val="1452271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0E9B4-FB23-8541-9166-BB6DB65B1DD7}" type="slidenum">
              <a:rPr lang="en-US" smtClean="0"/>
              <a:t>41</a:t>
            </a:fld>
            <a:endParaRPr lang="en-US"/>
          </a:p>
        </p:txBody>
      </p:sp>
    </p:spTree>
    <p:extLst>
      <p:ext uri="{BB962C8B-B14F-4D97-AF65-F5344CB8AC3E}">
        <p14:creationId xmlns:p14="http://schemas.microsoft.com/office/powerpoint/2010/main" val="3896450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0E9B4-FB23-8541-9166-BB6DB65B1DD7}" type="slidenum">
              <a:rPr lang="en-US" smtClean="0"/>
              <a:t>42</a:t>
            </a:fld>
            <a:endParaRPr lang="en-US"/>
          </a:p>
        </p:txBody>
      </p:sp>
    </p:spTree>
    <p:extLst>
      <p:ext uri="{BB962C8B-B14F-4D97-AF65-F5344CB8AC3E}">
        <p14:creationId xmlns:p14="http://schemas.microsoft.com/office/powerpoint/2010/main" val="888572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0E9B4-FB23-8541-9166-BB6DB65B1DD7}" type="slidenum">
              <a:rPr lang="en-US" smtClean="0"/>
              <a:t>43</a:t>
            </a:fld>
            <a:endParaRPr lang="en-US"/>
          </a:p>
        </p:txBody>
      </p:sp>
    </p:spTree>
    <p:extLst>
      <p:ext uri="{BB962C8B-B14F-4D97-AF65-F5344CB8AC3E}">
        <p14:creationId xmlns:p14="http://schemas.microsoft.com/office/powerpoint/2010/main" val="3177580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0E9B4-FB23-8541-9166-BB6DB65B1DD7}" type="slidenum">
              <a:rPr lang="en-US" smtClean="0"/>
              <a:t>11</a:t>
            </a:fld>
            <a:endParaRPr lang="en-US"/>
          </a:p>
        </p:txBody>
      </p:sp>
    </p:spTree>
    <p:extLst>
      <p:ext uri="{BB962C8B-B14F-4D97-AF65-F5344CB8AC3E}">
        <p14:creationId xmlns:p14="http://schemas.microsoft.com/office/powerpoint/2010/main" val="3334497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0E9B4-FB23-8541-9166-BB6DB65B1DD7}" type="slidenum">
              <a:rPr lang="en-US" smtClean="0"/>
              <a:t>44</a:t>
            </a:fld>
            <a:endParaRPr lang="en-US"/>
          </a:p>
        </p:txBody>
      </p:sp>
    </p:spTree>
    <p:extLst>
      <p:ext uri="{BB962C8B-B14F-4D97-AF65-F5344CB8AC3E}">
        <p14:creationId xmlns:p14="http://schemas.microsoft.com/office/powerpoint/2010/main" val="202906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0E9B4-FB23-8541-9166-BB6DB65B1DD7}" type="slidenum">
              <a:rPr lang="en-US" smtClean="0"/>
              <a:t>45</a:t>
            </a:fld>
            <a:endParaRPr lang="en-US"/>
          </a:p>
        </p:txBody>
      </p:sp>
    </p:spTree>
    <p:extLst>
      <p:ext uri="{BB962C8B-B14F-4D97-AF65-F5344CB8AC3E}">
        <p14:creationId xmlns:p14="http://schemas.microsoft.com/office/powerpoint/2010/main" val="10827549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0E9B4-FB23-8541-9166-BB6DB65B1DD7}" type="slidenum">
              <a:rPr lang="en-US" smtClean="0"/>
              <a:t>46</a:t>
            </a:fld>
            <a:endParaRPr lang="en-US"/>
          </a:p>
        </p:txBody>
      </p:sp>
    </p:spTree>
    <p:extLst>
      <p:ext uri="{BB962C8B-B14F-4D97-AF65-F5344CB8AC3E}">
        <p14:creationId xmlns:p14="http://schemas.microsoft.com/office/powerpoint/2010/main" val="2207585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0E9B4-FB23-8541-9166-BB6DB65B1DD7}" type="slidenum">
              <a:rPr lang="en-US" smtClean="0"/>
              <a:t>50</a:t>
            </a:fld>
            <a:endParaRPr lang="en-US"/>
          </a:p>
        </p:txBody>
      </p:sp>
    </p:spTree>
    <p:extLst>
      <p:ext uri="{BB962C8B-B14F-4D97-AF65-F5344CB8AC3E}">
        <p14:creationId xmlns:p14="http://schemas.microsoft.com/office/powerpoint/2010/main" val="40157915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0E9B4-FB23-8541-9166-BB6DB65B1DD7}" type="slidenum">
              <a:rPr lang="en-US" smtClean="0"/>
              <a:t>51</a:t>
            </a:fld>
            <a:endParaRPr lang="en-US"/>
          </a:p>
        </p:txBody>
      </p:sp>
    </p:spTree>
    <p:extLst>
      <p:ext uri="{BB962C8B-B14F-4D97-AF65-F5344CB8AC3E}">
        <p14:creationId xmlns:p14="http://schemas.microsoft.com/office/powerpoint/2010/main" val="1942688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a:t>
            </a:r>
            <a:r>
              <a:rPr lang="en-US" baseline="0" dirty="0"/>
              <a:t>  -  </a:t>
            </a:r>
            <a:r>
              <a:rPr lang="en-US" baseline="0" dirty="0" err="1"/>
              <a:t>WiFi</a:t>
            </a:r>
            <a:r>
              <a:rPr lang="en-US" dirty="0"/>
              <a:t> </a:t>
            </a:r>
          </a:p>
          <a:p>
            <a:r>
              <a:rPr lang="en-US" dirty="0"/>
              <a:t>BIT</a:t>
            </a:r>
            <a:r>
              <a:rPr lang="en-US" baseline="0" dirty="0"/>
              <a:t> RATE</a:t>
            </a:r>
            <a:br>
              <a:rPr lang="en-US" baseline="0" dirty="0"/>
            </a:br>
            <a:r>
              <a:rPr lang="en-US" baseline="0" dirty="0"/>
              <a:t>RANGE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F1FD2-58AB-4299-8481-02EEA6DAFC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9319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0E9B4-FB23-8541-9166-BB6DB65B1DD7}" type="slidenum">
              <a:rPr lang="en-US" smtClean="0"/>
              <a:t>84</a:t>
            </a:fld>
            <a:endParaRPr lang="en-US"/>
          </a:p>
        </p:txBody>
      </p:sp>
    </p:spTree>
    <p:extLst>
      <p:ext uri="{BB962C8B-B14F-4D97-AF65-F5344CB8AC3E}">
        <p14:creationId xmlns:p14="http://schemas.microsoft.com/office/powerpoint/2010/main" val="16493701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ADJUST DOLLAR VALUES WITH AGENT IF THIS IS BEING GIVEN TO A DISTRIBUTOR OR ENGINEER</a:t>
            </a:r>
          </a:p>
          <a:p>
            <a:endParaRPr lang="en-US" dirty="0"/>
          </a:p>
        </p:txBody>
      </p:sp>
      <p:sp>
        <p:nvSpPr>
          <p:cNvPr id="4" name="Slide Number Placeholder 3"/>
          <p:cNvSpPr>
            <a:spLocks noGrp="1"/>
          </p:cNvSpPr>
          <p:nvPr>
            <p:ph type="sldNum" sz="quarter" idx="5"/>
          </p:nvPr>
        </p:nvSpPr>
        <p:spPr/>
        <p:txBody>
          <a:bodyPr/>
          <a:lstStyle/>
          <a:p>
            <a:fld id="{96C0E9B4-FB23-8541-9166-BB6DB65B1DD7}" type="slidenum">
              <a:rPr lang="en-US" smtClean="0"/>
              <a:t>90</a:t>
            </a:fld>
            <a:endParaRPr lang="en-US"/>
          </a:p>
        </p:txBody>
      </p:sp>
    </p:spTree>
    <p:extLst>
      <p:ext uri="{BB962C8B-B14F-4D97-AF65-F5344CB8AC3E}">
        <p14:creationId xmlns:p14="http://schemas.microsoft.com/office/powerpoint/2010/main" val="14366837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end slide. All slides behind this are on hyperlinks</a:t>
            </a:r>
          </a:p>
        </p:txBody>
      </p:sp>
      <p:sp>
        <p:nvSpPr>
          <p:cNvPr id="4" name="Slide Number Placeholder 3"/>
          <p:cNvSpPr>
            <a:spLocks noGrp="1"/>
          </p:cNvSpPr>
          <p:nvPr>
            <p:ph type="sldNum" sz="quarter" idx="5"/>
          </p:nvPr>
        </p:nvSpPr>
        <p:spPr/>
        <p:txBody>
          <a:bodyPr/>
          <a:lstStyle/>
          <a:p>
            <a:fld id="{96C0E9B4-FB23-8541-9166-BB6DB65B1DD7}" type="slidenum">
              <a:rPr lang="en-US" smtClean="0"/>
              <a:t>100</a:t>
            </a:fld>
            <a:endParaRPr lang="en-US"/>
          </a:p>
        </p:txBody>
      </p:sp>
    </p:spTree>
    <p:extLst>
      <p:ext uri="{BB962C8B-B14F-4D97-AF65-F5344CB8AC3E}">
        <p14:creationId xmlns:p14="http://schemas.microsoft.com/office/powerpoint/2010/main" val="2640602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0E9B4-FB23-8541-9166-BB6DB65B1DD7}" type="slidenum">
              <a:rPr lang="en-US" smtClean="0"/>
              <a:t>12</a:t>
            </a:fld>
            <a:endParaRPr lang="en-US"/>
          </a:p>
        </p:txBody>
      </p:sp>
    </p:spTree>
    <p:extLst>
      <p:ext uri="{BB962C8B-B14F-4D97-AF65-F5344CB8AC3E}">
        <p14:creationId xmlns:p14="http://schemas.microsoft.com/office/powerpoint/2010/main" val="3390391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0E9B4-FB23-8541-9166-BB6DB65B1DD7}" type="slidenum">
              <a:rPr lang="en-US" smtClean="0"/>
              <a:t>13</a:t>
            </a:fld>
            <a:endParaRPr lang="en-US"/>
          </a:p>
        </p:txBody>
      </p:sp>
    </p:spTree>
    <p:extLst>
      <p:ext uri="{BB962C8B-B14F-4D97-AF65-F5344CB8AC3E}">
        <p14:creationId xmlns:p14="http://schemas.microsoft.com/office/powerpoint/2010/main" val="3764305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0E9B4-FB23-8541-9166-BB6DB65B1DD7}" type="slidenum">
              <a:rPr lang="en-US" smtClean="0"/>
              <a:t>14</a:t>
            </a:fld>
            <a:endParaRPr lang="en-US"/>
          </a:p>
        </p:txBody>
      </p:sp>
    </p:spTree>
    <p:extLst>
      <p:ext uri="{BB962C8B-B14F-4D97-AF65-F5344CB8AC3E}">
        <p14:creationId xmlns:p14="http://schemas.microsoft.com/office/powerpoint/2010/main" val="1735068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0E9B4-FB23-8541-9166-BB6DB65B1DD7}" type="slidenum">
              <a:rPr lang="en-US" smtClean="0"/>
              <a:t>17</a:t>
            </a:fld>
            <a:endParaRPr lang="en-US"/>
          </a:p>
        </p:txBody>
      </p:sp>
    </p:spTree>
    <p:extLst>
      <p:ext uri="{BB962C8B-B14F-4D97-AF65-F5344CB8AC3E}">
        <p14:creationId xmlns:p14="http://schemas.microsoft.com/office/powerpoint/2010/main" val="3896627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0E9B4-FB23-8541-9166-BB6DB65B1DD7}" type="slidenum">
              <a:rPr lang="en-US" smtClean="0"/>
              <a:t>21</a:t>
            </a:fld>
            <a:endParaRPr lang="en-US"/>
          </a:p>
        </p:txBody>
      </p:sp>
    </p:spTree>
    <p:extLst>
      <p:ext uri="{BB962C8B-B14F-4D97-AF65-F5344CB8AC3E}">
        <p14:creationId xmlns:p14="http://schemas.microsoft.com/office/powerpoint/2010/main" val="1210396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0E9B4-FB23-8541-9166-BB6DB65B1DD7}" type="slidenum">
              <a:rPr lang="en-US" smtClean="0"/>
              <a:t>22</a:t>
            </a:fld>
            <a:endParaRPr lang="en-US"/>
          </a:p>
        </p:txBody>
      </p:sp>
    </p:spTree>
    <p:extLst>
      <p:ext uri="{BB962C8B-B14F-4D97-AF65-F5344CB8AC3E}">
        <p14:creationId xmlns:p14="http://schemas.microsoft.com/office/powerpoint/2010/main" val="3245906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0E9B4-FB23-8541-9166-BB6DB65B1DD7}" type="slidenum">
              <a:rPr lang="en-US" smtClean="0"/>
              <a:t>23</a:t>
            </a:fld>
            <a:endParaRPr lang="en-US"/>
          </a:p>
        </p:txBody>
      </p:sp>
    </p:spTree>
    <p:extLst>
      <p:ext uri="{BB962C8B-B14F-4D97-AF65-F5344CB8AC3E}">
        <p14:creationId xmlns:p14="http://schemas.microsoft.com/office/powerpoint/2010/main" val="10020774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C549AC-F50C-2846-8670-321F2BD26216}"/>
              </a:ext>
            </a:extLst>
          </p:cNvPr>
          <p:cNvSpPr/>
          <p:nvPr userDrawn="1"/>
        </p:nvSpPr>
        <p:spPr>
          <a:xfrm>
            <a:off x="342900" y="304799"/>
            <a:ext cx="11506200" cy="5867401"/>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5" name="Rectangle 4">
            <a:extLst>
              <a:ext uri="{FF2B5EF4-FFF2-40B4-BE49-F238E27FC236}">
                <a16:creationId xmlns:a16="http://schemas.microsoft.com/office/drawing/2014/main" id="{3FD0CF14-31CA-7847-9353-1F8F1455B937}"/>
              </a:ext>
            </a:extLst>
          </p:cNvPr>
          <p:cNvSpPr/>
          <p:nvPr userDrawn="1"/>
        </p:nvSpPr>
        <p:spPr>
          <a:xfrm>
            <a:off x="342901" y="304799"/>
            <a:ext cx="11506199" cy="5867401"/>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2192383"/>
            <a:ext cx="11506200" cy="2092234"/>
          </a:xfrm>
        </p:spPr>
        <p:txBody>
          <a:bodyPr/>
          <a:lstStyle>
            <a:lvl1pPr algn="ctr">
              <a:lnSpc>
                <a:spcPct val="150000"/>
              </a:lnSpc>
              <a:spcAft>
                <a:spcPts val="2400"/>
              </a:spcAft>
              <a:defRPr>
                <a:solidFill>
                  <a:srgbClr val="FFFFFF"/>
                </a:solidFill>
              </a:defRPr>
            </a:lvl1pPr>
          </a:lstStyle>
          <a:p>
            <a:r>
              <a:rPr lang="en-US" dirty="0"/>
              <a:t>Presentation Title</a:t>
            </a:r>
          </a:p>
        </p:txBody>
      </p:sp>
      <p:cxnSp>
        <p:nvCxnSpPr>
          <p:cNvPr id="7" name="Straight Connector 6">
            <a:extLst>
              <a:ext uri="{FF2B5EF4-FFF2-40B4-BE49-F238E27FC236}">
                <a16:creationId xmlns:a16="http://schemas.microsoft.com/office/drawing/2014/main" id="{5B72A5A5-404E-4B40-B90E-20B97CC84047}"/>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A2DAEF6-EC91-4342-B75E-72D7E9F2C91A}"/>
              </a:ext>
            </a:extLst>
          </p:cNvPr>
          <p:cNvCxnSpPr>
            <a:cxnSpLocks/>
          </p:cNvCxnSpPr>
          <p:nvPr userDrawn="1"/>
        </p:nvCxnSpPr>
        <p:spPr>
          <a:xfrm flipH="1">
            <a:off x="342900" y="6172201"/>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1804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ga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D0CF14-31CA-7847-9353-1F8F1455B937}"/>
              </a:ext>
            </a:extLst>
          </p:cNvPr>
          <p:cNvSpPr/>
          <p:nvPr userDrawn="1"/>
        </p:nvSpPr>
        <p:spPr>
          <a:xfrm>
            <a:off x="342900" y="304799"/>
            <a:ext cx="11506200" cy="5867401"/>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4418510" y="3155576"/>
            <a:ext cx="7011490" cy="2601126"/>
          </a:xfrm>
        </p:spPr>
        <p:txBody>
          <a:bodyPr anchor="t"/>
          <a:lstStyle>
            <a:lvl1pPr algn="l">
              <a:defRPr>
                <a:solidFill>
                  <a:srgbClr val="FFFFFF"/>
                </a:solidFill>
              </a:defRPr>
            </a:lvl1pPr>
          </a:lstStyle>
          <a:p>
            <a:r>
              <a:rPr lang="en-US" dirty="0"/>
              <a:t>Insert final remarks</a:t>
            </a:r>
          </a:p>
        </p:txBody>
      </p:sp>
      <p:sp>
        <p:nvSpPr>
          <p:cNvPr id="4" name="TextBox 3">
            <a:extLst>
              <a:ext uri="{FF2B5EF4-FFF2-40B4-BE49-F238E27FC236}">
                <a16:creationId xmlns:a16="http://schemas.microsoft.com/office/drawing/2014/main" id="{0A82CDB4-6B19-BC4B-9859-3FEC1DD9012D}"/>
              </a:ext>
            </a:extLst>
          </p:cNvPr>
          <p:cNvSpPr txBox="1"/>
          <p:nvPr userDrawn="1"/>
        </p:nvSpPr>
        <p:spPr>
          <a:xfrm>
            <a:off x="549449" y="5756702"/>
            <a:ext cx="9319379" cy="276999"/>
          </a:xfrm>
          <a:prstGeom prst="rect">
            <a:avLst/>
          </a:prstGeom>
          <a:noFill/>
        </p:spPr>
        <p:txBody>
          <a:bodyPr wrap="square" lIns="0" tIns="0" rIns="0" bIns="0" rtlCol="0">
            <a:spAutoFit/>
          </a:bodyPr>
          <a:lstStyle/>
          <a:p>
            <a:pPr>
              <a:lnSpc>
                <a:spcPct val="100000"/>
              </a:lnSpc>
            </a:pPr>
            <a:r>
              <a:rPr lang="en-US" sz="900" b="0" i="0" dirty="0">
                <a:solidFill>
                  <a:srgbClr val="FFFFFF"/>
                </a:solidFill>
                <a:latin typeface="Arial Narrow" panose="020B0604020202020204" pitchFamily="34" charset="0"/>
                <a:cs typeface="Arial Narrow" panose="020B0604020202020204" pitchFamily="34" charset="0"/>
              </a:rPr>
              <a:t>All brand names, product names, and trademarks are the property of their respective owners. Certain trademarks, registered trademarks, and trade names may be used in this document to refer to either the entities claiming the marks and names or their products. Crestron disclaims any proprietary interest in the marks and names of others. Crestron is not responsible for errors in typography or photography. ©2020 Crestron Electronics, Inc.</a:t>
            </a:r>
          </a:p>
        </p:txBody>
      </p:sp>
      <p:sp>
        <p:nvSpPr>
          <p:cNvPr id="8" name="Rectangle 7">
            <a:extLst>
              <a:ext uri="{FF2B5EF4-FFF2-40B4-BE49-F238E27FC236}">
                <a16:creationId xmlns:a16="http://schemas.microsoft.com/office/drawing/2014/main" id="{527EF3AC-2D07-E94E-B019-CFCAC1545AB5}"/>
              </a:ext>
            </a:extLst>
          </p:cNvPr>
          <p:cNvSpPr/>
          <p:nvPr userDrawn="1"/>
        </p:nvSpPr>
        <p:spPr>
          <a:xfrm>
            <a:off x="4418510" y="2766011"/>
            <a:ext cx="1170103" cy="1068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2301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 solid">
    <p:bg>
      <p:bgPr>
        <a:solidFill>
          <a:schemeClr val="accent2"/>
        </a:solidFill>
        <a:effectLst/>
      </p:bgPr>
    </p:bg>
    <p:spTree>
      <p:nvGrpSpPr>
        <p:cNvPr id="1" name=""/>
        <p:cNvGrpSpPr/>
        <p:nvPr/>
      </p:nvGrpSpPr>
      <p:grpSpPr>
        <a:xfrm>
          <a:off x="0" y="0"/>
          <a:ext cx="0" cy="0"/>
          <a:chOff x="0" y="0"/>
          <a:chExt cx="0" cy="0"/>
        </a:xfrm>
      </p:grpSpPr>
      <p:cxnSp>
        <p:nvCxnSpPr>
          <p:cNvPr id="25" name="Straight Connector 24"/>
          <p:cNvCxnSpPr/>
          <p:nvPr userDrawn="1"/>
        </p:nvCxnSpPr>
        <p:spPr>
          <a:xfrm>
            <a:off x="6096000" y="0"/>
            <a:ext cx="0" cy="282416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6096000" y="3857625"/>
            <a:ext cx="0" cy="300037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966000" y="2990782"/>
            <a:ext cx="10260000" cy="369332"/>
          </a:xfrm>
        </p:spPr>
        <p:txBody>
          <a:bodyPr anchor="ctr" anchorCtr="0"/>
          <a:lstStyle>
            <a:lvl1pPr algn="ctr">
              <a:defRPr sz="2400" baseline="0">
                <a:solidFill>
                  <a:schemeClr val="bg1"/>
                </a:solidFill>
              </a:defRPr>
            </a:lvl1pPr>
          </a:lstStyle>
          <a:p>
            <a:r>
              <a:rPr lang="en-US" dirty="0"/>
              <a:t>Title Slide – solid</a:t>
            </a:r>
            <a:endParaRPr lang="en-GB" dirty="0"/>
          </a:p>
        </p:txBody>
      </p:sp>
      <p:sp>
        <p:nvSpPr>
          <p:cNvPr id="3" name="Subtitle 2"/>
          <p:cNvSpPr>
            <a:spLocks noGrp="1"/>
          </p:cNvSpPr>
          <p:nvPr>
            <p:ph type="subTitle" idx="1" hasCustomPrompt="1"/>
          </p:nvPr>
        </p:nvSpPr>
        <p:spPr>
          <a:xfrm>
            <a:off x="966000" y="3480598"/>
            <a:ext cx="10260000" cy="276999"/>
          </a:xfrm>
        </p:spPr>
        <p:txBody>
          <a:bodyPr>
            <a:spAutoFit/>
          </a:bodyPr>
          <a:lstStyle>
            <a:lvl1pPr marL="0" indent="0" algn="ctr">
              <a:spcAft>
                <a:spcPts val="0"/>
              </a:spcAft>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en-GB" dirty="0"/>
          </a:p>
        </p:txBody>
      </p:sp>
      <p:sp>
        <p:nvSpPr>
          <p:cNvPr id="4" name="Date Placeholder 3"/>
          <p:cNvSpPr>
            <a:spLocks noGrp="1"/>
          </p:cNvSpPr>
          <p:nvPr>
            <p:ph type="dt" sz="half" idx="10"/>
          </p:nvPr>
        </p:nvSpPr>
        <p:spPr>
          <a:xfrm>
            <a:off x="4935139" y="6409721"/>
            <a:ext cx="1908000" cy="76944"/>
          </a:xfrm>
        </p:spPr>
        <p:txBody>
          <a:bodyPr/>
          <a:lstStyle>
            <a:lvl1pPr>
              <a:defRPr>
                <a:solidFill>
                  <a:schemeClr val="bg1"/>
                </a:solidFill>
              </a:defRPr>
            </a:lvl1pPr>
          </a:lstStyle>
          <a:p>
            <a:fld id="{5E942550-CB9A-42A0-AB55-FE88B031E21A}" type="datetime1">
              <a:rPr lang="en-GB" smtClean="0"/>
              <a:pPr/>
              <a:t>22/02/2021</a:t>
            </a:fld>
            <a:endParaRPr lang="en-GB"/>
          </a:p>
        </p:txBody>
      </p:sp>
      <p:sp>
        <p:nvSpPr>
          <p:cNvPr id="6" name="Slide Number Placeholder 5"/>
          <p:cNvSpPr>
            <a:spLocks noGrp="1"/>
          </p:cNvSpPr>
          <p:nvPr>
            <p:ph type="sldNum" sz="quarter" idx="12"/>
          </p:nvPr>
        </p:nvSpPr>
        <p:spPr>
          <a:xfrm>
            <a:off x="4683139" y="6409721"/>
            <a:ext cx="252000" cy="76944"/>
          </a:xfrm>
        </p:spPr>
        <p:txBody>
          <a:bodyPr/>
          <a:lstStyle>
            <a:lvl1pPr>
              <a:defRPr>
                <a:solidFill>
                  <a:schemeClr val="bg1"/>
                </a:solidFill>
              </a:defRPr>
            </a:lvl1pPr>
          </a:lstStyle>
          <a:p>
            <a:fld id="{EE29E9EC-1357-444F-81CA-F00044D3250A}" type="slidenum">
              <a:rPr lang="en-GB" smtClean="0"/>
              <a:pPr/>
              <a:t>‹#›</a:t>
            </a:fld>
            <a:endParaRPr lang="en-GB"/>
          </a:p>
        </p:txBody>
      </p:sp>
      <p:sp>
        <p:nvSpPr>
          <p:cNvPr id="45" name="Footer Placeholder 4"/>
          <p:cNvSpPr>
            <a:spLocks noGrp="1"/>
          </p:cNvSpPr>
          <p:nvPr>
            <p:ph type="ftr" sz="quarter" idx="3"/>
          </p:nvPr>
        </p:nvSpPr>
        <p:spPr>
          <a:xfrm>
            <a:off x="2066005" y="6409721"/>
            <a:ext cx="2160000" cy="76944"/>
          </a:xfrm>
          <a:prstGeom prst="rect">
            <a:avLst/>
          </a:prstGeom>
        </p:spPr>
        <p:txBody>
          <a:bodyPr vert="horz" lIns="0" tIns="0" rIns="0" bIns="0" rtlCol="0" anchor="b" anchorCtr="0">
            <a:spAutoFit/>
          </a:bodyPr>
          <a:lstStyle>
            <a:lvl1pPr algn="l">
              <a:defRPr sz="500" b="1">
                <a:solidFill>
                  <a:schemeClr val="bg1"/>
                </a:solidFill>
              </a:defRPr>
            </a:lvl1pPr>
          </a:lstStyle>
          <a:p>
            <a:r>
              <a:rPr lang="en-GB"/>
              <a:t>Where technology starts</a:t>
            </a:r>
            <a:endParaRPr lang="en-GB" dirty="0"/>
          </a:p>
        </p:txBody>
      </p:sp>
      <p:sp>
        <p:nvSpPr>
          <p:cNvPr id="13" name="Freeform: Shape 6"/>
          <p:cNvSpPr/>
          <p:nvPr userDrawn="1"/>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6940" y="6350126"/>
            <a:ext cx="1600200" cy="184023"/>
          </a:xfrm>
          <a:prstGeom prst="rect">
            <a:avLst/>
          </a:prstGeom>
        </p:spPr>
      </p:pic>
    </p:spTree>
    <p:extLst>
      <p:ext uri="{BB962C8B-B14F-4D97-AF65-F5344CB8AC3E}">
        <p14:creationId xmlns:p14="http://schemas.microsoft.com/office/powerpoint/2010/main" val="3667973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3" name="Freeform: Shape 6"/>
          <p:cNvSpPr/>
          <p:nvPr userDrawn="1"/>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6940" y="6350127"/>
            <a:ext cx="1600200" cy="184023"/>
          </a:xfrm>
          <a:prstGeom prst="rect">
            <a:avLst/>
          </a:prstGeom>
        </p:spPr>
      </p:pic>
    </p:spTree>
    <p:extLst>
      <p:ext uri="{BB962C8B-B14F-4D97-AF65-F5344CB8AC3E}">
        <p14:creationId xmlns:p14="http://schemas.microsoft.com/office/powerpoint/2010/main" val="3856264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Comparison Title</a:t>
            </a:r>
            <a:endParaRPr lang="en-GB" dirty="0"/>
          </a:p>
        </p:txBody>
      </p:sp>
      <p:sp>
        <p:nvSpPr>
          <p:cNvPr id="3" name="Content Placeholder 2"/>
          <p:cNvSpPr>
            <a:spLocks noGrp="1"/>
          </p:cNvSpPr>
          <p:nvPr>
            <p:ph idx="1" hasCustomPrompt="1"/>
          </p:nvPr>
        </p:nvSpPr>
        <p:spPr>
          <a:xfrm>
            <a:off x="966001" y="1633536"/>
            <a:ext cx="4808707" cy="4395787"/>
          </a:xfrm>
        </p:spPr>
        <p:txBody>
          <a:bodyPr/>
          <a:lstStyle>
            <a:lvl2pPr>
              <a:defRPr sz="1800"/>
            </a:lvl2pPr>
            <a:lvl3pPr>
              <a:defRPr sz="1600">
                <a:solidFill>
                  <a:schemeClr val="tx2"/>
                </a:solidFill>
              </a:defRPr>
            </a:lvl3pPr>
            <a:lvl4pPr>
              <a:defRPr sz="1400"/>
            </a:lvl4pPr>
            <a:lvl5pPr>
              <a:defRPr sz="1200"/>
            </a:lvl5pPr>
          </a:lstStyle>
          <a:p>
            <a:pPr lvl="0"/>
            <a:r>
              <a:rPr lang="en-US" dirty="0"/>
              <a:t>Indent 1</a:t>
            </a:r>
          </a:p>
          <a:p>
            <a:pPr lvl="1"/>
            <a:r>
              <a:rPr lang="en-US" dirty="0"/>
              <a:t>Indent 2</a:t>
            </a:r>
          </a:p>
          <a:p>
            <a:pPr lvl="2"/>
            <a:r>
              <a:rPr lang="en-US" dirty="0"/>
              <a:t>Indent 3</a:t>
            </a:r>
          </a:p>
          <a:p>
            <a:pPr lvl="3"/>
            <a:r>
              <a:rPr lang="en-US" dirty="0"/>
              <a:t>Indent 4</a:t>
            </a:r>
          </a:p>
          <a:p>
            <a:pPr lvl="4"/>
            <a:r>
              <a:rPr lang="en-US" dirty="0"/>
              <a:t>Indent 5</a:t>
            </a:r>
            <a:endParaRPr lang="en-GB" dirty="0"/>
          </a:p>
        </p:txBody>
      </p:sp>
      <p:sp>
        <p:nvSpPr>
          <p:cNvPr id="29" name="Content Placeholder 28"/>
          <p:cNvSpPr>
            <a:spLocks noGrp="1"/>
          </p:cNvSpPr>
          <p:nvPr>
            <p:ph sz="quarter" idx="15" hasCustomPrompt="1"/>
          </p:nvPr>
        </p:nvSpPr>
        <p:spPr>
          <a:xfrm>
            <a:off x="6416842" y="1633535"/>
            <a:ext cx="4809159" cy="4395600"/>
          </a:xfrm>
        </p:spPr>
        <p:txBody>
          <a:bodyPr/>
          <a:lstStyle>
            <a:lvl2pPr>
              <a:defRPr sz="1800"/>
            </a:lvl2pPr>
            <a:lvl3pPr>
              <a:defRPr sz="1600">
                <a:solidFill>
                  <a:schemeClr val="tx2"/>
                </a:solidFill>
              </a:defRPr>
            </a:lvl3pPr>
            <a:lvl4pPr>
              <a:defRPr sz="1400"/>
            </a:lvl4pPr>
            <a:lvl5pPr>
              <a:defRPr sz="1200"/>
            </a:lvl5pPr>
          </a:lstStyle>
          <a:p>
            <a:pPr lvl="0"/>
            <a:r>
              <a:rPr lang="en-US" dirty="0"/>
              <a:t>Indent 1</a:t>
            </a:r>
          </a:p>
          <a:p>
            <a:pPr lvl="1"/>
            <a:r>
              <a:rPr lang="en-US" dirty="0"/>
              <a:t>Indent 2</a:t>
            </a:r>
          </a:p>
          <a:p>
            <a:pPr lvl="2"/>
            <a:r>
              <a:rPr lang="en-US" dirty="0"/>
              <a:t>Indent 3</a:t>
            </a:r>
          </a:p>
          <a:p>
            <a:pPr lvl="3"/>
            <a:r>
              <a:rPr lang="en-US" dirty="0"/>
              <a:t>Indent 4</a:t>
            </a:r>
          </a:p>
          <a:p>
            <a:pPr lvl="4"/>
            <a:r>
              <a:rPr lang="en-US" dirty="0"/>
              <a:t>Indent 5</a:t>
            </a:r>
            <a:endParaRPr lang="en-GB" dirty="0"/>
          </a:p>
        </p:txBody>
      </p:sp>
      <p:sp>
        <p:nvSpPr>
          <p:cNvPr id="16" name="Freeform: Shape 6"/>
          <p:cNvSpPr/>
          <p:nvPr userDrawn="1"/>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6940" y="6350127"/>
            <a:ext cx="1600200" cy="184023"/>
          </a:xfrm>
          <a:prstGeom prst="rect">
            <a:avLst/>
          </a:prstGeom>
        </p:spPr>
      </p:pic>
    </p:spTree>
    <p:extLst>
      <p:ext uri="{BB962C8B-B14F-4D97-AF65-F5344CB8AC3E}">
        <p14:creationId xmlns:p14="http://schemas.microsoft.com/office/powerpoint/2010/main" val="645727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Comparison Title</a:t>
            </a:r>
            <a:endParaRPr lang="en-GB" dirty="0"/>
          </a:p>
        </p:txBody>
      </p:sp>
      <p:sp>
        <p:nvSpPr>
          <p:cNvPr id="3" name="Content Placeholder 2"/>
          <p:cNvSpPr>
            <a:spLocks noGrp="1"/>
          </p:cNvSpPr>
          <p:nvPr>
            <p:ph idx="1" hasCustomPrompt="1"/>
          </p:nvPr>
        </p:nvSpPr>
        <p:spPr>
          <a:xfrm>
            <a:off x="966001" y="1633536"/>
            <a:ext cx="4808707" cy="4395787"/>
          </a:xfrm>
        </p:spPr>
        <p:txBody>
          <a:bodyPr/>
          <a:lstStyle>
            <a:lvl2pPr>
              <a:defRPr sz="1800"/>
            </a:lvl2pPr>
            <a:lvl3pPr>
              <a:defRPr sz="1600">
                <a:solidFill>
                  <a:schemeClr val="tx2"/>
                </a:solidFill>
              </a:defRPr>
            </a:lvl3pPr>
            <a:lvl4pPr>
              <a:defRPr sz="1400"/>
            </a:lvl4pPr>
            <a:lvl5pPr>
              <a:defRPr sz="1200"/>
            </a:lvl5pPr>
          </a:lstStyle>
          <a:p>
            <a:pPr lvl="0"/>
            <a:r>
              <a:rPr lang="en-US" dirty="0"/>
              <a:t>Indent 1</a:t>
            </a:r>
          </a:p>
          <a:p>
            <a:pPr lvl="1"/>
            <a:r>
              <a:rPr lang="en-US" dirty="0"/>
              <a:t>Indent 2</a:t>
            </a:r>
          </a:p>
          <a:p>
            <a:pPr lvl="2"/>
            <a:r>
              <a:rPr lang="en-US" dirty="0"/>
              <a:t>Indent 3</a:t>
            </a:r>
          </a:p>
          <a:p>
            <a:pPr lvl="3"/>
            <a:r>
              <a:rPr lang="en-US" dirty="0"/>
              <a:t>Indent 4</a:t>
            </a:r>
          </a:p>
          <a:p>
            <a:pPr lvl="4"/>
            <a:r>
              <a:rPr lang="en-US" dirty="0"/>
              <a:t>Indent 5</a:t>
            </a:r>
            <a:endParaRPr lang="en-GB" dirty="0"/>
          </a:p>
        </p:txBody>
      </p:sp>
      <p:sp>
        <p:nvSpPr>
          <p:cNvPr id="29" name="Content Placeholder 28"/>
          <p:cNvSpPr>
            <a:spLocks noGrp="1"/>
          </p:cNvSpPr>
          <p:nvPr>
            <p:ph sz="quarter" idx="15" hasCustomPrompt="1"/>
          </p:nvPr>
        </p:nvSpPr>
        <p:spPr>
          <a:xfrm>
            <a:off x="6416842" y="1633535"/>
            <a:ext cx="4809159" cy="4395600"/>
          </a:xfrm>
        </p:spPr>
        <p:txBody>
          <a:bodyPr/>
          <a:lstStyle>
            <a:lvl2pPr>
              <a:defRPr sz="1800"/>
            </a:lvl2pPr>
            <a:lvl3pPr>
              <a:defRPr sz="1600">
                <a:solidFill>
                  <a:schemeClr val="tx2"/>
                </a:solidFill>
              </a:defRPr>
            </a:lvl3pPr>
            <a:lvl4pPr>
              <a:defRPr sz="1400"/>
            </a:lvl4pPr>
            <a:lvl5pPr>
              <a:defRPr sz="1200"/>
            </a:lvl5pPr>
          </a:lstStyle>
          <a:p>
            <a:pPr lvl="0"/>
            <a:r>
              <a:rPr lang="en-US" dirty="0"/>
              <a:t>Indent 1</a:t>
            </a:r>
          </a:p>
          <a:p>
            <a:pPr lvl="1"/>
            <a:r>
              <a:rPr lang="en-US" dirty="0"/>
              <a:t>Indent 2</a:t>
            </a:r>
          </a:p>
          <a:p>
            <a:pPr lvl="2"/>
            <a:r>
              <a:rPr lang="en-US" dirty="0"/>
              <a:t>Indent 3</a:t>
            </a:r>
          </a:p>
          <a:p>
            <a:pPr lvl="3"/>
            <a:r>
              <a:rPr lang="en-US" dirty="0"/>
              <a:t>Indent 4</a:t>
            </a:r>
          </a:p>
          <a:p>
            <a:pPr lvl="4"/>
            <a:r>
              <a:rPr lang="en-US" dirty="0"/>
              <a:t>Indent 5</a:t>
            </a:r>
            <a:endParaRPr lang="en-GB" dirty="0"/>
          </a:p>
        </p:txBody>
      </p:sp>
      <p:sp>
        <p:nvSpPr>
          <p:cNvPr id="16" name="Freeform: Shape 6"/>
          <p:cNvSpPr/>
          <p:nvPr userDrawn="1"/>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6940" y="6350127"/>
            <a:ext cx="1600200" cy="184023"/>
          </a:xfrm>
          <a:prstGeom prst="rect">
            <a:avLst/>
          </a:prstGeom>
        </p:spPr>
      </p:pic>
    </p:spTree>
    <p:extLst>
      <p:ext uri="{BB962C8B-B14F-4D97-AF65-F5344CB8AC3E}">
        <p14:creationId xmlns:p14="http://schemas.microsoft.com/office/powerpoint/2010/main" val="766497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Long Title</a:t>
            </a:r>
          </a:p>
        </p:txBody>
      </p:sp>
      <p:sp>
        <p:nvSpPr>
          <p:cNvPr id="3" name="Content Placeholder 2"/>
          <p:cNvSpPr>
            <a:spLocks noGrp="1"/>
          </p:cNvSpPr>
          <p:nvPr>
            <p:ph idx="1" hasCustomPrompt="1"/>
          </p:nvPr>
        </p:nvSpPr>
        <p:spPr/>
        <p:txBody>
          <a:bodyPr/>
          <a:lstStyle>
            <a:lvl2pPr>
              <a:defRPr sz="1800"/>
            </a:lvl2pPr>
            <a:lvl3pPr>
              <a:defRPr sz="1600">
                <a:solidFill>
                  <a:schemeClr val="tx2"/>
                </a:solidFill>
              </a:defRPr>
            </a:lvl3pPr>
            <a:lvl4pPr>
              <a:defRPr sz="1400"/>
            </a:lvl4pPr>
            <a:lvl5pPr>
              <a:defRPr sz="1200"/>
            </a:lvl5pPr>
          </a:lstStyle>
          <a:p>
            <a:pPr lvl="0"/>
            <a:r>
              <a:rPr lang="en-US" dirty="0"/>
              <a:t>Indent 1</a:t>
            </a:r>
          </a:p>
          <a:p>
            <a:pPr lvl="1"/>
            <a:r>
              <a:rPr lang="en-US" dirty="0"/>
              <a:t>Indent 2</a:t>
            </a:r>
          </a:p>
          <a:p>
            <a:pPr lvl="2"/>
            <a:r>
              <a:rPr lang="en-US" dirty="0"/>
              <a:t>Indent 3</a:t>
            </a:r>
          </a:p>
          <a:p>
            <a:pPr lvl="3"/>
            <a:r>
              <a:rPr lang="en-US" dirty="0"/>
              <a:t>Indent 4</a:t>
            </a:r>
          </a:p>
          <a:p>
            <a:pPr lvl="4"/>
            <a:r>
              <a:rPr lang="en-US" dirty="0"/>
              <a:t>Indent 5</a:t>
            </a:r>
            <a:endParaRPr lang="en-GB" dirty="0"/>
          </a:p>
        </p:txBody>
      </p:sp>
      <p:sp>
        <p:nvSpPr>
          <p:cNvPr id="15" name="Freeform: Shape 6"/>
          <p:cNvSpPr/>
          <p:nvPr userDrawn="1"/>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6940" y="6350127"/>
            <a:ext cx="1600200" cy="184023"/>
          </a:xfrm>
          <a:prstGeom prst="rect">
            <a:avLst/>
          </a:prstGeom>
        </p:spPr>
      </p:pic>
    </p:spTree>
    <p:extLst>
      <p:ext uri="{BB962C8B-B14F-4D97-AF65-F5344CB8AC3E}">
        <p14:creationId xmlns:p14="http://schemas.microsoft.com/office/powerpoint/2010/main" val="1543857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6817C9-BD41-294D-9DE5-64CB6885E9A1}"/>
              </a:ext>
            </a:extLst>
          </p:cNvPr>
          <p:cNvPicPr>
            <a:picLocks noChangeAspect="1"/>
          </p:cNvPicPr>
          <p:nvPr userDrawn="1"/>
        </p:nvPicPr>
        <p:blipFill>
          <a:blip r:embed="rId3" cstate="screen">
            <a:alphaModFix amt="90000"/>
            <a:extLst>
              <a:ext uri="{28A0092B-C50C-407E-A947-70E740481C1C}">
                <a14:useLocalDpi xmlns:a14="http://schemas.microsoft.com/office/drawing/2010/main"/>
              </a:ext>
            </a:extLst>
          </a:blip>
          <a:stretch>
            <a:fillRect/>
          </a:stretch>
        </p:blipFill>
        <p:spPr>
          <a:xfrm>
            <a:off x="2438400" y="3009900"/>
            <a:ext cx="7315200" cy="838200"/>
          </a:xfrm>
          <a:prstGeom prst="rect">
            <a:avLst/>
          </a:prstGeom>
        </p:spPr>
      </p:pic>
    </p:spTree>
    <p:extLst>
      <p:ext uri="{BB962C8B-B14F-4D97-AF65-F5344CB8AC3E}">
        <p14:creationId xmlns:p14="http://schemas.microsoft.com/office/powerpoint/2010/main" val="306216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5" name="Straight Connector 24"/>
          <p:cNvCxnSpPr/>
          <p:nvPr userDrawn="1"/>
        </p:nvCxnSpPr>
        <p:spPr>
          <a:xfrm>
            <a:off x="6096000" y="1"/>
            <a:ext cx="0" cy="282416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6096000" y="3857691"/>
            <a:ext cx="0" cy="300037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966000" y="2990783"/>
            <a:ext cx="10260000" cy="369332"/>
          </a:xfrm>
        </p:spPr>
        <p:txBody>
          <a:bodyPr anchor="ctr" anchorCtr="0"/>
          <a:lstStyle>
            <a:lvl1pPr algn="ctr">
              <a:defRPr sz="2400">
                <a:solidFill>
                  <a:schemeClr val="bg1"/>
                </a:solidFill>
              </a:defRPr>
            </a:lvl1pPr>
          </a:lstStyle>
          <a:p>
            <a:r>
              <a:rPr lang="en-US" dirty="0"/>
              <a:t>Title Slide – image</a:t>
            </a:r>
            <a:endParaRPr lang="en-GB" dirty="0"/>
          </a:p>
        </p:txBody>
      </p:sp>
      <p:sp>
        <p:nvSpPr>
          <p:cNvPr id="3" name="Subtitle 2"/>
          <p:cNvSpPr>
            <a:spLocks noGrp="1"/>
          </p:cNvSpPr>
          <p:nvPr>
            <p:ph type="subTitle" idx="1" hasCustomPrompt="1"/>
          </p:nvPr>
        </p:nvSpPr>
        <p:spPr>
          <a:xfrm>
            <a:off x="966000" y="3480599"/>
            <a:ext cx="10260000" cy="292388"/>
          </a:xfrm>
        </p:spPr>
        <p:txBody>
          <a:bodyPr>
            <a:spAutoFit/>
          </a:bodyPr>
          <a:lstStyle>
            <a:lvl1pPr marL="0" indent="0" algn="ctr">
              <a:spcAft>
                <a:spcPts val="0"/>
              </a:spcAft>
              <a:buNone/>
              <a:defRPr sz="1900" b="0">
                <a:solidFill>
                  <a:schemeClr val="bg1"/>
                </a:solidFill>
              </a:defRPr>
            </a:lvl1pPr>
            <a:lvl2pPr marL="456603" indent="0" algn="ctr">
              <a:buNone/>
              <a:defRPr sz="2000"/>
            </a:lvl2pPr>
            <a:lvl3pPr marL="913267" indent="0" algn="ctr">
              <a:buNone/>
              <a:defRPr sz="1900"/>
            </a:lvl3pPr>
            <a:lvl4pPr marL="1369900" indent="0" algn="ctr">
              <a:buNone/>
              <a:defRPr sz="1600"/>
            </a:lvl4pPr>
            <a:lvl5pPr marL="1826533" indent="0" algn="ctr">
              <a:buNone/>
              <a:defRPr sz="1600"/>
            </a:lvl5pPr>
            <a:lvl6pPr marL="2283198" indent="0" algn="ctr">
              <a:buNone/>
              <a:defRPr sz="1600"/>
            </a:lvl6pPr>
            <a:lvl7pPr marL="2739798" indent="0" algn="ctr">
              <a:buNone/>
              <a:defRPr sz="1600"/>
            </a:lvl7pPr>
            <a:lvl8pPr marL="3196400" indent="0" algn="ctr">
              <a:buNone/>
              <a:defRPr sz="1600"/>
            </a:lvl8pPr>
            <a:lvl9pPr marL="3653003" indent="0" algn="ctr">
              <a:buNone/>
              <a:defRPr sz="1600"/>
            </a:lvl9pPr>
          </a:lstStyle>
          <a:p>
            <a:r>
              <a:rPr lang="en-US" dirty="0"/>
              <a:t>Subtitle</a:t>
            </a:r>
            <a:endParaRPr lang="en-GB" dirty="0"/>
          </a:p>
        </p:txBody>
      </p:sp>
      <p:sp>
        <p:nvSpPr>
          <p:cNvPr id="14" name="Freeform: Shape 6"/>
          <p:cNvSpPr/>
          <p:nvPr userDrawn="1"/>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343" tIns="45719" rIns="91343" bIns="45719" rtlCol="0" anchor="ctr"/>
          <a:lstStyle/>
          <a:p>
            <a:pPr algn="ctr" defTabSz="913267"/>
            <a:endParaRPr lang="en-GB" sz="1900">
              <a:solidFill>
                <a:srgbClr val="FFFFFF"/>
              </a:solidFill>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86940" y="6350193"/>
            <a:ext cx="1600200" cy="184023"/>
          </a:xfrm>
          <a:prstGeom prst="rect">
            <a:avLst/>
          </a:prstGeom>
        </p:spPr>
      </p:pic>
      <p:sp>
        <p:nvSpPr>
          <p:cNvPr id="23" name="Date Placeholder 3"/>
          <p:cNvSpPr>
            <a:spLocks noGrp="1"/>
          </p:cNvSpPr>
          <p:nvPr>
            <p:ph type="dt" sz="half" idx="10"/>
          </p:nvPr>
        </p:nvSpPr>
        <p:spPr>
          <a:xfrm>
            <a:off x="4935139" y="6409723"/>
            <a:ext cx="1908000" cy="76944"/>
          </a:xfrm>
        </p:spPr>
        <p:txBody>
          <a:bodyPr/>
          <a:lstStyle>
            <a:lvl1pPr>
              <a:defRPr>
                <a:solidFill>
                  <a:schemeClr val="bg1"/>
                </a:solidFill>
              </a:defRPr>
            </a:lvl1pPr>
          </a:lstStyle>
          <a:p>
            <a:fld id="{5E942550-CB9A-42A0-AB55-FE88B031E21A}" type="datetime1">
              <a:rPr lang="en-GB" smtClean="0">
                <a:solidFill>
                  <a:srgbClr val="FFFFFF"/>
                </a:solidFill>
              </a:rPr>
              <a:pPr/>
              <a:t>22/02/2021</a:t>
            </a:fld>
            <a:endParaRPr lang="en-GB">
              <a:solidFill>
                <a:srgbClr val="FFFFFF"/>
              </a:solidFill>
            </a:endParaRPr>
          </a:p>
        </p:txBody>
      </p:sp>
      <p:sp>
        <p:nvSpPr>
          <p:cNvPr id="24" name="Slide Number Placeholder 5"/>
          <p:cNvSpPr>
            <a:spLocks noGrp="1"/>
          </p:cNvSpPr>
          <p:nvPr>
            <p:ph type="sldNum" sz="quarter" idx="12"/>
          </p:nvPr>
        </p:nvSpPr>
        <p:spPr>
          <a:xfrm>
            <a:off x="4683139" y="6409723"/>
            <a:ext cx="252000" cy="76944"/>
          </a:xfrm>
        </p:spPr>
        <p:txBody>
          <a:bodyPr/>
          <a:lstStyle>
            <a:lvl1pPr>
              <a:defRPr>
                <a:solidFill>
                  <a:schemeClr val="bg1"/>
                </a:solidFill>
              </a:defRPr>
            </a:lvl1pPr>
          </a:lstStyle>
          <a:p>
            <a:fld id="{EE29E9EC-1357-444F-81CA-F00044D3250A}" type="slidenum">
              <a:rPr lang="en-GB" smtClean="0">
                <a:solidFill>
                  <a:srgbClr val="FFFFFF"/>
                </a:solidFill>
              </a:rPr>
              <a:pPr/>
              <a:t>‹#›</a:t>
            </a:fld>
            <a:endParaRPr lang="en-GB">
              <a:solidFill>
                <a:srgbClr val="FFFFFF"/>
              </a:solidFill>
            </a:endParaRPr>
          </a:p>
        </p:txBody>
      </p:sp>
      <p:sp>
        <p:nvSpPr>
          <p:cNvPr id="27" name="Footer Placeholder 4"/>
          <p:cNvSpPr>
            <a:spLocks noGrp="1"/>
          </p:cNvSpPr>
          <p:nvPr>
            <p:ph type="ftr" sz="quarter" idx="3"/>
          </p:nvPr>
        </p:nvSpPr>
        <p:spPr>
          <a:xfrm>
            <a:off x="2066005" y="6409723"/>
            <a:ext cx="2160000" cy="76944"/>
          </a:xfrm>
          <a:prstGeom prst="rect">
            <a:avLst/>
          </a:prstGeom>
        </p:spPr>
        <p:txBody>
          <a:bodyPr vert="horz" lIns="0" tIns="0" rIns="0" bIns="0" rtlCol="0" anchor="b" anchorCtr="0">
            <a:spAutoFit/>
          </a:bodyPr>
          <a:lstStyle>
            <a:lvl1pPr algn="l">
              <a:defRPr sz="500" b="1">
                <a:solidFill>
                  <a:schemeClr val="bg1"/>
                </a:solidFill>
              </a:defRPr>
            </a:lvl1pPr>
          </a:lstStyle>
          <a:p>
            <a:r>
              <a:rPr lang="en-GB">
                <a:solidFill>
                  <a:srgbClr val="FFFFFF"/>
                </a:solidFill>
              </a:rPr>
              <a:t>Where technology starts</a:t>
            </a:r>
            <a:endParaRPr lang="en-GB" dirty="0">
              <a:solidFill>
                <a:srgbClr val="FFFFFF"/>
              </a:solidFill>
            </a:endParaRPr>
          </a:p>
        </p:txBody>
      </p:sp>
    </p:spTree>
    <p:extLst>
      <p:ext uri="{BB962C8B-B14F-4D97-AF65-F5344CB8AC3E}">
        <p14:creationId xmlns:p14="http://schemas.microsoft.com/office/powerpoint/2010/main" val="4134268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 solid">
    <p:bg>
      <p:bgPr>
        <a:solidFill>
          <a:schemeClr val="accent2"/>
        </a:solidFill>
        <a:effectLst/>
      </p:bgPr>
    </p:bg>
    <p:spTree>
      <p:nvGrpSpPr>
        <p:cNvPr id="1" name=""/>
        <p:cNvGrpSpPr/>
        <p:nvPr/>
      </p:nvGrpSpPr>
      <p:grpSpPr>
        <a:xfrm>
          <a:off x="0" y="0"/>
          <a:ext cx="0" cy="0"/>
          <a:chOff x="0" y="0"/>
          <a:chExt cx="0" cy="0"/>
        </a:xfrm>
      </p:grpSpPr>
      <p:cxnSp>
        <p:nvCxnSpPr>
          <p:cNvPr id="25" name="Straight Connector 24"/>
          <p:cNvCxnSpPr/>
          <p:nvPr userDrawn="1"/>
        </p:nvCxnSpPr>
        <p:spPr>
          <a:xfrm>
            <a:off x="6096000" y="1"/>
            <a:ext cx="0" cy="282416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6096000" y="3857691"/>
            <a:ext cx="0" cy="300037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966000" y="2990783"/>
            <a:ext cx="10260000" cy="369332"/>
          </a:xfrm>
        </p:spPr>
        <p:txBody>
          <a:bodyPr anchor="ctr" anchorCtr="0"/>
          <a:lstStyle>
            <a:lvl1pPr algn="ctr">
              <a:defRPr sz="2400" baseline="0">
                <a:solidFill>
                  <a:schemeClr val="bg1"/>
                </a:solidFill>
              </a:defRPr>
            </a:lvl1pPr>
          </a:lstStyle>
          <a:p>
            <a:r>
              <a:rPr lang="en-US" dirty="0"/>
              <a:t>Title Slide – solid</a:t>
            </a:r>
            <a:endParaRPr lang="en-GB" dirty="0"/>
          </a:p>
        </p:txBody>
      </p:sp>
      <p:sp>
        <p:nvSpPr>
          <p:cNvPr id="3" name="Subtitle 2"/>
          <p:cNvSpPr>
            <a:spLocks noGrp="1"/>
          </p:cNvSpPr>
          <p:nvPr>
            <p:ph type="subTitle" idx="1" hasCustomPrompt="1"/>
          </p:nvPr>
        </p:nvSpPr>
        <p:spPr>
          <a:xfrm>
            <a:off x="966000" y="3480599"/>
            <a:ext cx="10260000" cy="292388"/>
          </a:xfrm>
        </p:spPr>
        <p:txBody>
          <a:bodyPr>
            <a:spAutoFit/>
          </a:bodyPr>
          <a:lstStyle>
            <a:lvl1pPr marL="0" indent="0" algn="ctr">
              <a:spcAft>
                <a:spcPts val="0"/>
              </a:spcAft>
              <a:buNone/>
              <a:defRPr sz="1900" b="0">
                <a:solidFill>
                  <a:schemeClr val="bg1"/>
                </a:solidFill>
              </a:defRPr>
            </a:lvl1pPr>
            <a:lvl2pPr marL="456603" indent="0" algn="ctr">
              <a:buNone/>
              <a:defRPr sz="2000"/>
            </a:lvl2pPr>
            <a:lvl3pPr marL="913267" indent="0" algn="ctr">
              <a:buNone/>
              <a:defRPr sz="1900"/>
            </a:lvl3pPr>
            <a:lvl4pPr marL="1369900" indent="0" algn="ctr">
              <a:buNone/>
              <a:defRPr sz="1600"/>
            </a:lvl4pPr>
            <a:lvl5pPr marL="1826533" indent="0" algn="ctr">
              <a:buNone/>
              <a:defRPr sz="1600"/>
            </a:lvl5pPr>
            <a:lvl6pPr marL="2283198" indent="0" algn="ctr">
              <a:buNone/>
              <a:defRPr sz="1600"/>
            </a:lvl6pPr>
            <a:lvl7pPr marL="2739798" indent="0" algn="ctr">
              <a:buNone/>
              <a:defRPr sz="1600"/>
            </a:lvl7pPr>
            <a:lvl8pPr marL="3196400" indent="0" algn="ctr">
              <a:buNone/>
              <a:defRPr sz="1600"/>
            </a:lvl8pPr>
            <a:lvl9pPr marL="3653003" indent="0" algn="ctr">
              <a:buNone/>
              <a:defRPr sz="1600"/>
            </a:lvl9pPr>
          </a:lstStyle>
          <a:p>
            <a:r>
              <a:rPr lang="en-US" dirty="0"/>
              <a:t>Subtitle</a:t>
            </a:r>
            <a:endParaRPr lang="en-GB" dirty="0"/>
          </a:p>
        </p:txBody>
      </p:sp>
      <p:sp>
        <p:nvSpPr>
          <p:cNvPr id="4" name="Date Placeholder 3"/>
          <p:cNvSpPr>
            <a:spLocks noGrp="1"/>
          </p:cNvSpPr>
          <p:nvPr>
            <p:ph type="dt" sz="half" idx="10"/>
          </p:nvPr>
        </p:nvSpPr>
        <p:spPr>
          <a:xfrm>
            <a:off x="4935139" y="6409723"/>
            <a:ext cx="1908000" cy="76944"/>
          </a:xfrm>
        </p:spPr>
        <p:txBody>
          <a:bodyPr/>
          <a:lstStyle>
            <a:lvl1pPr>
              <a:defRPr>
                <a:solidFill>
                  <a:schemeClr val="bg1"/>
                </a:solidFill>
              </a:defRPr>
            </a:lvl1pPr>
          </a:lstStyle>
          <a:p>
            <a:fld id="{5E942550-CB9A-42A0-AB55-FE88B031E21A}" type="datetime1">
              <a:rPr lang="en-GB" smtClean="0">
                <a:solidFill>
                  <a:srgbClr val="FFFFFF"/>
                </a:solidFill>
              </a:rPr>
              <a:pPr/>
              <a:t>22/02/2021</a:t>
            </a:fld>
            <a:endParaRPr lang="en-GB">
              <a:solidFill>
                <a:srgbClr val="FFFFFF"/>
              </a:solidFill>
            </a:endParaRPr>
          </a:p>
        </p:txBody>
      </p:sp>
      <p:sp>
        <p:nvSpPr>
          <p:cNvPr id="6" name="Slide Number Placeholder 5"/>
          <p:cNvSpPr>
            <a:spLocks noGrp="1"/>
          </p:cNvSpPr>
          <p:nvPr>
            <p:ph type="sldNum" sz="quarter" idx="12"/>
          </p:nvPr>
        </p:nvSpPr>
        <p:spPr>
          <a:xfrm>
            <a:off x="4683139" y="6409723"/>
            <a:ext cx="252000" cy="76944"/>
          </a:xfrm>
        </p:spPr>
        <p:txBody>
          <a:bodyPr/>
          <a:lstStyle>
            <a:lvl1pPr>
              <a:defRPr>
                <a:solidFill>
                  <a:schemeClr val="bg1"/>
                </a:solidFill>
              </a:defRPr>
            </a:lvl1pPr>
          </a:lstStyle>
          <a:p>
            <a:fld id="{EE29E9EC-1357-444F-81CA-F00044D3250A}" type="slidenum">
              <a:rPr lang="en-GB" smtClean="0">
                <a:solidFill>
                  <a:srgbClr val="FFFFFF"/>
                </a:solidFill>
              </a:rPr>
              <a:pPr/>
              <a:t>‹#›</a:t>
            </a:fld>
            <a:endParaRPr lang="en-GB">
              <a:solidFill>
                <a:srgbClr val="FFFFFF"/>
              </a:solidFill>
            </a:endParaRPr>
          </a:p>
        </p:txBody>
      </p:sp>
      <p:sp>
        <p:nvSpPr>
          <p:cNvPr id="45" name="Footer Placeholder 4"/>
          <p:cNvSpPr>
            <a:spLocks noGrp="1"/>
          </p:cNvSpPr>
          <p:nvPr>
            <p:ph type="ftr" sz="quarter" idx="3"/>
          </p:nvPr>
        </p:nvSpPr>
        <p:spPr>
          <a:xfrm>
            <a:off x="2066005" y="6409723"/>
            <a:ext cx="2160000" cy="76944"/>
          </a:xfrm>
          <a:prstGeom prst="rect">
            <a:avLst/>
          </a:prstGeom>
        </p:spPr>
        <p:txBody>
          <a:bodyPr vert="horz" lIns="0" tIns="0" rIns="0" bIns="0" rtlCol="0" anchor="b" anchorCtr="0">
            <a:spAutoFit/>
          </a:bodyPr>
          <a:lstStyle>
            <a:lvl1pPr algn="l">
              <a:defRPr sz="500" b="1">
                <a:solidFill>
                  <a:schemeClr val="bg1"/>
                </a:solidFill>
              </a:defRPr>
            </a:lvl1pPr>
          </a:lstStyle>
          <a:p>
            <a:r>
              <a:rPr lang="en-GB">
                <a:solidFill>
                  <a:srgbClr val="FFFFFF"/>
                </a:solidFill>
              </a:rPr>
              <a:t>Where technology starts</a:t>
            </a:r>
            <a:endParaRPr lang="en-GB" dirty="0">
              <a:solidFill>
                <a:srgbClr val="FFFFFF"/>
              </a:solidFill>
            </a:endParaRPr>
          </a:p>
        </p:txBody>
      </p:sp>
      <p:sp>
        <p:nvSpPr>
          <p:cNvPr id="13" name="Freeform: Shape 6"/>
          <p:cNvSpPr/>
          <p:nvPr userDrawn="1"/>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343" tIns="45719" rIns="91343" bIns="45719" rtlCol="0" anchor="ctr"/>
          <a:lstStyle/>
          <a:p>
            <a:pPr algn="ctr" defTabSz="913267"/>
            <a:endParaRPr lang="en-GB" sz="1900">
              <a:solidFill>
                <a:srgbClr val="FFFFFF"/>
              </a:solidFill>
            </a:endParaRP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6940" y="6350193"/>
            <a:ext cx="1600200" cy="184023"/>
          </a:xfrm>
          <a:prstGeom prst="rect">
            <a:avLst/>
          </a:prstGeom>
        </p:spPr>
      </p:pic>
    </p:spTree>
    <p:extLst>
      <p:ext uri="{BB962C8B-B14F-4D97-AF65-F5344CB8AC3E}">
        <p14:creationId xmlns:p14="http://schemas.microsoft.com/office/powerpoint/2010/main" val="528190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ro - image">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grpSp>
        <p:nvGrpSpPr>
          <p:cNvPr id="8" name="Group 4"/>
          <p:cNvGrpSpPr>
            <a:grpSpLocks noChangeAspect="1"/>
          </p:cNvGrpSpPr>
          <p:nvPr userDrawn="1"/>
        </p:nvGrpSpPr>
        <p:grpSpPr bwMode="auto">
          <a:xfrm>
            <a:off x="1398000" y="963261"/>
            <a:ext cx="9396000" cy="4293391"/>
            <a:chOff x="0" y="409"/>
            <a:chExt cx="7675" cy="3507"/>
          </a:xfrm>
          <a:solidFill>
            <a:schemeClr val="accent3"/>
          </a:solidFill>
        </p:grpSpPr>
        <p:sp>
          <p:nvSpPr>
            <p:cNvPr id="11" name="Freeform 6"/>
            <p:cNvSpPr>
              <a:spLocks/>
            </p:cNvSpPr>
            <p:nvPr userDrawn="1"/>
          </p:nvSpPr>
          <p:spPr bwMode="auto">
            <a:xfrm>
              <a:off x="0" y="409"/>
              <a:ext cx="6868" cy="3507"/>
            </a:xfrm>
            <a:custGeom>
              <a:avLst/>
              <a:gdLst>
                <a:gd name="T0" fmla="*/ 5 w 6868"/>
                <a:gd name="T1" fmla="*/ 0 h 3507"/>
                <a:gd name="T2" fmla="*/ 6863 w 6868"/>
                <a:gd name="T3" fmla="*/ 0 h 3507"/>
                <a:gd name="T4" fmla="*/ 6865 w 6868"/>
                <a:gd name="T5" fmla="*/ 2 h 3507"/>
                <a:gd name="T6" fmla="*/ 6868 w 6868"/>
                <a:gd name="T7" fmla="*/ 4 h 3507"/>
                <a:gd name="T8" fmla="*/ 6865 w 6868"/>
                <a:gd name="T9" fmla="*/ 9 h 3507"/>
                <a:gd name="T10" fmla="*/ 6863 w 6868"/>
                <a:gd name="T11" fmla="*/ 9 h 3507"/>
                <a:gd name="T12" fmla="*/ 9 w 6868"/>
                <a:gd name="T13" fmla="*/ 9 h 3507"/>
                <a:gd name="T14" fmla="*/ 9 w 6868"/>
                <a:gd name="T15" fmla="*/ 3498 h 3507"/>
                <a:gd name="T16" fmla="*/ 498 w 6868"/>
                <a:gd name="T17" fmla="*/ 3498 h 3507"/>
                <a:gd name="T18" fmla="*/ 503 w 6868"/>
                <a:gd name="T19" fmla="*/ 3498 h 3507"/>
                <a:gd name="T20" fmla="*/ 505 w 6868"/>
                <a:gd name="T21" fmla="*/ 3502 h 3507"/>
                <a:gd name="T22" fmla="*/ 503 w 6868"/>
                <a:gd name="T23" fmla="*/ 3507 h 3507"/>
                <a:gd name="T24" fmla="*/ 498 w 6868"/>
                <a:gd name="T25" fmla="*/ 3507 h 3507"/>
                <a:gd name="T26" fmla="*/ 5 w 6868"/>
                <a:gd name="T27" fmla="*/ 3507 h 3507"/>
                <a:gd name="T28" fmla="*/ 2 w 6868"/>
                <a:gd name="T29" fmla="*/ 3507 h 3507"/>
                <a:gd name="T30" fmla="*/ 0 w 6868"/>
                <a:gd name="T31" fmla="*/ 3502 h 3507"/>
                <a:gd name="T32" fmla="*/ 0 w 6868"/>
                <a:gd name="T33" fmla="*/ 4 h 3507"/>
                <a:gd name="T34" fmla="*/ 2 w 6868"/>
                <a:gd name="T35" fmla="*/ 2 h 3507"/>
                <a:gd name="T36" fmla="*/ 5 w 6868"/>
                <a:gd name="T37" fmla="*/ 0 h 3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68" h="3507">
                  <a:moveTo>
                    <a:pt x="5" y="0"/>
                  </a:moveTo>
                  <a:lnTo>
                    <a:pt x="6863" y="0"/>
                  </a:lnTo>
                  <a:lnTo>
                    <a:pt x="6865" y="2"/>
                  </a:lnTo>
                  <a:lnTo>
                    <a:pt x="6868" y="4"/>
                  </a:lnTo>
                  <a:lnTo>
                    <a:pt x="6865" y="9"/>
                  </a:lnTo>
                  <a:lnTo>
                    <a:pt x="6863" y="9"/>
                  </a:lnTo>
                  <a:lnTo>
                    <a:pt x="9" y="9"/>
                  </a:lnTo>
                  <a:lnTo>
                    <a:pt x="9" y="3498"/>
                  </a:lnTo>
                  <a:lnTo>
                    <a:pt x="498" y="3498"/>
                  </a:lnTo>
                  <a:lnTo>
                    <a:pt x="503" y="3498"/>
                  </a:lnTo>
                  <a:lnTo>
                    <a:pt x="505" y="3502"/>
                  </a:lnTo>
                  <a:lnTo>
                    <a:pt x="503" y="3507"/>
                  </a:lnTo>
                  <a:lnTo>
                    <a:pt x="498" y="3507"/>
                  </a:lnTo>
                  <a:lnTo>
                    <a:pt x="5" y="3507"/>
                  </a:lnTo>
                  <a:lnTo>
                    <a:pt x="2" y="3507"/>
                  </a:lnTo>
                  <a:lnTo>
                    <a:pt x="0" y="3502"/>
                  </a:lnTo>
                  <a:lnTo>
                    <a:pt x="0" y="4"/>
                  </a:lnTo>
                  <a:lnTo>
                    <a:pt x="2" y="2"/>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3267"/>
              <a:endParaRPr lang="en-GB" sz="1900">
                <a:solidFill>
                  <a:srgbClr val="000000"/>
                </a:solidFill>
              </a:endParaRPr>
            </a:p>
          </p:txBody>
        </p:sp>
        <p:sp>
          <p:nvSpPr>
            <p:cNvPr id="12" name="Freeform 7"/>
            <p:cNvSpPr>
              <a:spLocks/>
            </p:cNvSpPr>
            <p:nvPr userDrawn="1"/>
          </p:nvSpPr>
          <p:spPr bwMode="auto">
            <a:xfrm>
              <a:off x="808" y="409"/>
              <a:ext cx="6867" cy="3507"/>
            </a:xfrm>
            <a:custGeom>
              <a:avLst/>
              <a:gdLst>
                <a:gd name="T0" fmla="*/ 6367 w 6867"/>
                <a:gd name="T1" fmla="*/ 0 h 3507"/>
                <a:gd name="T2" fmla="*/ 6863 w 6867"/>
                <a:gd name="T3" fmla="*/ 0 h 3507"/>
                <a:gd name="T4" fmla="*/ 6865 w 6867"/>
                <a:gd name="T5" fmla="*/ 2 h 3507"/>
                <a:gd name="T6" fmla="*/ 6867 w 6867"/>
                <a:gd name="T7" fmla="*/ 4 h 3507"/>
                <a:gd name="T8" fmla="*/ 6867 w 6867"/>
                <a:gd name="T9" fmla="*/ 3502 h 3507"/>
                <a:gd name="T10" fmla="*/ 6865 w 6867"/>
                <a:gd name="T11" fmla="*/ 3507 h 3507"/>
                <a:gd name="T12" fmla="*/ 6863 w 6867"/>
                <a:gd name="T13" fmla="*/ 3507 h 3507"/>
                <a:gd name="T14" fmla="*/ 4 w 6867"/>
                <a:gd name="T15" fmla="*/ 3507 h 3507"/>
                <a:gd name="T16" fmla="*/ 2 w 6867"/>
                <a:gd name="T17" fmla="*/ 3507 h 3507"/>
                <a:gd name="T18" fmla="*/ 0 w 6867"/>
                <a:gd name="T19" fmla="*/ 3502 h 3507"/>
                <a:gd name="T20" fmla="*/ 2 w 6867"/>
                <a:gd name="T21" fmla="*/ 3498 h 3507"/>
                <a:gd name="T22" fmla="*/ 4 w 6867"/>
                <a:gd name="T23" fmla="*/ 3498 h 3507"/>
                <a:gd name="T24" fmla="*/ 6856 w 6867"/>
                <a:gd name="T25" fmla="*/ 3498 h 3507"/>
                <a:gd name="T26" fmla="*/ 6856 w 6867"/>
                <a:gd name="T27" fmla="*/ 9 h 3507"/>
                <a:gd name="T28" fmla="*/ 6367 w 6867"/>
                <a:gd name="T29" fmla="*/ 9 h 3507"/>
                <a:gd name="T30" fmla="*/ 6365 w 6867"/>
                <a:gd name="T31" fmla="*/ 9 h 3507"/>
                <a:gd name="T32" fmla="*/ 6362 w 6867"/>
                <a:gd name="T33" fmla="*/ 4 h 3507"/>
                <a:gd name="T34" fmla="*/ 6365 w 6867"/>
                <a:gd name="T35" fmla="*/ 2 h 3507"/>
                <a:gd name="T36" fmla="*/ 6367 w 6867"/>
                <a:gd name="T37" fmla="*/ 0 h 3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67" h="3507">
                  <a:moveTo>
                    <a:pt x="6367" y="0"/>
                  </a:moveTo>
                  <a:lnTo>
                    <a:pt x="6863" y="0"/>
                  </a:lnTo>
                  <a:lnTo>
                    <a:pt x="6865" y="2"/>
                  </a:lnTo>
                  <a:lnTo>
                    <a:pt x="6867" y="4"/>
                  </a:lnTo>
                  <a:lnTo>
                    <a:pt x="6867" y="3502"/>
                  </a:lnTo>
                  <a:lnTo>
                    <a:pt x="6865" y="3507"/>
                  </a:lnTo>
                  <a:lnTo>
                    <a:pt x="6863" y="3507"/>
                  </a:lnTo>
                  <a:lnTo>
                    <a:pt x="4" y="3507"/>
                  </a:lnTo>
                  <a:lnTo>
                    <a:pt x="2" y="3507"/>
                  </a:lnTo>
                  <a:lnTo>
                    <a:pt x="0" y="3502"/>
                  </a:lnTo>
                  <a:lnTo>
                    <a:pt x="2" y="3498"/>
                  </a:lnTo>
                  <a:lnTo>
                    <a:pt x="4" y="3498"/>
                  </a:lnTo>
                  <a:lnTo>
                    <a:pt x="6856" y="3498"/>
                  </a:lnTo>
                  <a:lnTo>
                    <a:pt x="6856" y="9"/>
                  </a:lnTo>
                  <a:lnTo>
                    <a:pt x="6367" y="9"/>
                  </a:lnTo>
                  <a:lnTo>
                    <a:pt x="6365" y="9"/>
                  </a:lnTo>
                  <a:lnTo>
                    <a:pt x="6362" y="4"/>
                  </a:lnTo>
                  <a:lnTo>
                    <a:pt x="6365" y="2"/>
                  </a:lnTo>
                  <a:lnTo>
                    <a:pt x="63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3267"/>
              <a:endParaRPr lang="en-GB" sz="1900">
                <a:solidFill>
                  <a:srgbClr val="000000"/>
                </a:solidFill>
              </a:endParaRPr>
            </a:p>
          </p:txBody>
        </p:sp>
      </p:grpSp>
      <p:sp>
        <p:nvSpPr>
          <p:cNvPr id="32" name="Content Placeholder 31"/>
          <p:cNvSpPr>
            <a:spLocks noGrp="1"/>
          </p:cNvSpPr>
          <p:nvPr>
            <p:ph sz="quarter" idx="15" hasCustomPrompt="1"/>
          </p:nvPr>
        </p:nvSpPr>
        <p:spPr>
          <a:xfrm>
            <a:off x="1398000" y="963193"/>
            <a:ext cx="9396000" cy="4293392"/>
          </a:xfrm>
        </p:spPr>
        <p:txBody>
          <a:bodyPr lIns="179804" rIns="179804" anchor="ctr" anchorCtr="0">
            <a:noAutofit/>
          </a:bodyPr>
          <a:lstStyle>
            <a:lvl1pPr algn="ctr">
              <a:lnSpc>
                <a:spcPct val="115000"/>
              </a:lnSpc>
              <a:spcAft>
                <a:spcPts val="800"/>
              </a:spcAft>
              <a:defRPr sz="1900" b="0">
                <a:solidFill>
                  <a:schemeClr val="bg1"/>
                </a:solidFill>
              </a:defRPr>
            </a:lvl1pPr>
          </a:lstStyle>
          <a:p>
            <a:pPr lvl="0"/>
            <a:r>
              <a:rPr lang="en-US" dirty="0"/>
              <a:t>Intro – image</a:t>
            </a:r>
          </a:p>
        </p:txBody>
      </p:sp>
      <p:sp>
        <p:nvSpPr>
          <p:cNvPr id="14" name="Date Placeholder 3"/>
          <p:cNvSpPr>
            <a:spLocks noGrp="1"/>
          </p:cNvSpPr>
          <p:nvPr>
            <p:ph type="dt" sz="half" idx="10"/>
          </p:nvPr>
        </p:nvSpPr>
        <p:spPr>
          <a:xfrm>
            <a:off x="4935139" y="6409723"/>
            <a:ext cx="1908000" cy="76944"/>
          </a:xfrm>
        </p:spPr>
        <p:txBody>
          <a:bodyPr/>
          <a:lstStyle>
            <a:lvl1pPr>
              <a:defRPr>
                <a:solidFill>
                  <a:schemeClr val="bg1"/>
                </a:solidFill>
              </a:defRPr>
            </a:lvl1pPr>
          </a:lstStyle>
          <a:p>
            <a:fld id="{5E942550-CB9A-42A0-AB55-FE88B031E21A}" type="datetime1">
              <a:rPr lang="en-GB" smtClean="0">
                <a:solidFill>
                  <a:srgbClr val="FFFFFF"/>
                </a:solidFill>
              </a:rPr>
              <a:pPr/>
              <a:t>22/02/2021</a:t>
            </a:fld>
            <a:endParaRPr lang="en-GB">
              <a:solidFill>
                <a:srgbClr val="FFFFFF"/>
              </a:solidFill>
            </a:endParaRPr>
          </a:p>
        </p:txBody>
      </p:sp>
      <p:sp>
        <p:nvSpPr>
          <p:cNvPr id="15" name="Slide Number Placeholder 5"/>
          <p:cNvSpPr>
            <a:spLocks noGrp="1"/>
          </p:cNvSpPr>
          <p:nvPr>
            <p:ph type="sldNum" sz="quarter" idx="12"/>
          </p:nvPr>
        </p:nvSpPr>
        <p:spPr>
          <a:xfrm>
            <a:off x="4683139" y="6409723"/>
            <a:ext cx="252000" cy="76944"/>
          </a:xfrm>
        </p:spPr>
        <p:txBody>
          <a:bodyPr/>
          <a:lstStyle>
            <a:lvl1pPr>
              <a:defRPr>
                <a:solidFill>
                  <a:schemeClr val="bg1"/>
                </a:solidFill>
              </a:defRPr>
            </a:lvl1pPr>
          </a:lstStyle>
          <a:p>
            <a:fld id="{EE29E9EC-1357-444F-81CA-F00044D3250A}" type="slidenum">
              <a:rPr lang="en-GB" smtClean="0">
                <a:solidFill>
                  <a:srgbClr val="FFFFFF"/>
                </a:solidFill>
              </a:rPr>
              <a:pPr/>
              <a:t>‹#›</a:t>
            </a:fld>
            <a:endParaRPr lang="en-GB">
              <a:solidFill>
                <a:srgbClr val="FFFFFF"/>
              </a:solidFill>
            </a:endParaRPr>
          </a:p>
        </p:txBody>
      </p:sp>
      <p:sp>
        <p:nvSpPr>
          <p:cNvPr id="16" name="Footer Placeholder 4"/>
          <p:cNvSpPr>
            <a:spLocks noGrp="1"/>
          </p:cNvSpPr>
          <p:nvPr>
            <p:ph type="ftr" sz="quarter" idx="3"/>
          </p:nvPr>
        </p:nvSpPr>
        <p:spPr>
          <a:xfrm>
            <a:off x="2066005" y="6409723"/>
            <a:ext cx="2160000" cy="76944"/>
          </a:xfrm>
          <a:prstGeom prst="rect">
            <a:avLst/>
          </a:prstGeom>
        </p:spPr>
        <p:txBody>
          <a:bodyPr vert="horz" lIns="0" tIns="0" rIns="0" bIns="0" rtlCol="0" anchor="b" anchorCtr="0">
            <a:spAutoFit/>
          </a:bodyPr>
          <a:lstStyle>
            <a:lvl1pPr algn="l">
              <a:defRPr sz="500" b="1">
                <a:solidFill>
                  <a:schemeClr val="bg1"/>
                </a:solidFill>
              </a:defRPr>
            </a:lvl1pPr>
          </a:lstStyle>
          <a:p>
            <a:r>
              <a:rPr lang="en-GB">
                <a:solidFill>
                  <a:srgbClr val="FFFFFF"/>
                </a:solidFill>
              </a:rPr>
              <a:t>Where technology starts</a:t>
            </a:r>
            <a:endParaRPr lang="en-GB" dirty="0">
              <a:solidFill>
                <a:srgbClr val="FFFFFF"/>
              </a:solidFill>
            </a:endParaRPr>
          </a:p>
        </p:txBody>
      </p:sp>
      <p:sp>
        <p:nvSpPr>
          <p:cNvPr id="17" name="Freeform: Shape 6"/>
          <p:cNvSpPr/>
          <p:nvPr userDrawn="1"/>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343" tIns="45719" rIns="91343" bIns="45719" rtlCol="0" anchor="ctr"/>
          <a:lstStyle/>
          <a:p>
            <a:pPr algn="ctr" defTabSz="913267"/>
            <a:endParaRPr lang="en-GB" sz="1900">
              <a:solidFill>
                <a:srgbClr val="FFFFFF"/>
              </a:solidFill>
            </a:endParaRPr>
          </a:p>
        </p:txBody>
      </p:sp>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86940" y="6350193"/>
            <a:ext cx="1600200" cy="184023"/>
          </a:xfrm>
          <a:prstGeom prst="rect">
            <a:avLst/>
          </a:prstGeom>
        </p:spPr>
      </p:pic>
    </p:spTree>
    <p:extLst>
      <p:ext uri="{BB962C8B-B14F-4D97-AF65-F5344CB8AC3E}">
        <p14:creationId xmlns:p14="http://schemas.microsoft.com/office/powerpoint/2010/main" val="3411067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FC58023-A927-0C4A-9A91-20A1E22B768E}"/>
              </a:ext>
            </a:extLst>
          </p:cNvPr>
          <p:cNvSpPr/>
          <p:nvPr userDrawn="1"/>
        </p:nvSpPr>
        <p:spPr>
          <a:xfrm>
            <a:off x="342900" y="1142999"/>
            <a:ext cx="11506200" cy="5029202"/>
          </a:xfrm>
          <a:prstGeom prst="rect">
            <a:avLst/>
          </a:prstGeom>
          <a:blipFill>
            <a:blip r:embed="rId2" cstate="hqprint">
              <a:extLst>
                <a:ext uri="{28A0092B-C50C-407E-A947-70E740481C1C}">
                  <a14:useLocalDpi xmlns:a14="http://schemas.microsoft.com/office/drawing/2010/main"/>
                </a:ext>
              </a:extLst>
            </a:blip>
            <a:stretch>
              <a:fillRect b="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p:txBody>
          <a:bodyPr/>
          <a:lstStyle>
            <a:lvl1pPr>
              <a:defRPr/>
            </a:lvl1pPr>
          </a:lstStyle>
          <a:p>
            <a:r>
              <a:rPr lang="en-US" dirty="0"/>
              <a:t>Presentation Title</a:t>
            </a:r>
          </a:p>
        </p:txBody>
      </p:sp>
      <p:sp>
        <p:nvSpPr>
          <p:cNvPr id="6" name="Rectangle 5">
            <a:extLst>
              <a:ext uri="{FF2B5EF4-FFF2-40B4-BE49-F238E27FC236}">
                <a16:creationId xmlns:a16="http://schemas.microsoft.com/office/drawing/2014/main" id="{FF09BFB6-903A-E84F-8252-D3F6ED6E53DF}"/>
              </a:ext>
            </a:extLst>
          </p:cNvPr>
          <p:cNvSpPr/>
          <p:nvPr userDrawn="1"/>
        </p:nvSpPr>
        <p:spPr>
          <a:xfrm>
            <a:off x="342900" y="1142999"/>
            <a:ext cx="11506200" cy="5029201"/>
          </a:xfrm>
          <a:prstGeom prst="rect">
            <a:avLst/>
          </a:prstGeom>
          <a:solidFill>
            <a:schemeClr val="bg2">
              <a:alpha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Text Placeholder 10">
            <a:extLst>
              <a:ext uri="{FF2B5EF4-FFF2-40B4-BE49-F238E27FC236}">
                <a16:creationId xmlns:a16="http://schemas.microsoft.com/office/drawing/2014/main" id="{9E3EC50F-26D4-4343-9324-FDCDC50EB005}"/>
              </a:ext>
            </a:extLst>
          </p:cNvPr>
          <p:cNvSpPr>
            <a:spLocks noGrp="1"/>
          </p:cNvSpPr>
          <p:nvPr>
            <p:ph type="body" sz="quarter" idx="10" hasCustomPrompt="1"/>
          </p:nvPr>
        </p:nvSpPr>
        <p:spPr>
          <a:xfrm>
            <a:off x="342900" y="2192384"/>
            <a:ext cx="11506200" cy="2092234"/>
          </a:xfrm>
        </p:spPr>
        <p:txBody>
          <a:bodyPr bIns="0" anchor="ctr"/>
          <a:lstStyle>
            <a:lvl1pPr algn="ctr">
              <a:lnSpc>
                <a:spcPct val="150000"/>
              </a:lnSpc>
              <a:spcBef>
                <a:spcPts val="0"/>
              </a:spcBef>
              <a:spcAft>
                <a:spcPts val="2400"/>
              </a:spcAft>
              <a:defRPr b="0">
                <a:solidFill>
                  <a:srgbClr val="FFFFFF"/>
                </a:solidFill>
              </a:defRPr>
            </a:lvl1pPr>
          </a:lstStyle>
          <a:p>
            <a:pPr lvl="0"/>
            <a:r>
              <a:rPr lang="en-US" dirty="0"/>
              <a:t>Section Title</a:t>
            </a:r>
          </a:p>
        </p:txBody>
      </p:sp>
      <p:cxnSp>
        <p:nvCxnSpPr>
          <p:cNvPr id="8" name="Straight Connector 7">
            <a:extLst>
              <a:ext uri="{FF2B5EF4-FFF2-40B4-BE49-F238E27FC236}">
                <a16:creationId xmlns:a16="http://schemas.microsoft.com/office/drawing/2014/main" id="{9C050623-803B-C046-99D8-C925901A1498}"/>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CDCE323-3F2C-1342-BE83-2FDC8FE02154}"/>
              </a:ext>
            </a:extLst>
          </p:cNvPr>
          <p:cNvCxnSpPr>
            <a:cxnSpLocks/>
          </p:cNvCxnSpPr>
          <p:nvPr userDrawn="1"/>
        </p:nvCxnSpPr>
        <p:spPr>
          <a:xfrm flipH="1">
            <a:off x="342900" y="6172201"/>
            <a:ext cx="115062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4410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ro - solid white">
    <p:spTree>
      <p:nvGrpSpPr>
        <p:cNvPr id="1" name=""/>
        <p:cNvGrpSpPr/>
        <p:nvPr/>
      </p:nvGrpSpPr>
      <p:grpSpPr>
        <a:xfrm>
          <a:off x="0" y="0"/>
          <a:ext cx="0" cy="0"/>
          <a:chOff x="0" y="0"/>
          <a:chExt cx="0" cy="0"/>
        </a:xfrm>
      </p:grpSpPr>
      <p:grpSp>
        <p:nvGrpSpPr>
          <p:cNvPr id="66" name="Group 4"/>
          <p:cNvGrpSpPr>
            <a:grpSpLocks noChangeAspect="1"/>
          </p:cNvGrpSpPr>
          <p:nvPr userDrawn="1"/>
        </p:nvGrpSpPr>
        <p:grpSpPr bwMode="auto">
          <a:xfrm>
            <a:off x="1398000" y="963261"/>
            <a:ext cx="9396000" cy="4293391"/>
            <a:chOff x="0" y="409"/>
            <a:chExt cx="7675" cy="3507"/>
          </a:xfrm>
          <a:solidFill>
            <a:schemeClr val="accent3"/>
          </a:solidFill>
        </p:grpSpPr>
        <p:sp>
          <p:nvSpPr>
            <p:cNvPr id="67" name="Freeform 6"/>
            <p:cNvSpPr>
              <a:spLocks/>
            </p:cNvSpPr>
            <p:nvPr userDrawn="1"/>
          </p:nvSpPr>
          <p:spPr bwMode="auto">
            <a:xfrm>
              <a:off x="0" y="409"/>
              <a:ext cx="6868" cy="3507"/>
            </a:xfrm>
            <a:custGeom>
              <a:avLst/>
              <a:gdLst>
                <a:gd name="T0" fmla="*/ 5 w 6868"/>
                <a:gd name="T1" fmla="*/ 0 h 3507"/>
                <a:gd name="T2" fmla="*/ 6863 w 6868"/>
                <a:gd name="T3" fmla="*/ 0 h 3507"/>
                <a:gd name="T4" fmla="*/ 6865 w 6868"/>
                <a:gd name="T5" fmla="*/ 2 h 3507"/>
                <a:gd name="T6" fmla="*/ 6868 w 6868"/>
                <a:gd name="T7" fmla="*/ 4 h 3507"/>
                <a:gd name="T8" fmla="*/ 6865 w 6868"/>
                <a:gd name="T9" fmla="*/ 9 h 3507"/>
                <a:gd name="T10" fmla="*/ 6863 w 6868"/>
                <a:gd name="T11" fmla="*/ 9 h 3507"/>
                <a:gd name="T12" fmla="*/ 9 w 6868"/>
                <a:gd name="T13" fmla="*/ 9 h 3507"/>
                <a:gd name="T14" fmla="*/ 9 w 6868"/>
                <a:gd name="T15" fmla="*/ 3498 h 3507"/>
                <a:gd name="T16" fmla="*/ 498 w 6868"/>
                <a:gd name="T17" fmla="*/ 3498 h 3507"/>
                <a:gd name="T18" fmla="*/ 503 w 6868"/>
                <a:gd name="T19" fmla="*/ 3498 h 3507"/>
                <a:gd name="T20" fmla="*/ 505 w 6868"/>
                <a:gd name="T21" fmla="*/ 3502 h 3507"/>
                <a:gd name="T22" fmla="*/ 503 w 6868"/>
                <a:gd name="T23" fmla="*/ 3507 h 3507"/>
                <a:gd name="T24" fmla="*/ 498 w 6868"/>
                <a:gd name="T25" fmla="*/ 3507 h 3507"/>
                <a:gd name="T26" fmla="*/ 5 w 6868"/>
                <a:gd name="T27" fmla="*/ 3507 h 3507"/>
                <a:gd name="T28" fmla="*/ 2 w 6868"/>
                <a:gd name="T29" fmla="*/ 3507 h 3507"/>
                <a:gd name="T30" fmla="*/ 0 w 6868"/>
                <a:gd name="T31" fmla="*/ 3502 h 3507"/>
                <a:gd name="T32" fmla="*/ 0 w 6868"/>
                <a:gd name="T33" fmla="*/ 4 h 3507"/>
                <a:gd name="T34" fmla="*/ 2 w 6868"/>
                <a:gd name="T35" fmla="*/ 2 h 3507"/>
                <a:gd name="T36" fmla="*/ 5 w 6868"/>
                <a:gd name="T37" fmla="*/ 0 h 3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68" h="3507">
                  <a:moveTo>
                    <a:pt x="5" y="0"/>
                  </a:moveTo>
                  <a:lnTo>
                    <a:pt x="6863" y="0"/>
                  </a:lnTo>
                  <a:lnTo>
                    <a:pt x="6865" y="2"/>
                  </a:lnTo>
                  <a:lnTo>
                    <a:pt x="6868" y="4"/>
                  </a:lnTo>
                  <a:lnTo>
                    <a:pt x="6865" y="9"/>
                  </a:lnTo>
                  <a:lnTo>
                    <a:pt x="6863" y="9"/>
                  </a:lnTo>
                  <a:lnTo>
                    <a:pt x="9" y="9"/>
                  </a:lnTo>
                  <a:lnTo>
                    <a:pt x="9" y="3498"/>
                  </a:lnTo>
                  <a:lnTo>
                    <a:pt x="498" y="3498"/>
                  </a:lnTo>
                  <a:lnTo>
                    <a:pt x="503" y="3498"/>
                  </a:lnTo>
                  <a:lnTo>
                    <a:pt x="505" y="3502"/>
                  </a:lnTo>
                  <a:lnTo>
                    <a:pt x="503" y="3507"/>
                  </a:lnTo>
                  <a:lnTo>
                    <a:pt x="498" y="3507"/>
                  </a:lnTo>
                  <a:lnTo>
                    <a:pt x="5" y="3507"/>
                  </a:lnTo>
                  <a:lnTo>
                    <a:pt x="2" y="3507"/>
                  </a:lnTo>
                  <a:lnTo>
                    <a:pt x="0" y="3502"/>
                  </a:lnTo>
                  <a:lnTo>
                    <a:pt x="0" y="4"/>
                  </a:lnTo>
                  <a:lnTo>
                    <a:pt x="2" y="2"/>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3267"/>
              <a:endParaRPr lang="en-GB" sz="1900">
                <a:solidFill>
                  <a:srgbClr val="000000"/>
                </a:solidFill>
              </a:endParaRPr>
            </a:p>
          </p:txBody>
        </p:sp>
        <p:sp>
          <p:nvSpPr>
            <p:cNvPr id="68" name="Freeform 7"/>
            <p:cNvSpPr>
              <a:spLocks/>
            </p:cNvSpPr>
            <p:nvPr userDrawn="1"/>
          </p:nvSpPr>
          <p:spPr bwMode="auto">
            <a:xfrm>
              <a:off x="808" y="409"/>
              <a:ext cx="6867" cy="3507"/>
            </a:xfrm>
            <a:custGeom>
              <a:avLst/>
              <a:gdLst>
                <a:gd name="T0" fmla="*/ 6367 w 6867"/>
                <a:gd name="T1" fmla="*/ 0 h 3507"/>
                <a:gd name="T2" fmla="*/ 6863 w 6867"/>
                <a:gd name="T3" fmla="*/ 0 h 3507"/>
                <a:gd name="T4" fmla="*/ 6865 w 6867"/>
                <a:gd name="T5" fmla="*/ 2 h 3507"/>
                <a:gd name="T6" fmla="*/ 6867 w 6867"/>
                <a:gd name="T7" fmla="*/ 4 h 3507"/>
                <a:gd name="T8" fmla="*/ 6867 w 6867"/>
                <a:gd name="T9" fmla="*/ 3502 h 3507"/>
                <a:gd name="T10" fmla="*/ 6865 w 6867"/>
                <a:gd name="T11" fmla="*/ 3507 h 3507"/>
                <a:gd name="T12" fmla="*/ 6863 w 6867"/>
                <a:gd name="T13" fmla="*/ 3507 h 3507"/>
                <a:gd name="T14" fmla="*/ 4 w 6867"/>
                <a:gd name="T15" fmla="*/ 3507 h 3507"/>
                <a:gd name="T16" fmla="*/ 2 w 6867"/>
                <a:gd name="T17" fmla="*/ 3507 h 3507"/>
                <a:gd name="T18" fmla="*/ 0 w 6867"/>
                <a:gd name="T19" fmla="*/ 3502 h 3507"/>
                <a:gd name="T20" fmla="*/ 2 w 6867"/>
                <a:gd name="T21" fmla="*/ 3498 h 3507"/>
                <a:gd name="T22" fmla="*/ 4 w 6867"/>
                <a:gd name="T23" fmla="*/ 3498 h 3507"/>
                <a:gd name="T24" fmla="*/ 6856 w 6867"/>
                <a:gd name="T25" fmla="*/ 3498 h 3507"/>
                <a:gd name="T26" fmla="*/ 6856 w 6867"/>
                <a:gd name="T27" fmla="*/ 9 h 3507"/>
                <a:gd name="T28" fmla="*/ 6367 w 6867"/>
                <a:gd name="T29" fmla="*/ 9 h 3507"/>
                <a:gd name="T30" fmla="*/ 6365 w 6867"/>
                <a:gd name="T31" fmla="*/ 9 h 3507"/>
                <a:gd name="T32" fmla="*/ 6362 w 6867"/>
                <a:gd name="T33" fmla="*/ 4 h 3507"/>
                <a:gd name="T34" fmla="*/ 6365 w 6867"/>
                <a:gd name="T35" fmla="*/ 2 h 3507"/>
                <a:gd name="T36" fmla="*/ 6367 w 6867"/>
                <a:gd name="T37" fmla="*/ 0 h 3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67" h="3507">
                  <a:moveTo>
                    <a:pt x="6367" y="0"/>
                  </a:moveTo>
                  <a:lnTo>
                    <a:pt x="6863" y="0"/>
                  </a:lnTo>
                  <a:lnTo>
                    <a:pt x="6865" y="2"/>
                  </a:lnTo>
                  <a:lnTo>
                    <a:pt x="6867" y="4"/>
                  </a:lnTo>
                  <a:lnTo>
                    <a:pt x="6867" y="3502"/>
                  </a:lnTo>
                  <a:lnTo>
                    <a:pt x="6865" y="3507"/>
                  </a:lnTo>
                  <a:lnTo>
                    <a:pt x="6863" y="3507"/>
                  </a:lnTo>
                  <a:lnTo>
                    <a:pt x="4" y="3507"/>
                  </a:lnTo>
                  <a:lnTo>
                    <a:pt x="2" y="3507"/>
                  </a:lnTo>
                  <a:lnTo>
                    <a:pt x="0" y="3502"/>
                  </a:lnTo>
                  <a:lnTo>
                    <a:pt x="2" y="3498"/>
                  </a:lnTo>
                  <a:lnTo>
                    <a:pt x="4" y="3498"/>
                  </a:lnTo>
                  <a:lnTo>
                    <a:pt x="6856" y="3498"/>
                  </a:lnTo>
                  <a:lnTo>
                    <a:pt x="6856" y="9"/>
                  </a:lnTo>
                  <a:lnTo>
                    <a:pt x="6367" y="9"/>
                  </a:lnTo>
                  <a:lnTo>
                    <a:pt x="6365" y="9"/>
                  </a:lnTo>
                  <a:lnTo>
                    <a:pt x="6362" y="4"/>
                  </a:lnTo>
                  <a:lnTo>
                    <a:pt x="6365" y="2"/>
                  </a:lnTo>
                  <a:lnTo>
                    <a:pt x="63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3267"/>
              <a:endParaRPr lang="en-GB" sz="1900">
                <a:solidFill>
                  <a:srgbClr val="000000"/>
                </a:solidFill>
              </a:endParaRPr>
            </a:p>
          </p:txBody>
        </p:sp>
      </p:grpSp>
      <p:sp>
        <p:nvSpPr>
          <p:cNvPr id="3" name="Content Placeholder 2"/>
          <p:cNvSpPr>
            <a:spLocks noGrp="1"/>
          </p:cNvSpPr>
          <p:nvPr>
            <p:ph idx="1" hasCustomPrompt="1"/>
          </p:nvPr>
        </p:nvSpPr>
        <p:spPr>
          <a:xfrm>
            <a:off x="1398000" y="963193"/>
            <a:ext cx="9396000" cy="4293392"/>
          </a:xfrm>
        </p:spPr>
        <p:txBody>
          <a:bodyPr anchor="ctr" anchorCtr="0"/>
          <a:lstStyle>
            <a:lvl1pPr algn="ctr">
              <a:lnSpc>
                <a:spcPct val="143000"/>
              </a:lnSpc>
              <a:spcAft>
                <a:spcPts val="800"/>
              </a:spcAft>
              <a:defRPr sz="1900" b="0" baseline="0">
                <a:solidFill>
                  <a:schemeClr val="accent2"/>
                </a:solidFill>
              </a:defRPr>
            </a:lvl1pPr>
            <a:lvl2pPr algn="ctr">
              <a:lnSpc>
                <a:spcPct val="150000"/>
              </a:lnSpc>
              <a:defRPr sz="1500" b="0">
                <a:solidFill>
                  <a:schemeClr val="accent1"/>
                </a:solidFill>
              </a:defRPr>
            </a:lvl2pPr>
            <a:lvl3pPr algn="ctr">
              <a:defRPr/>
            </a:lvl3pPr>
            <a:lvl4pPr algn="ctr">
              <a:defRPr/>
            </a:lvl4pPr>
            <a:lvl5pPr algn="ctr">
              <a:defRPr/>
            </a:lvl5pPr>
          </a:lstStyle>
          <a:p>
            <a:pPr lvl="0"/>
            <a:r>
              <a:rPr lang="en-US" dirty="0"/>
              <a:t>Intro – solid white</a:t>
            </a:r>
          </a:p>
        </p:txBody>
      </p:sp>
      <p:sp>
        <p:nvSpPr>
          <p:cNvPr id="58" name="Freeform 18"/>
          <p:cNvSpPr>
            <a:spLocks noEditPoints="1"/>
          </p:cNvSpPr>
          <p:nvPr userDrawn="1"/>
        </p:nvSpPr>
        <p:spPr bwMode="auto">
          <a:xfrm>
            <a:off x="787072" y="6295710"/>
            <a:ext cx="4783" cy="6377"/>
          </a:xfrm>
          <a:custGeom>
            <a:avLst/>
            <a:gdLst>
              <a:gd name="T0" fmla="*/ 6 w 30"/>
              <a:gd name="T1" fmla="*/ 5 h 38"/>
              <a:gd name="T2" fmla="*/ 6 w 30"/>
              <a:gd name="T3" fmla="*/ 17 h 38"/>
              <a:gd name="T4" fmla="*/ 13 w 30"/>
              <a:gd name="T5" fmla="*/ 17 h 38"/>
              <a:gd name="T6" fmla="*/ 16 w 30"/>
              <a:gd name="T7" fmla="*/ 17 h 38"/>
              <a:gd name="T8" fmla="*/ 19 w 30"/>
              <a:gd name="T9" fmla="*/ 16 h 38"/>
              <a:gd name="T10" fmla="*/ 22 w 30"/>
              <a:gd name="T11" fmla="*/ 15 h 38"/>
              <a:gd name="T12" fmla="*/ 23 w 30"/>
              <a:gd name="T13" fmla="*/ 13 h 38"/>
              <a:gd name="T14" fmla="*/ 23 w 30"/>
              <a:gd name="T15" fmla="*/ 11 h 38"/>
              <a:gd name="T16" fmla="*/ 23 w 30"/>
              <a:gd name="T17" fmla="*/ 9 h 38"/>
              <a:gd name="T18" fmla="*/ 22 w 30"/>
              <a:gd name="T19" fmla="*/ 6 h 38"/>
              <a:gd name="T20" fmla="*/ 19 w 30"/>
              <a:gd name="T21" fmla="*/ 6 h 38"/>
              <a:gd name="T22" fmla="*/ 17 w 30"/>
              <a:gd name="T23" fmla="*/ 5 h 38"/>
              <a:gd name="T24" fmla="*/ 15 w 30"/>
              <a:gd name="T25" fmla="*/ 5 h 38"/>
              <a:gd name="T26" fmla="*/ 6 w 30"/>
              <a:gd name="T27" fmla="*/ 5 h 38"/>
              <a:gd name="T28" fmla="*/ 0 w 30"/>
              <a:gd name="T29" fmla="*/ 0 h 38"/>
              <a:gd name="T30" fmla="*/ 16 w 30"/>
              <a:gd name="T31" fmla="*/ 0 h 38"/>
              <a:gd name="T32" fmla="*/ 21 w 30"/>
              <a:gd name="T33" fmla="*/ 1 h 38"/>
              <a:gd name="T34" fmla="*/ 24 w 30"/>
              <a:gd name="T35" fmla="*/ 2 h 38"/>
              <a:gd name="T36" fmla="*/ 28 w 30"/>
              <a:gd name="T37" fmla="*/ 4 h 38"/>
              <a:gd name="T38" fmla="*/ 29 w 30"/>
              <a:gd name="T39" fmla="*/ 7 h 38"/>
              <a:gd name="T40" fmla="*/ 30 w 30"/>
              <a:gd name="T41" fmla="*/ 11 h 38"/>
              <a:gd name="T42" fmla="*/ 29 w 30"/>
              <a:gd name="T43" fmla="*/ 15 h 38"/>
              <a:gd name="T44" fmla="*/ 28 w 30"/>
              <a:gd name="T45" fmla="*/ 17 h 38"/>
              <a:gd name="T46" fmla="*/ 25 w 30"/>
              <a:gd name="T47" fmla="*/ 19 h 38"/>
              <a:gd name="T48" fmla="*/ 23 w 30"/>
              <a:gd name="T49" fmla="*/ 21 h 38"/>
              <a:gd name="T50" fmla="*/ 19 w 30"/>
              <a:gd name="T51" fmla="*/ 21 h 38"/>
              <a:gd name="T52" fmla="*/ 30 w 30"/>
              <a:gd name="T53" fmla="*/ 38 h 38"/>
              <a:gd name="T54" fmla="*/ 24 w 30"/>
              <a:gd name="T55" fmla="*/ 38 h 38"/>
              <a:gd name="T56" fmla="*/ 13 w 30"/>
              <a:gd name="T57" fmla="*/ 22 h 38"/>
              <a:gd name="T58" fmla="*/ 6 w 30"/>
              <a:gd name="T59" fmla="*/ 22 h 38"/>
              <a:gd name="T60" fmla="*/ 6 w 30"/>
              <a:gd name="T61" fmla="*/ 38 h 38"/>
              <a:gd name="T62" fmla="*/ 0 w 30"/>
              <a:gd name="T63" fmla="*/ 38 h 38"/>
              <a:gd name="T64" fmla="*/ 0 w 30"/>
              <a:gd name="T6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 h="38">
                <a:moveTo>
                  <a:pt x="6" y="5"/>
                </a:moveTo>
                <a:lnTo>
                  <a:pt x="6" y="17"/>
                </a:lnTo>
                <a:lnTo>
                  <a:pt x="13" y="17"/>
                </a:lnTo>
                <a:lnTo>
                  <a:pt x="16" y="17"/>
                </a:lnTo>
                <a:lnTo>
                  <a:pt x="19" y="16"/>
                </a:lnTo>
                <a:lnTo>
                  <a:pt x="22" y="15"/>
                </a:lnTo>
                <a:lnTo>
                  <a:pt x="23" y="13"/>
                </a:lnTo>
                <a:lnTo>
                  <a:pt x="23" y="11"/>
                </a:lnTo>
                <a:lnTo>
                  <a:pt x="23" y="9"/>
                </a:lnTo>
                <a:lnTo>
                  <a:pt x="22" y="6"/>
                </a:lnTo>
                <a:lnTo>
                  <a:pt x="19" y="6"/>
                </a:lnTo>
                <a:lnTo>
                  <a:pt x="17" y="5"/>
                </a:lnTo>
                <a:lnTo>
                  <a:pt x="15" y="5"/>
                </a:lnTo>
                <a:lnTo>
                  <a:pt x="6" y="5"/>
                </a:lnTo>
                <a:close/>
                <a:moveTo>
                  <a:pt x="0" y="0"/>
                </a:moveTo>
                <a:lnTo>
                  <a:pt x="16" y="0"/>
                </a:lnTo>
                <a:lnTo>
                  <a:pt x="21" y="1"/>
                </a:lnTo>
                <a:lnTo>
                  <a:pt x="24" y="2"/>
                </a:lnTo>
                <a:lnTo>
                  <a:pt x="28" y="4"/>
                </a:lnTo>
                <a:lnTo>
                  <a:pt x="29" y="7"/>
                </a:lnTo>
                <a:lnTo>
                  <a:pt x="30" y="11"/>
                </a:lnTo>
                <a:lnTo>
                  <a:pt x="29" y="15"/>
                </a:lnTo>
                <a:lnTo>
                  <a:pt x="28" y="17"/>
                </a:lnTo>
                <a:lnTo>
                  <a:pt x="25" y="19"/>
                </a:lnTo>
                <a:lnTo>
                  <a:pt x="23" y="21"/>
                </a:lnTo>
                <a:lnTo>
                  <a:pt x="19" y="21"/>
                </a:lnTo>
                <a:lnTo>
                  <a:pt x="30" y="38"/>
                </a:lnTo>
                <a:lnTo>
                  <a:pt x="24" y="38"/>
                </a:lnTo>
                <a:lnTo>
                  <a:pt x="13" y="22"/>
                </a:lnTo>
                <a:lnTo>
                  <a:pt x="6" y="22"/>
                </a:lnTo>
                <a:lnTo>
                  <a:pt x="6" y="38"/>
                </a:lnTo>
                <a:lnTo>
                  <a:pt x="0" y="38"/>
                </a:lnTo>
                <a:lnTo>
                  <a:pt x="0" y="0"/>
                </a:lnTo>
                <a:close/>
              </a:path>
            </a:pathLst>
          </a:custGeom>
          <a:solidFill>
            <a:schemeClr val="bg1"/>
          </a:solidFill>
          <a:ln w="0">
            <a:noFill/>
            <a:prstDash val="solid"/>
            <a:round/>
            <a:headEnd/>
            <a:tailEnd/>
          </a:ln>
        </p:spPr>
        <p:txBody>
          <a:bodyPr vert="horz" wrap="square" lIns="91343" tIns="45719" rIns="91343" bIns="45719" numCol="1" anchor="t" anchorCtr="0" compatLnSpc="1">
            <a:prstTxWarp prst="textNoShape">
              <a:avLst/>
            </a:prstTxWarp>
          </a:bodyPr>
          <a:lstStyle/>
          <a:p>
            <a:pPr defTabSz="913267"/>
            <a:endParaRPr lang="en-GB" sz="1900">
              <a:solidFill>
                <a:srgbClr val="000000"/>
              </a:solidFill>
            </a:endParaRPr>
          </a:p>
        </p:txBody>
      </p:sp>
      <p:sp>
        <p:nvSpPr>
          <p:cNvPr id="14" name="Date Placeholder 3"/>
          <p:cNvSpPr>
            <a:spLocks noGrp="1"/>
          </p:cNvSpPr>
          <p:nvPr>
            <p:ph type="dt" sz="half" idx="10"/>
          </p:nvPr>
        </p:nvSpPr>
        <p:spPr>
          <a:xfrm>
            <a:off x="4935139" y="6409723"/>
            <a:ext cx="1908000" cy="76944"/>
          </a:xfrm>
        </p:spPr>
        <p:txBody>
          <a:bodyPr/>
          <a:lstStyle>
            <a:lvl1pPr>
              <a:defRPr>
                <a:solidFill>
                  <a:schemeClr val="accent4"/>
                </a:solidFill>
              </a:defRPr>
            </a:lvl1pPr>
          </a:lstStyle>
          <a:p>
            <a:fld id="{5E942550-CB9A-42A0-AB55-FE88B031E21A}" type="datetime1">
              <a:rPr lang="en-GB" smtClean="0">
                <a:solidFill>
                  <a:srgbClr val="00497F"/>
                </a:solidFill>
              </a:rPr>
              <a:pPr/>
              <a:t>22/02/2021</a:t>
            </a:fld>
            <a:endParaRPr lang="en-GB">
              <a:solidFill>
                <a:srgbClr val="00497F"/>
              </a:solidFill>
            </a:endParaRPr>
          </a:p>
        </p:txBody>
      </p:sp>
      <p:sp>
        <p:nvSpPr>
          <p:cNvPr id="15" name="Slide Number Placeholder 5"/>
          <p:cNvSpPr>
            <a:spLocks noGrp="1"/>
          </p:cNvSpPr>
          <p:nvPr>
            <p:ph type="sldNum" sz="quarter" idx="12"/>
          </p:nvPr>
        </p:nvSpPr>
        <p:spPr>
          <a:xfrm>
            <a:off x="4683139" y="6409723"/>
            <a:ext cx="252000" cy="76944"/>
          </a:xfrm>
        </p:spPr>
        <p:txBody>
          <a:bodyPr/>
          <a:lstStyle>
            <a:lvl1pPr>
              <a:defRPr>
                <a:solidFill>
                  <a:schemeClr val="accent4"/>
                </a:solidFill>
              </a:defRPr>
            </a:lvl1pPr>
          </a:lstStyle>
          <a:p>
            <a:fld id="{EE29E9EC-1357-444F-81CA-F00044D3250A}" type="slidenum">
              <a:rPr lang="en-GB" smtClean="0">
                <a:solidFill>
                  <a:srgbClr val="00497F"/>
                </a:solidFill>
              </a:rPr>
              <a:pPr/>
              <a:t>‹#›</a:t>
            </a:fld>
            <a:endParaRPr lang="en-GB">
              <a:solidFill>
                <a:srgbClr val="00497F"/>
              </a:solidFill>
            </a:endParaRPr>
          </a:p>
        </p:txBody>
      </p:sp>
      <p:sp>
        <p:nvSpPr>
          <p:cNvPr id="16" name="Footer Placeholder 4"/>
          <p:cNvSpPr>
            <a:spLocks noGrp="1"/>
          </p:cNvSpPr>
          <p:nvPr>
            <p:ph type="ftr" sz="quarter" idx="3"/>
          </p:nvPr>
        </p:nvSpPr>
        <p:spPr>
          <a:xfrm>
            <a:off x="2066005" y="6409723"/>
            <a:ext cx="2160000" cy="76944"/>
          </a:xfrm>
          <a:prstGeom prst="rect">
            <a:avLst/>
          </a:prstGeom>
        </p:spPr>
        <p:txBody>
          <a:bodyPr vert="horz" lIns="0" tIns="0" rIns="0" bIns="0" rtlCol="0" anchor="b" anchorCtr="0">
            <a:spAutoFit/>
          </a:bodyPr>
          <a:lstStyle>
            <a:lvl1pPr algn="l">
              <a:defRPr sz="500" b="1">
                <a:solidFill>
                  <a:schemeClr val="accent4"/>
                </a:solidFill>
              </a:defRPr>
            </a:lvl1pPr>
          </a:lstStyle>
          <a:p>
            <a:r>
              <a:rPr lang="en-GB">
                <a:solidFill>
                  <a:srgbClr val="00497F"/>
                </a:solidFill>
              </a:rPr>
              <a:t>Where technology starts</a:t>
            </a:r>
            <a:endParaRPr lang="en-GB" dirty="0">
              <a:solidFill>
                <a:srgbClr val="00497F"/>
              </a:solidFill>
            </a:endParaRPr>
          </a:p>
        </p:txBody>
      </p:sp>
      <p:sp>
        <p:nvSpPr>
          <p:cNvPr id="17" name="Freeform: Shape 6"/>
          <p:cNvSpPr/>
          <p:nvPr userDrawn="1"/>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343" tIns="45719" rIns="91343" bIns="45719" rtlCol="0" anchor="ctr"/>
          <a:lstStyle/>
          <a:p>
            <a:pPr algn="ctr" defTabSz="913267"/>
            <a:endParaRPr lang="en-GB" sz="1900">
              <a:solidFill>
                <a:srgbClr val="FFFFFF"/>
              </a:solidFill>
            </a:endParaRPr>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6940" y="6350193"/>
            <a:ext cx="1600200" cy="184023"/>
          </a:xfrm>
          <a:prstGeom prst="rect">
            <a:avLst/>
          </a:prstGeom>
        </p:spPr>
      </p:pic>
    </p:spTree>
    <p:extLst>
      <p:ext uri="{BB962C8B-B14F-4D97-AF65-F5344CB8AC3E}">
        <p14:creationId xmlns:p14="http://schemas.microsoft.com/office/powerpoint/2010/main" val="2323398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Divider - image">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10"/>
          </p:nvPr>
        </p:nvSpPr>
        <p:spPr>
          <a:xfrm>
            <a:off x="4935139" y="6409723"/>
            <a:ext cx="1908000" cy="76944"/>
          </a:xfrm>
        </p:spPr>
        <p:txBody>
          <a:bodyPr/>
          <a:lstStyle>
            <a:lvl1pPr>
              <a:defRPr>
                <a:solidFill>
                  <a:schemeClr val="bg1"/>
                </a:solidFill>
              </a:defRPr>
            </a:lvl1pPr>
          </a:lstStyle>
          <a:p>
            <a:fld id="{5E942550-CB9A-42A0-AB55-FE88B031E21A}" type="datetime1">
              <a:rPr lang="en-GB" smtClean="0">
                <a:solidFill>
                  <a:srgbClr val="FFFFFF"/>
                </a:solidFill>
              </a:rPr>
              <a:pPr/>
              <a:t>22/02/2021</a:t>
            </a:fld>
            <a:endParaRPr lang="en-GB">
              <a:solidFill>
                <a:srgbClr val="FFFFFF"/>
              </a:solidFill>
            </a:endParaRPr>
          </a:p>
        </p:txBody>
      </p:sp>
      <p:sp>
        <p:nvSpPr>
          <p:cNvPr id="15" name="Slide Number Placeholder 5"/>
          <p:cNvSpPr>
            <a:spLocks noGrp="1"/>
          </p:cNvSpPr>
          <p:nvPr>
            <p:ph type="sldNum" sz="quarter" idx="12"/>
          </p:nvPr>
        </p:nvSpPr>
        <p:spPr>
          <a:xfrm>
            <a:off x="4683139" y="6409723"/>
            <a:ext cx="252000" cy="76944"/>
          </a:xfrm>
        </p:spPr>
        <p:txBody>
          <a:bodyPr/>
          <a:lstStyle>
            <a:lvl1pPr>
              <a:defRPr>
                <a:solidFill>
                  <a:schemeClr val="bg1"/>
                </a:solidFill>
              </a:defRPr>
            </a:lvl1pPr>
          </a:lstStyle>
          <a:p>
            <a:fld id="{EE29E9EC-1357-444F-81CA-F00044D3250A}" type="slidenum">
              <a:rPr lang="en-GB" smtClean="0">
                <a:solidFill>
                  <a:srgbClr val="FFFFFF"/>
                </a:solidFill>
              </a:rPr>
              <a:pPr/>
              <a:t>‹#›</a:t>
            </a:fld>
            <a:endParaRPr lang="en-GB">
              <a:solidFill>
                <a:srgbClr val="FFFFFF"/>
              </a:solidFill>
            </a:endParaRPr>
          </a:p>
        </p:txBody>
      </p:sp>
      <p:sp>
        <p:nvSpPr>
          <p:cNvPr id="16" name="Footer Placeholder 4"/>
          <p:cNvSpPr>
            <a:spLocks noGrp="1"/>
          </p:cNvSpPr>
          <p:nvPr>
            <p:ph type="ftr" sz="quarter" idx="3"/>
          </p:nvPr>
        </p:nvSpPr>
        <p:spPr>
          <a:xfrm>
            <a:off x="2066005" y="6409723"/>
            <a:ext cx="2160000" cy="76944"/>
          </a:xfrm>
          <a:prstGeom prst="rect">
            <a:avLst/>
          </a:prstGeom>
        </p:spPr>
        <p:txBody>
          <a:bodyPr vert="horz" lIns="0" tIns="0" rIns="0" bIns="0" rtlCol="0" anchor="b" anchorCtr="0">
            <a:spAutoFit/>
          </a:bodyPr>
          <a:lstStyle>
            <a:lvl1pPr algn="l">
              <a:defRPr sz="500" b="1">
                <a:solidFill>
                  <a:schemeClr val="bg1"/>
                </a:solidFill>
              </a:defRPr>
            </a:lvl1pPr>
          </a:lstStyle>
          <a:p>
            <a:r>
              <a:rPr lang="en-GB">
                <a:solidFill>
                  <a:srgbClr val="FFFFFF"/>
                </a:solidFill>
              </a:rPr>
              <a:t>Where technology starts</a:t>
            </a:r>
            <a:endParaRPr lang="en-GB" dirty="0">
              <a:solidFill>
                <a:srgbClr val="FFFFFF"/>
              </a:solidFill>
            </a:endParaRPr>
          </a:p>
        </p:txBody>
      </p:sp>
      <p:sp>
        <p:nvSpPr>
          <p:cNvPr id="17" name="Freeform: Shape 6"/>
          <p:cNvSpPr/>
          <p:nvPr userDrawn="1"/>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343" tIns="45719" rIns="91343" bIns="45719" rtlCol="0" anchor="ctr"/>
          <a:lstStyle/>
          <a:p>
            <a:pPr algn="ctr" defTabSz="913267"/>
            <a:endParaRPr lang="en-GB" sz="1900">
              <a:solidFill>
                <a:srgbClr val="FFFFFF"/>
              </a:solidFill>
            </a:endParaRPr>
          </a:p>
        </p:txBody>
      </p:sp>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86940" y="6350193"/>
            <a:ext cx="1600200" cy="184023"/>
          </a:xfrm>
          <a:prstGeom prst="rect">
            <a:avLst/>
          </a:prstGeom>
        </p:spPr>
      </p:pic>
      <p:sp>
        <p:nvSpPr>
          <p:cNvPr id="13" name="Title 1"/>
          <p:cNvSpPr>
            <a:spLocks noGrp="1"/>
          </p:cNvSpPr>
          <p:nvPr>
            <p:ph type="title" hasCustomPrompt="1"/>
          </p:nvPr>
        </p:nvSpPr>
        <p:spPr>
          <a:xfrm>
            <a:off x="966000" y="2995559"/>
            <a:ext cx="10260000" cy="369332"/>
          </a:xfrm>
        </p:spPr>
        <p:txBody>
          <a:bodyPr/>
          <a:lstStyle>
            <a:lvl1pPr algn="ctr">
              <a:defRPr>
                <a:solidFill>
                  <a:schemeClr val="bg1"/>
                </a:solidFill>
              </a:defRPr>
            </a:lvl1pPr>
          </a:lstStyle>
          <a:p>
            <a:r>
              <a:rPr lang="en-US" dirty="0"/>
              <a:t>Section Divider – image</a:t>
            </a:r>
            <a:endParaRPr lang="en-GB" dirty="0"/>
          </a:p>
        </p:txBody>
      </p:sp>
    </p:spTree>
    <p:extLst>
      <p:ext uri="{BB962C8B-B14F-4D97-AF65-F5344CB8AC3E}">
        <p14:creationId xmlns:p14="http://schemas.microsoft.com/office/powerpoint/2010/main" val="3169259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Divider - Solid">
    <p:bg>
      <p:bgPr>
        <a:solidFill>
          <a:schemeClr val="accent2"/>
        </a:solidFill>
        <a:effectLst/>
      </p:bgPr>
    </p:bg>
    <p:spTree>
      <p:nvGrpSpPr>
        <p:cNvPr id="1" name=""/>
        <p:cNvGrpSpPr/>
        <p:nvPr/>
      </p:nvGrpSpPr>
      <p:grpSpPr>
        <a:xfrm>
          <a:off x="0" y="0"/>
          <a:ext cx="0" cy="0"/>
          <a:chOff x="0" y="0"/>
          <a:chExt cx="0" cy="0"/>
        </a:xfrm>
      </p:grpSpPr>
      <p:cxnSp>
        <p:nvCxnSpPr>
          <p:cNvPr id="9" name="Straight Connector 8"/>
          <p:cNvCxnSpPr/>
          <p:nvPr userDrawn="1"/>
        </p:nvCxnSpPr>
        <p:spPr>
          <a:xfrm>
            <a:off x="6096000" y="1"/>
            <a:ext cx="0" cy="282416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6096000" y="3500437"/>
            <a:ext cx="0" cy="335756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966000" y="2995559"/>
            <a:ext cx="10260000" cy="369332"/>
          </a:xfrm>
        </p:spPr>
        <p:txBody>
          <a:bodyPr/>
          <a:lstStyle>
            <a:lvl1pPr algn="ctr">
              <a:defRPr>
                <a:solidFill>
                  <a:schemeClr val="bg1"/>
                </a:solidFill>
              </a:defRPr>
            </a:lvl1pPr>
          </a:lstStyle>
          <a:p>
            <a:r>
              <a:rPr lang="en-US" dirty="0"/>
              <a:t>Section Divider – solid</a:t>
            </a:r>
            <a:endParaRPr lang="en-GB" dirty="0"/>
          </a:p>
        </p:txBody>
      </p:sp>
      <p:sp>
        <p:nvSpPr>
          <p:cNvPr id="12" name="Date Placeholder 3"/>
          <p:cNvSpPr>
            <a:spLocks noGrp="1"/>
          </p:cNvSpPr>
          <p:nvPr>
            <p:ph type="dt" sz="half" idx="10"/>
          </p:nvPr>
        </p:nvSpPr>
        <p:spPr>
          <a:xfrm>
            <a:off x="4935139" y="6409723"/>
            <a:ext cx="1908000" cy="76944"/>
          </a:xfrm>
        </p:spPr>
        <p:txBody>
          <a:bodyPr/>
          <a:lstStyle>
            <a:lvl1pPr>
              <a:defRPr>
                <a:solidFill>
                  <a:schemeClr val="bg1"/>
                </a:solidFill>
              </a:defRPr>
            </a:lvl1pPr>
          </a:lstStyle>
          <a:p>
            <a:fld id="{5E942550-CB9A-42A0-AB55-FE88B031E21A}" type="datetime1">
              <a:rPr lang="en-GB" smtClean="0">
                <a:solidFill>
                  <a:srgbClr val="FFFFFF"/>
                </a:solidFill>
              </a:rPr>
              <a:pPr/>
              <a:t>22/02/2021</a:t>
            </a:fld>
            <a:endParaRPr lang="en-GB">
              <a:solidFill>
                <a:srgbClr val="FFFFFF"/>
              </a:solidFill>
            </a:endParaRPr>
          </a:p>
        </p:txBody>
      </p:sp>
      <p:sp>
        <p:nvSpPr>
          <p:cNvPr id="13" name="Slide Number Placeholder 5"/>
          <p:cNvSpPr>
            <a:spLocks noGrp="1"/>
          </p:cNvSpPr>
          <p:nvPr>
            <p:ph type="sldNum" sz="quarter" idx="12"/>
          </p:nvPr>
        </p:nvSpPr>
        <p:spPr>
          <a:xfrm>
            <a:off x="4683139" y="6409723"/>
            <a:ext cx="252000" cy="76944"/>
          </a:xfrm>
        </p:spPr>
        <p:txBody>
          <a:bodyPr/>
          <a:lstStyle>
            <a:lvl1pPr>
              <a:defRPr>
                <a:solidFill>
                  <a:schemeClr val="bg1"/>
                </a:solidFill>
              </a:defRPr>
            </a:lvl1pPr>
          </a:lstStyle>
          <a:p>
            <a:fld id="{EE29E9EC-1357-444F-81CA-F00044D3250A}" type="slidenum">
              <a:rPr lang="en-GB" smtClean="0">
                <a:solidFill>
                  <a:srgbClr val="FFFFFF"/>
                </a:solidFill>
              </a:rPr>
              <a:pPr/>
              <a:t>‹#›</a:t>
            </a:fld>
            <a:endParaRPr lang="en-GB">
              <a:solidFill>
                <a:srgbClr val="FFFFFF"/>
              </a:solidFill>
            </a:endParaRPr>
          </a:p>
        </p:txBody>
      </p:sp>
      <p:sp>
        <p:nvSpPr>
          <p:cNvPr id="14" name="Footer Placeholder 4"/>
          <p:cNvSpPr>
            <a:spLocks noGrp="1"/>
          </p:cNvSpPr>
          <p:nvPr>
            <p:ph type="ftr" sz="quarter" idx="3"/>
          </p:nvPr>
        </p:nvSpPr>
        <p:spPr>
          <a:xfrm>
            <a:off x="2066005" y="6409723"/>
            <a:ext cx="2160000" cy="76944"/>
          </a:xfrm>
          <a:prstGeom prst="rect">
            <a:avLst/>
          </a:prstGeom>
        </p:spPr>
        <p:txBody>
          <a:bodyPr vert="horz" lIns="0" tIns="0" rIns="0" bIns="0" rtlCol="0" anchor="b" anchorCtr="0">
            <a:spAutoFit/>
          </a:bodyPr>
          <a:lstStyle>
            <a:lvl1pPr algn="l">
              <a:defRPr sz="500" b="1">
                <a:solidFill>
                  <a:schemeClr val="bg1"/>
                </a:solidFill>
              </a:defRPr>
            </a:lvl1pPr>
          </a:lstStyle>
          <a:p>
            <a:r>
              <a:rPr lang="en-GB">
                <a:solidFill>
                  <a:srgbClr val="FFFFFF"/>
                </a:solidFill>
              </a:rPr>
              <a:t>Where technology starts</a:t>
            </a:r>
            <a:endParaRPr lang="en-GB" dirty="0">
              <a:solidFill>
                <a:srgbClr val="FFFFFF"/>
              </a:solidFill>
            </a:endParaRPr>
          </a:p>
        </p:txBody>
      </p:sp>
      <p:sp>
        <p:nvSpPr>
          <p:cNvPr id="15" name="Freeform: Shape 6"/>
          <p:cNvSpPr/>
          <p:nvPr userDrawn="1"/>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343" tIns="45719" rIns="91343" bIns="45719" rtlCol="0" anchor="ctr"/>
          <a:lstStyle/>
          <a:p>
            <a:pPr algn="ctr" defTabSz="913267"/>
            <a:endParaRPr lang="en-GB" sz="1900">
              <a:solidFill>
                <a:srgbClr val="FFFFFF"/>
              </a:solidFill>
            </a:endParaRPr>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6940" y="6350193"/>
            <a:ext cx="1600200" cy="184023"/>
          </a:xfrm>
          <a:prstGeom prst="rect">
            <a:avLst/>
          </a:prstGeom>
        </p:spPr>
      </p:pic>
    </p:spTree>
    <p:extLst>
      <p:ext uri="{BB962C8B-B14F-4D97-AF65-F5344CB8AC3E}">
        <p14:creationId xmlns:p14="http://schemas.microsoft.com/office/powerpoint/2010/main" val="11409993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st - four panel">
    <p:spTree>
      <p:nvGrpSpPr>
        <p:cNvPr id="1" name=""/>
        <p:cNvGrpSpPr/>
        <p:nvPr/>
      </p:nvGrpSpPr>
      <p:grpSpPr>
        <a:xfrm>
          <a:off x="0" y="0"/>
          <a:ext cx="0" cy="0"/>
          <a:chOff x="0" y="0"/>
          <a:chExt cx="0" cy="0"/>
        </a:xfrm>
      </p:grpSpPr>
      <p:sp>
        <p:nvSpPr>
          <p:cNvPr id="30" name="Text Placeholder 29"/>
          <p:cNvSpPr>
            <a:spLocks noGrp="1"/>
          </p:cNvSpPr>
          <p:nvPr>
            <p:ph type="body" sz="quarter" idx="14" hasCustomPrompt="1"/>
          </p:nvPr>
        </p:nvSpPr>
        <p:spPr>
          <a:xfrm>
            <a:off x="7315201" y="6291104"/>
            <a:ext cx="4409395" cy="169277"/>
          </a:xfrm>
        </p:spPr>
        <p:txBody>
          <a:bodyPr wrap="square" anchor="b" anchorCtr="0">
            <a:spAutoFit/>
          </a:bodyPr>
          <a:lstStyle>
            <a:lvl1pPr algn="r">
              <a:spcAft>
                <a:spcPts val="0"/>
              </a:spcAft>
              <a:defRPr sz="1100">
                <a:solidFill>
                  <a:schemeClr val="accent1"/>
                </a:solidFill>
              </a:defRPr>
            </a:lvl1pPr>
          </a:lstStyle>
          <a:p>
            <a:pPr lvl="0"/>
            <a:r>
              <a:rPr lang="en-US" dirty="0"/>
              <a:t>Add section title</a:t>
            </a:r>
          </a:p>
        </p:txBody>
      </p:sp>
      <p:grpSp>
        <p:nvGrpSpPr>
          <p:cNvPr id="8" name="Group 4"/>
          <p:cNvGrpSpPr>
            <a:grpSpLocks noChangeAspect="1"/>
          </p:cNvGrpSpPr>
          <p:nvPr userDrawn="1"/>
        </p:nvGrpSpPr>
        <p:grpSpPr bwMode="auto">
          <a:xfrm>
            <a:off x="1685811" y="1354537"/>
            <a:ext cx="4266000" cy="1930065"/>
            <a:chOff x="1152" y="945"/>
            <a:chExt cx="5371" cy="2430"/>
          </a:xfrm>
          <a:solidFill>
            <a:schemeClr val="accent3"/>
          </a:solidFill>
        </p:grpSpPr>
        <p:sp>
          <p:nvSpPr>
            <p:cNvPr id="11" name="Freeform 6"/>
            <p:cNvSpPr>
              <a:spLocks/>
            </p:cNvSpPr>
            <p:nvPr userDrawn="1"/>
          </p:nvSpPr>
          <p:spPr bwMode="auto">
            <a:xfrm>
              <a:off x="1152" y="945"/>
              <a:ext cx="4806" cy="2430"/>
            </a:xfrm>
            <a:custGeom>
              <a:avLst/>
              <a:gdLst>
                <a:gd name="T0" fmla="*/ 8 w 4806"/>
                <a:gd name="T1" fmla="*/ 0 h 2430"/>
                <a:gd name="T2" fmla="*/ 4798 w 4806"/>
                <a:gd name="T3" fmla="*/ 0 h 2430"/>
                <a:gd name="T4" fmla="*/ 4803 w 4806"/>
                <a:gd name="T5" fmla="*/ 0 h 2430"/>
                <a:gd name="T6" fmla="*/ 4804 w 4806"/>
                <a:gd name="T7" fmla="*/ 3 h 2430"/>
                <a:gd name="T8" fmla="*/ 4806 w 4806"/>
                <a:gd name="T9" fmla="*/ 7 h 2430"/>
                <a:gd name="T10" fmla="*/ 4804 w 4806"/>
                <a:gd name="T11" fmla="*/ 11 h 2430"/>
                <a:gd name="T12" fmla="*/ 4803 w 4806"/>
                <a:gd name="T13" fmla="*/ 15 h 2430"/>
                <a:gd name="T14" fmla="*/ 4798 w 4806"/>
                <a:gd name="T15" fmla="*/ 15 h 2430"/>
                <a:gd name="T16" fmla="*/ 16 w 4806"/>
                <a:gd name="T17" fmla="*/ 15 h 2430"/>
                <a:gd name="T18" fmla="*/ 16 w 4806"/>
                <a:gd name="T19" fmla="*/ 2415 h 2430"/>
                <a:gd name="T20" fmla="*/ 354 w 4806"/>
                <a:gd name="T21" fmla="*/ 2415 h 2430"/>
                <a:gd name="T22" fmla="*/ 357 w 4806"/>
                <a:gd name="T23" fmla="*/ 2415 h 2430"/>
                <a:gd name="T24" fmla="*/ 360 w 4806"/>
                <a:gd name="T25" fmla="*/ 2419 h 2430"/>
                <a:gd name="T26" fmla="*/ 362 w 4806"/>
                <a:gd name="T27" fmla="*/ 2423 h 2430"/>
                <a:gd name="T28" fmla="*/ 360 w 4806"/>
                <a:gd name="T29" fmla="*/ 2427 h 2430"/>
                <a:gd name="T30" fmla="*/ 357 w 4806"/>
                <a:gd name="T31" fmla="*/ 2430 h 2430"/>
                <a:gd name="T32" fmla="*/ 354 w 4806"/>
                <a:gd name="T33" fmla="*/ 2430 h 2430"/>
                <a:gd name="T34" fmla="*/ 8 w 4806"/>
                <a:gd name="T35" fmla="*/ 2430 h 2430"/>
                <a:gd name="T36" fmla="*/ 3 w 4806"/>
                <a:gd name="T37" fmla="*/ 2430 h 2430"/>
                <a:gd name="T38" fmla="*/ 2 w 4806"/>
                <a:gd name="T39" fmla="*/ 2427 h 2430"/>
                <a:gd name="T40" fmla="*/ 0 w 4806"/>
                <a:gd name="T41" fmla="*/ 2423 h 2430"/>
                <a:gd name="T42" fmla="*/ 0 w 4806"/>
                <a:gd name="T43" fmla="*/ 7 h 2430"/>
                <a:gd name="T44" fmla="*/ 2 w 4806"/>
                <a:gd name="T45" fmla="*/ 3 h 2430"/>
                <a:gd name="T46" fmla="*/ 3 w 4806"/>
                <a:gd name="T47" fmla="*/ 0 h 2430"/>
                <a:gd name="T48" fmla="*/ 8 w 4806"/>
                <a:gd name="T49" fmla="*/ 0 h 2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06" h="2430">
                  <a:moveTo>
                    <a:pt x="8" y="0"/>
                  </a:moveTo>
                  <a:lnTo>
                    <a:pt x="4798" y="0"/>
                  </a:lnTo>
                  <a:lnTo>
                    <a:pt x="4803" y="0"/>
                  </a:lnTo>
                  <a:lnTo>
                    <a:pt x="4804" y="3"/>
                  </a:lnTo>
                  <a:lnTo>
                    <a:pt x="4806" y="7"/>
                  </a:lnTo>
                  <a:lnTo>
                    <a:pt x="4804" y="11"/>
                  </a:lnTo>
                  <a:lnTo>
                    <a:pt x="4803" y="15"/>
                  </a:lnTo>
                  <a:lnTo>
                    <a:pt x="4798" y="15"/>
                  </a:lnTo>
                  <a:lnTo>
                    <a:pt x="16" y="15"/>
                  </a:lnTo>
                  <a:lnTo>
                    <a:pt x="16" y="2415"/>
                  </a:lnTo>
                  <a:lnTo>
                    <a:pt x="354" y="2415"/>
                  </a:lnTo>
                  <a:lnTo>
                    <a:pt x="357" y="2415"/>
                  </a:lnTo>
                  <a:lnTo>
                    <a:pt x="360" y="2419"/>
                  </a:lnTo>
                  <a:lnTo>
                    <a:pt x="362" y="2423"/>
                  </a:lnTo>
                  <a:lnTo>
                    <a:pt x="360" y="2427"/>
                  </a:lnTo>
                  <a:lnTo>
                    <a:pt x="357" y="2430"/>
                  </a:lnTo>
                  <a:lnTo>
                    <a:pt x="354" y="2430"/>
                  </a:lnTo>
                  <a:lnTo>
                    <a:pt x="8" y="2430"/>
                  </a:lnTo>
                  <a:lnTo>
                    <a:pt x="3" y="2430"/>
                  </a:lnTo>
                  <a:lnTo>
                    <a:pt x="2" y="2427"/>
                  </a:lnTo>
                  <a:lnTo>
                    <a:pt x="0" y="2423"/>
                  </a:lnTo>
                  <a:lnTo>
                    <a:pt x="0" y="7"/>
                  </a:lnTo>
                  <a:lnTo>
                    <a:pt x="2" y="3"/>
                  </a:lnTo>
                  <a:lnTo>
                    <a:pt x="3" y="0"/>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3267"/>
              <a:endParaRPr lang="en-GB" sz="1900">
                <a:solidFill>
                  <a:srgbClr val="000000"/>
                </a:solidFill>
              </a:endParaRPr>
            </a:p>
          </p:txBody>
        </p:sp>
        <p:sp>
          <p:nvSpPr>
            <p:cNvPr id="12" name="Freeform 7"/>
            <p:cNvSpPr>
              <a:spLocks/>
            </p:cNvSpPr>
            <p:nvPr userDrawn="1"/>
          </p:nvSpPr>
          <p:spPr bwMode="auto">
            <a:xfrm>
              <a:off x="1717" y="945"/>
              <a:ext cx="4806" cy="2430"/>
            </a:xfrm>
            <a:custGeom>
              <a:avLst/>
              <a:gdLst>
                <a:gd name="T0" fmla="*/ 4453 w 4806"/>
                <a:gd name="T1" fmla="*/ 0 h 2430"/>
                <a:gd name="T2" fmla="*/ 4798 w 4806"/>
                <a:gd name="T3" fmla="*/ 0 h 2430"/>
                <a:gd name="T4" fmla="*/ 4803 w 4806"/>
                <a:gd name="T5" fmla="*/ 0 h 2430"/>
                <a:gd name="T6" fmla="*/ 4804 w 4806"/>
                <a:gd name="T7" fmla="*/ 3 h 2430"/>
                <a:gd name="T8" fmla="*/ 4806 w 4806"/>
                <a:gd name="T9" fmla="*/ 7 h 2430"/>
                <a:gd name="T10" fmla="*/ 4806 w 4806"/>
                <a:gd name="T11" fmla="*/ 2423 h 2430"/>
                <a:gd name="T12" fmla="*/ 4804 w 4806"/>
                <a:gd name="T13" fmla="*/ 2427 h 2430"/>
                <a:gd name="T14" fmla="*/ 4803 w 4806"/>
                <a:gd name="T15" fmla="*/ 2430 h 2430"/>
                <a:gd name="T16" fmla="*/ 4798 w 4806"/>
                <a:gd name="T17" fmla="*/ 2430 h 2430"/>
                <a:gd name="T18" fmla="*/ 8 w 4806"/>
                <a:gd name="T19" fmla="*/ 2430 h 2430"/>
                <a:gd name="T20" fmla="*/ 4 w 4806"/>
                <a:gd name="T21" fmla="*/ 2430 h 2430"/>
                <a:gd name="T22" fmla="*/ 2 w 4806"/>
                <a:gd name="T23" fmla="*/ 2427 h 2430"/>
                <a:gd name="T24" fmla="*/ 0 w 4806"/>
                <a:gd name="T25" fmla="*/ 2423 h 2430"/>
                <a:gd name="T26" fmla="*/ 2 w 4806"/>
                <a:gd name="T27" fmla="*/ 2419 h 2430"/>
                <a:gd name="T28" fmla="*/ 4 w 4806"/>
                <a:gd name="T29" fmla="*/ 2415 h 2430"/>
                <a:gd name="T30" fmla="*/ 8 w 4806"/>
                <a:gd name="T31" fmla="*/ 2415 h 2430"/>
                <a:gd name="T32" fmla="*/ 4790 w 4806"/>
                <a:gd name="T33" fmla="*/ 2415 h 2430"/>
                <a:gd name="T34" fmla="*/ 4790 w 4806"/>
                <a:gd name="T35" fmla="*/ 15 h 2430"/>
                <a:gd name="T36" fmla="*/ 4453 w 4806"/>
                <a:gd name="T37" fmla="*/ 15 h 2430"/>
                <a:gd name="T38" fmla="*/ 4449 w 4806"/>
                <a:gd name="T39" fmla="*/ 15 h 2430"/>
                <a:gd name="T40" fmla="*/ 4446 w 4806"/>
                <a:gd name="T41" fmla="*/ 11 h 2430"/>
                <a:gd name="T42" fmla="*/ 4444 w 4806"/>
                <a:gd name="T43" fmla="*/ 7 h 2430"/>
                <a:gd name="T44" fmla="*/ 4446 w 4806"/>
                <a:gd name="T45" fmla="*/ 3 h 2430"/>
                <a:gd name="T46" fmla="*/ 4449 w 4806"/>
                <a:gd name="T47" fmla="*/ 0 h 2430"/>
                <a:gd name="T48" fmla="*/ 4453 w 4806"/>
                <a:gd name="T49" fmla="*/ 0 h 2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06" h="2430">
                  <a:moveTo>
                    <a:pt x="4453" y="0"/>
                  </a:moveTo>
                  <a:lnTo>
                    <a:pt x="4798" y="0"/>
                  </a:lnTo>
                  <a:lnTo>
                    <a:pt x="4803" y="0"/>
                  </a:lnTo>
                  <a:lnTo>
                    <a:pt x="4804" y="3"/>
                  </a:lnTo>
                  <a:lnTo>
                    <a:pt x="4806" y="7"/>
                  </a:lnTo>
                  <a:lnTo>
                    <a:pt x="4806" y="2423"/>
                  </a:lnTo>
                  <a:lnTo>
                    <a:pt x="4804" y="2427"/>
                  </a:lnTo>
                  <a:lnTo>
                    <a:pt x="4803" y="2430"/>
                  </a:lnTo>
                  <a:lnTo>
                    <a:pt x="4798" y="2430"/>
                  </a:lnTo>
                  <a:lnTo>
                    <a:pt x="8" y="2430"/>
                  </a:lnTo>
                  <a:lnTo>
                    <a:pt x="4" y="2430"/>
                  </a:lnTo>
                  <a:lnTo>
                    <a:pt x="2" y="2427"/>
                  </a:lnTo>
                  <a:lnTo>
                    <a:pt x="0" y="2423"/>
                  </a:lnTo>
                  <a:lnTo>
                    <a:pt x="2" y="2419"/>
                  </a:lnTo>
                  <a:lnTo>
                    <a:pt x="4" y="2415"/>
                  </a:lnTo>
                  <a:lnTo>
                    <a:pt x="8" y="2415"/>
                  </a:lnTo>
                  <a:lnTo>
                    <a:pt x="4790" y="2415"/>
                  </a:lnTo>
                  <a:lnTo>
                    <a:pt x="4790" y="15"/>
                  </a:lnTo>
                  <a:lnTo>
                    <a:pt x="4453" y="15"/>
                  </a:lnTo>
                  <a:lnTo>
                    <a:pt x="4449" y="15"/>
                  </a:lnTo>
                  <a:lnTo>
                    <a:pt x="4446" y="11"/>
                  </a:lnTo>
                  <a:lnTo>
                    <a:pt x="4444" y="7"/>
                  </a:lnTo>
                  <a:lnTo>
                    <a:pt x="4446" y="3"/>
                  </a:lnTo>
                  <a:lnTo>
                    <a:pt x="4449" y="0"/>
                  </a:lnTo>
                  <a:lnTo>
                    <a:pt x="44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3267"/>
              <a:endParaRPr lang="en-GB" sz="1900">
                <a:solidFill>
                  <a:srgbClr val="000000"/>
                </a:solidFill>
              </a:endParaRPr>
            </a:p>
          </p:txBody>
        </p:sp>
      </p:grpSp>
      <p:grpSp>
        <p:nvGrpSpPr>
          <p:cNvPr id="48" name="Group 4"/>
          <p:cNvGrpSpPr>
            <a:grpSpLocks noChangeAspect="1"/>
          </p:cNvGrpSpPr>
          <p:nvPr userDrawn="1"/>
        </p:nvGrpSpPr>
        <p:grpSpPr bwMode="auto">
          <a:xfrm>
            <a:off x="6240191" y="1355053"/>
            <a:ext cx="4266000" cy="1930065"/>
            <a:chOff x="1152" y="945"/>
            <a:chExt cx="5371" cy="2430"/>
          </a:xfrm>
          <a:solidFill>
            <a:schemeClr val="accent3"/>
          </a:solidFill>
        </p:grpSpPr>
        <p:sp>
          <p:nvSpPr>
            <p:cNvPr id="49" name="Freeform 6"/>
            <p:cNvSpPr>
              <a:spLocks/>
            </p:cNvSpPr>
            <p:nvPr userDrawn="1"/>
          </p:nvSpPr>
          <p:spPr bwMode="auto">
            <a:xfrm>
              <a:off x="1152" y="945"/>
              <a:ext cx="4806" cy="2430"/>
            </a:xfrm>
            <a:custGeom>
              <a:avLst/>
              <a:gdLst>
                <a:gd name="T0" fmla="*/ 8 w 4806"/>
                <a:gd name="T1" fmla="*/ 0 h 2430"/>
                <a:gd name="T2" fmla="*/ 4798 w 4806"/>
                <a:gd name="T3" fmla="*/ 0 h 2430"/>
                <a:gd name="T4" fmla="*/ 4803 w 4806"/>
                <a:gd name="T5" fmla="*/ 0 h 2430"/>
                <a:gd name="T6" fmla="*/ 4804 w 4806"/>
                <a:gd name="T7" fmla="*/ 3 h 2430"/>
                <a:gd name="T8" fmla="*/ 4806 w 4806"/>
                <a:gd name="T9" fmla="*/ 7 h 2430"/>
                <a:gd name="T10" fmla="*/ 4804 w 4806"/>
                <a:gd name="T11" fmla="*/ 11 h 2430"/>
                <a:gd name="T12" fmla="*/ 4803 w 4806"/>
                <a:gd name="T13" fmla="*/ 15 h 2430"/>
                <a:gd name="T14" fmla="*/ 4798 w 4806"/>
                <a:gd name="T15" fmla="*/ 15 h 2430"/>
                <a:gd name="T16" fmla="*/ 16 w 4806"/>
                <a:gd name="T17" fmla="*/ 15 h 2430"/>
                <a:gd name="T18" fmla="*/ 16 w 4806"/>
                <a:gd name="T19" fmla="*/ 2415 h 2430"/>
                <a:gd name="T20" fmla="*/ 354 w 4806"/>
                <a:gd name="T21" fmla="*/ 2415 h 2430"/>
                <a:gd name="T22" fmla="*/ 357 w 4806"/>
                <a:gd name="T23" fmla="*/ 2415 h 2430"/>
                <a:gd name="T24" fmla="*/ 360 w 4806"/>
                <a:gd name="T25" fmla="*/ 2419 h 2430"/>
                <a:gd name="T26" fmla="*/ 362 w 4806"/>
                <a:gd name="T27" fmla="*/ 2423 h 2430"/>
                <a:gd name="T28" fmla="*/ 360 w 4806"/>
                <a:gd name="T29" fmla="*/ 2427 h 2430"/>
                <a:gd name="T30" fmla="*/ 357 w 4806"/>
                <a:gd name="T31" fmla="*/ 2430 h 2430"/>
                <a:gd name="T32" fmla="*/ 354 w 4806"/>
                <a:gd name="T33" fmla="*/ 2430 h 2430"/>
                <a:gd name="T34" fmla="*/ 8 w 4806"/>
                <a:gd name="T35" fmla="*/ 2430 h 2430"/>
                <a:gd name="T36" fmla="*/ 3 w 4806"/>
                <a:gd name="T37" fmla="*/ 2430 h 2430"/>
                <a:gd name="T38" fmla="*/ 2 w 4806"/>
                <a:gd name="T39" fmla="*/ 2427 h 2430"/>
                <a:gd name="T40" fmla="*/ 0 w 4806"/>
                <a:gd name="T41" fmla="*/ 2423 h 2430"/>
                <a:gd name="T42" fmla="*/ 0 w 4806"/>
                <a:gd name="T43" fmla="*/ 7 h 2430"/>
                <a:gd name="T44" fmla="*/ 2 w 4806"/>
                <a:gd name="T45" fmla="*/ 3 h 2430"/>
                <a:gd name="T46" fmla="*/ 3 w 4806"/>
                <a:gd name="T47" fmla="*/ 0 h 2430"/>
                <a:gd name="T48" fmla="*/ 8 w 4806"/>
                <a:gd name="T49" fmla="*/ 0 h 2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06" h="2430">
                  <a:moveTo>
                    <a:pt x="8" y="0"/>
                  </a:moveTo>
                  <a:lnTo>
                    <a:pt x="4798" y="0"/>
                  </a:lnTo>
                  <a:lnTo>
                    <a:pt x="4803" y="0"/>
                  </a:lnTo>
                  <a:lnTo>
                    <a:pt x="4804" y="3"/>
                  </a:lnTo>
                  <a:lnTo>
                    <a:pt x="4806" y="7"/>
                  </a:lnTo>
                  <a:lnTo>
                    <a:pt x="4804" y="11"/>
                  </a:lnTo>
                  <a:lnTo>
                    <a:pt x="4803" y="15"/>
                  </a:lnTo>
                  <a:lnTo>
                    <a:pt x="4798" y="15"/>
                  </a:lnTo>
                  <a:lnTo>
                    <a:pt x="16" y="15"/>
                  </a:lnTo>
                  <a:lnTo>
                    <a:pt x="16" y="2415"/>
                  </a:lnTo>
                  <a:lnTo>
                    <a:pt x="354" y="2415"/>
                  </a:lnTo>
                  <a:lnTo>
                    <a:pt x="357" y="2415"/>
                  </a:lnTo>
                  <a:lnTo>
                    <a:pt x="360" y="2419"/>
                  </a:lnTo>
                  <a:lnTo>
                    <a:pt x="362" y="2423"/>
                  </a:lnTo>
                  <a:lnTo>
                    <a:pt x="360" y="2427"/>
                  </a:lnTo>
                  <a:lnTo>
                    <a:pt x="357" y="2430"/>
                  </a:lnTo>
                  <a:lnTo>
                    <a:pt x="354" y="2430"/>
                  </a:lnTo>
                  <a:lnTo>
                    <a:pt x="8" y="2430"/>
                  </a:lnTo>
                  <a:lnTo>
                    <a:pt x="3" y="2430"/>
                  </a:lnTo>
                  <a:lnTo>
                    <a:pt x="2" y="2427"/>
                  </a:lnTo>
                  <a:lnTo>
                    <a:pt x="0" y="2423"/>
                  </a:lnTo>
                  <a:lnTo>
                    <a:pt x="0" y="7"/>
                  </a:lnTo>
                  <a:lnTo>
                    <a:pt x="2" y="3"/>
                  </a:lnTo>
                  <a:lnTo>
                    <a:pt x="3" y="0"/>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3267"/>
              <a:endParaRPr lang="en-GB" sz="1900">
                <a:solidFill>
                  <a:srgbClr val="000000"/>
                </a:solidFill>
              </a:endParaRPr>
            </a:p>
          </p:txBody>
        </p:sp>
        <p:sp>
          <p:nvSpPr>
            <p:cNvPr id="50" name="Freeform 7"/>
            <p:cNvSpPr>
              <a:spLocks/>
            </p:cNvSpPr>
            <p:nvPr userDrawn="1"/>
          </p:nvSpPr>
          <p:spPr bwMode="auto">
            <a:xfrm>
              <a:off x="1717" y="945"/>
              <a:ext cx="4806" cy="2430"/>
            </a:xfrm>
            <a:custGeom>
              <a:avLst/>
              <a:gdLst>
                <a:gd name="T0" fmla="*/ 4453 w 4806"/>
                <a:gd name="T1" fmla="*/ 0 h 2430"/>
                <a:gd name="T2" fmla="*/ 4798 w 4806"/>
                <a:gd name="T3" fmla="*/ 0 h 2430"/>
                <a:gd name="T4" fmla="*/ 4803 w 4806"/>
                <a:gd name="T5" fmla="*/ 0 h 2430"/>
                <a:gd name="T6" fmla="*/ 4804 w 4806"/>
                <a:gd name="T7" fmla="*/ 3 h 2430"/>
                <a:gd name="T8" fmla="*/ 4806 w 4806"/>
                <a:gd name="T9" fmla="*/ 7 h 2430"/>
                <a:gd name="T10" fmla="*/ 4806 w 4806"/>
                <a:gd name="T11" fmla="*/ 2423 h 2430"/>
                <a:gd name="T12" fmla="*/ 4804 w 4806"/>
                <a:gd name="T13" fmla="*/ 2427 h 2430"/>
                <a:gd name="T14" fmla="*/ 4803 w 4806"/>
                <a:gd name="T15" fmla="*/ 2430 h 2430"/>
                <a:gd name="T16" fmla="*/ 4798 w 4806"/>
                <a:gd name="T17" fmla="*/ 2430 h 2430"/>
                <a:gd name="T18" fmla="*/ 8 w 4806"/>
                <a:gd name="T19" fmla="*/ 2430 h 2430"/>
                <a:gd name="T20" fmla="*/ 4 w 4806"/>
                <a:gd name="T21" fmla="*/ 2430 h 2430"/>
                <a:gd name="T22" fmla="*/ 2 w 4806"/>
                <a:gd name="T23" fmla="*/ 2427 h 2430"/>
                <a:gd name="T24" fmla="*/ 0 w 4806"/>
                <a:gd name="T25" fmla="*/ 2423 h 2430"/>
                <a:gd name="T26" fmla="*/ 2 w 4806"/>
                <a:gd name="T27" fmla="*/ 2419 h 2430"/>
                <a:gd name="T28" fmla="*/ 4 w 4806"/>
                <a:gd name="T29" fmla="*/ 2415 h 2430"/>
                <a:gd name="T30" fmla="*/ 8 w 4806"/>
                <a:gd name="T31" fmla="*/ 2415 h 2430"/>
                <a:gd name="T32" fmla="*/ 4790 w 4806"/>
                <a:gd name="T33" fmla="*/ 2415 h 2430"/>
                <a:gd name="T34" fmla="*/ 4790 w 4806"/>
                <a:gd name="T35" fmla="*/ 15 h 2430"/>
                <a:gd name="T36" fmla="*/ 4453 w 4806"/>
                <a:gd name="T37" fmla="*/ 15 h 2430"/>
                <a:gd name="T38" fmla="*/ 4449 w 4806"/>
                <a:gd name="T39" fmla="*/ 15 h 2430"/>
                <a:gd name="T40" fmla="*/ 4446 w 4806"/>
                <a:gd name="T41" fmla="*/ 11 h 2430"/>
                <a:gd name="T42" fmla="*/ 4444 w 4806"/>
                <a:gd name="T43" fmla="*/ 7 h 2430"/>
                <a:gd name="T44" fmla="*/ 4446 w 4806"/>
                <a:gd name="T45" fmla="*/ 3 h 2430"/>
                <a:gd name="T46" fmla="*/ 4449 w 4806"/>
                <a:gd name="T47" fmla="*/ 0 h 2430"/>
                <a:gd name="T48" fmla="*/ 4453 w 4806"/>
                <a:gd name="T49" fmla="*/ 0 h 2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06" h="2430">
                  <a:moveTo>
                    <a:pt x="4453" y="0"/>
                  </a:moveTo>
                  <a:lnTo>
                    <a:pt x="4798" y="0"/>
                  </a:lnTo>
                  <a:lnTo>
                    <a:pt x="4803" y="0"/>
                  </a:lnTo>
                  <a:lnTo>
                    <a:pt x="4804" y="3"/>
                  </a:lnTo>
                  <a:lnTo>
                    <a:pt x="4806" y="7"/>
                  </a:lnTo>
                  <a:lnTo>
                    <a:pt x="4806" y="2423"/>
                  </a:lnTo>
                  <a:lnTo>
                    <a:pt x="4804" y="2427"/>
                  </a:lnTo>
                  <a:lnTo>
                    <a:pt x="4803" y="2430"/>
                  </a:lnTo>
                  <a:lnTo>
                    <a:pt x="4798" y="2430"/>
                  </a:lnTo>
                  <a:lnTo>
                    <a:pt x="8" y="2430"/>
                  </a:lnTo>
                  <a:lnTo>
                    <a:pt x="4" y="2430"/>
                  </a:lnTo>
                  <a:lnTo>
                    <a:pt x="2" y="2427"/>
                  </a:lnTo>
                  <a:lnTo>
                    <a:pt x="0" y="2423"/>
                  </a:lnTo>
                  <a:lnTo>
                    <a:pt x="2" y="2419"/>
                  </a:lnTo>
                  <a:lnTo>
                    <a:pt x="4" y="2415"/>
                  </a:lnTo>
                  <a:lnTo>
                    <a:pt x="8" y="2415"/>
                  </a:lnTo>
                  <a:lnTo>
                    <a:pt x="4790" y="2415"/>
                  </a:lnTo>
                  <a:lnTo>
                    <a:pt x="4790" y="15"/>
                  </a:lnTo>
                  <a:lnTo>
                    <a:pt x="4453" y="15"/>
                  </a:lnTo>
                  <a:lnTo>
                    <a:pt x="4449" y="15"/>
                  </a:lnTo>
                  <a:lnTo>
                    <a:pt x="4446" y="11"/>
                  </a:lnTo>
                  <a:lnTo>
                    <a:pt x="4444" y="7"/>
                  </a:lnTo>
                  <a:lnTo>
                    <a:pt x="4446" y="3"/>
                  </a:lnTo>
                  <a:lnTo>
                    <a:pt x="4449" y="0"/>
                  </a:lnTo>
                  <a:lnTo>
                    <a:pt x="44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3267"/>
              <a:endParaRPr lang="en-GB" sz="1900">
                <a:solidFill>
                  <a:srgbClr val="000000"/>
                </a:solidFill>
              </a:endParaRPr>
            </a:p>
          </p:txBody>
        </p:sp>
      </p:grpSp>
      <p:grpSp>
        <p:nvGrpSpPr>
          <p:cNvPr id="51" name="Group 4"/>
          <p:cNvGrpSpPr>
            <a:grpSpLocks noChangeAspect="1"/>
          </p:cNvGrpSpPr>
          <p:nvPr userDrawn="1"/>
        </p:nvGrpSpPr>
        <p:grpSpPr bwMode="auto">
          <a:xfrm>
            <a:off x="1685811" y="3573066"/>
            <a:ext cx="4266000" cy="1930065"/>
            <a:chOff x="1152" y="945"/>
            <a:chExt cx="5371" cy="2430"/>
          </a:xfrm>
          <a:solidFill>
            <a:schemeClr val="accent3"/>
          </a:solidFill>
        </p:grpSpPr>
        <p:sp>
          <p:nvSpPr>
            <p:cNvPr id="52" name="Freeform 6"/>
            <p:cNvSpPr>
              <a:spLocks/>
            </p:cNvSpPr>
            <p:nvPr userDrawn="1"/>
          </p:nvSpPr>
          <p:spPr bwMode="auto">
            <a:xfrm>
              <a:off x="1152" y="945"/>
              <a:ext cx="4806" cy="2430"/>
            </a:xfrm>
            <a:custGeom>
              <a:avLst/>
              <a:gdLst>
                <a:gd name="T0" fmla="*/ 8 w 4806"/>
                <a:gd name="T1" fmla="*/ 0 h 2430"/>
                <a:gd name="T2" fmla="*/ 4798 w 4806"/>
                <a:gd name="T3" fmla="*/ 0 h 2430"/>
                <a:gd name="T4" fmla="*/ 4803 w 4806"/>
                <a:gd name="T5" fmla="*/ 0 h 2430"/>
                <a:gd name="T6" fmla="*/ 4804 w 4806"/>
                <a:gd name="T7" fmla="*/ 3 h 2430"/>
                <a:gd name="T8" fmla="*/ 4806 w 4806"/>
                <a:gd name="T9" fmla="*/ 7 h 2430"/>
                <a:gd name="T10" fmla="*/ 4804 w 4806"/>
                <a:gd name="T11" fmla="*/ 11 h 2430"/>
                <a:gd name="T12" fmla="*/ 4803 w 4806"/>
                <a:gd name="T13" fmla="*/ 15 h 2430"/>
                <a:gd name="T14" fmla="*/ 4798 w 4806"/>
                <a:gd name="T15" fmla="*/ 15 h 2430"/>
                <a:gd name="T16" fmla="*/ 16 w 4806"/>
                <a:gd name="T17" fmla="*/ 15 h 2430"/>
                <a:gd name="T18" fmla="*/ 16 w 4806"/>
                <a:gd name="T19" fmla="*/ 2415 h 2430"/>
                <a:gd name="T20" fmla="*/ 354 w 4806"/>
                <a:gd name="T21" fmla="*/ 2415 h 2430"/>
                <a:gd name="T22" fmla="*/ 357 w 4806"/>
                <a:gd name="T23" fmla="*/ 2415 h 2430"/>
                <a:gd name="T24" fmla="*/ 360 w 4806"/>
                <a:gd name="T25" fmla="*/ 2419 h 2430"/>
                <a:gd name="T26" fmla="*/ 362 w 4806"/>
                <a:gd name="T27" fmla="*/ 2423 h 2430"/>
                <a:gd name="T28" fmla="*/ 360 w 4806"/>
                <a:gd name="T29" fmla="*/ 2427 h 2430"/>
                <a:gd name="T30" fmla="*/ 357 w 4806"/>
                <a:gd name="T31" fmla="*/ 2430 h 2430"/>
                <a:gd name="T32" fmla="*/ 354 w 4806"/>
                <a:gd name="T33" fmla="*/ 2430 h 2430"/>
                <a:gd name="T34" fmla="*/ 8 w 4806"/>
                <a:gd name="T35" fmla="*/ 2430 h 2430"/>
                <a:gd name="T36" fmla="*/ 3 w 4806"/>
                <a:gd name="T37" fmla="*/ 2430 h 2430"/>
                <a:gd name="T38" fmla="*/ 2 w 4806"/>
                <a:gd name="T39" fmla="*/ 2427 h 2430"/>
                <a:gd name="T40" fmla="*/ 0 w 4806"/>
                <a:gd name="T41" fmla="*/ 2423 h 2430"/>
                <a:gd name="T42" fmla="*/ 0 w 4806"/>
                <a:gd name="T43" fmla="*/ 7 h 2430"/>
                <a:gd name="T44" fmla="*/ 2 w 4806"/>
                <a:gd name="T45" fmla="*/ 3 h 2430"/>
                <a:gd name="T46" fmla="*/ 3 w 4806"/>
                <a:gd name="T47" fmla="*/ 0 h 2430"/>
                <a:gd name="T48" fmla="*/ 8 w 4806"/>
                <a:gd name="T49" fmla="*/ 0 h 2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06" h="2430">
                  <a:moveTo>
                    <a:pt x="8" y="0"/>
                  </a:moveTo>
                  <a:lnTo>
                    <a:pt x="4798" y="0"/>
                  </a:lnTo>
                  <a:lnTo>
                    <a:pt x="4803" y="0"/>
                  </a:lnTo>
                  <a:lnTo>
                    <a:pt x="4804" y="3"/>
                  </a:lnTo>
                  <a:lnTo>
                    <a:pt x="4806" y="7"/>
                  </a:lnTo>
                  <a:lnTo>
                    <a:pt x="4804" y="11"/>
                  </a:lnTo>
                  <a:lnTo>
                    <a:pt x="4803" y="15"/>
                  </a:lnTo>
                  <a:lnTo>
                    <a:pt x="4798" y="15"/>
                  </a:lnTo>
                  <a:lnTo>
                    <a:pt x="16" y="15"/>
                  </a:lnTo>
                  <a:lnTo>
                    <a:pt x="16" y="2415"/>
                  </a:lnTo>
                  <a:lnTo>
                    <a:pt x="354" y="2415"/>
                  </a:lnTo>
                  <a:lnTo>
                    <a:pt x="357" y="2415"/>
                  </a:lnTo>
                  <a:lnTo>
                    <a:pt x="360" y="2419"/>
                  </a:lnTo>
                  <a:lnTo>
                    <a:pt x="362" y="2423"/>
                  </a:lnTo>
                  <a:lnTo>
                    <a:pt x="360" y="2427"/>
                  </a:lnTo>
                  <a:lnTo>
                    <a:pt x="357" y="2430"/>
                  </a:lnTo>
                  <a:lnTo>
                    <a:pt x="354" y="2430"/>
                  </a:lnTo>
                  <a:lnTo>
                    <a:pt x="8" y="2430"/>
                  </a:lnTo>
                  <a:lnTo>
                    <a:pt x="3" y="2430"/>
                  </a:lnTo>
                  <a:lnTo>
                    <a:pt x="2" y="2427"/>
                  </a:lnTo>
                  <a:lnTo>
                    <a:pt x="0" y="2423"/>
                  </a:lnTo>
                  <a:lnTo>
                    <a:pt x="0" y="7"/>
                  </a:lnTo>
                  <a:lnTo>
                    <a:pt x="2" y="3"/>
                  </a:lnTo>
                  <a:lnTo>
                    <a:pt x="3" y="0"/>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3267"/>
              <a:endParaRPr lang="en-GB" sz="1900">
                <a:solidFill>
                  <a:srgbClr val="000000"/>
                </a:solidFill>
              </a:endParaRPr>
            </a:p>
          </p:txBody>
        </p:sp>
        <p:sp>
          <p:nvSpPr>
            <p:cNvPr id="53" name="Freeform 7"/>
            <p:cNvSpPr>
              <a:spLocks/>
            </p:cNvSpPr>
            <p:nvPr userDrawn="1"/>
          </p:nvSpPr>
          <p:spPr bwMode="auto">
            <a:xfrm>
              <a:off x="1717" y="945"/>
              <a:ext cx="4806" cy="2430"/>
            </a:xfrm>
            <a:custGeom>
              <a:avLst/>
              <a:gdLst>
                <a:gd name="T0" fmla="*/ 4453 w 4806"/>
                <a:gd name="T1" fmla="*/ 0 h 2430"/>
                <a:gd name="T2" fmla="*/ 4798 w 4806"/>
                <a:gd name="T3" fmla="*/ 0 h 2430"/>
                <a:gd name="T4" fmla="*/ 4803 w 4806"/>
                <a:gd name="T5" fmla="*/ 0 h 2430"/>
                <a:gd name="T6" fmla="*/ 4804 w 4806"/>
                <a:gd name="T7" fmla="*/ 3 h 2430"/>
                <a:gd name="T8" fmla="*/ 4806 w 4806"/>
                <a:gd name="T9" fmla="*/ 7 h 2430"/>
                <a:gd name="T10" fmla="*/ 4806 w 4806"/>
                <a:gd name="T11" fmla="*/ 2423 h 2430"/>
                <a:gd name="T12" fmla="*/ 4804 w 4806"/>
                <a:gd name="T13" fmla="*/ 2427 h 2430"/>
                <a:gd name="T14" fmla="*/ 4803 w 4806"/>
                <a:gd name="T15" fmla="*/ 2430 h 2430"/>
                <a:gd name="T16" fmla="*/ 4798 w 4806"/>
                <a:gd name="T17" fmla="*/ 2430 h 2430"/>
                <a:gd name="T18" fmla="*/ 8 w 4806"/>
                <a:gd name="T19" fmla="*/ 2430 h 2430"/>
                <a:gd name="T20" fmla="*/ 4 w 4806"/>
                <a:gd name="T21" fmla="*/ 2430 h 2430"/>
                <a:gd name="T22" fmla="*/ 2 w 4806"/>
                <a:gd name="T23" fmla="*/ 2427 h 2430"/>
                <a:gd name="T24" fmla="*/ 0 w 4806"/>
                <a:gd name="T25" fmla="*/ 2423 h 2430"/>
                <a:gd name="T26" fmla="*/ 2 w 4806"/>
                <a:gd name="T27" fmla="*/ 2419 h 2430"/>
                <a:gd name="T28" fmla="*/ 4 w 4806"/>
                <a:gd name="T29" fmla="*/ 2415 h 2430"/>
                <a:gd name="T30" fmla="*/ 8 w 4806"/>
                <a:gd name="T31" fmla="*/ 2415 h 2430"/>
                <a:gd name="T32" fmla="*/ 4790 w 4806"/>
                <a:gd name="T33" fmla="*/ 2415 h 2430"/>
                <a:gd name="T34" fmla="*/ 4790 w 4806"/>
                <a:gd name="T35" fmla="*/ 15 h 2430"/>
                <a:gd name="T36" fmla="*/ 4453 w 4806"/>
                <a:gd name="T37" fmla="*/ 15 h 2430"/>
                <a:gd name="T38" fmla="*/ 4449 w 4806"/>
                <a:gd name="T39" fmla="*/ 15 h 2430"/>
                <a:gd name="T40" fmla="*/ 4446 w 4806"/>
                <a:gd name="T41" fmla="*/ 11 h 2430"/>
                <a:gd name="T42" fmla="*/ 4444 w 4806"/>
                <a:gd name="T43" fmla="*/ 7 h 2430"/>
                <a:gd name="T44" fmla="*/ 4446 w 4806"/>
                <a:gd name="T45" fmla="*/ 3 h 2430"/>
                <a:gd name="T46" fmla="*/ 4449 w 4806"/>
                <a:gd name="T47" fmla="*/ 0 h 2430"/>
                <a:gd name="T48" fmla="*/ 4453 w 4806"/>
                <a:gd name="T49" fmla="*/ 0 h 2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06" h="2430">
                  <a:moveTo>
                    <a:pt x="4453" y="0"/>
                  </a:moveTo>
                  <a:lnTo>
                    <a:pt x="4798" y="0"/>
                  </a:lnTo>
                  <a:lnTo>
                    <a:pt x="4803" y="0"/>
                  </a:lnTo>
                  <a:lnTo>
                    <a:pt x="4804" y="3"/>
                  </a:lnTo>
                  <a:lnTo>
                    <a:pt x="4806" y="7"/>
                  </a:lnTo>
                  <a:lnTo>
                    <a:pt x="4806" y="2423"/>
                  </a:lnTo>
                  <a:lnTo>
                    <a:pt x="4804" y="2427"/>
                  </a:lnTo>
                  <a:lnTo>
                    <a:pt x="4803" y="2430"/>
                  </a:lnTo>
                  <a:lnTo>
                    <a:pt x="4798" y="2430"/>
                  </a:lnTo>
                  <a:lnTo>
                    <a:pt x="8" y="2430"/>
                  </a:lnTo>
                  <a:lnTo>
                    <a:pt x="4" y="2430"/>
                  </a:lnTo>
                  <a:lnTo>
                    <a:pt x="2" y="2427"/>
                  </a:lnTo>
                  <a:lnTo>
                    <a:pt x="0" y="2423"/>
                  </a:lnTo>
                  <a:lnTo>
                    <a:pt x="2" y="2419"/>
                  </a:lnTo>
                  <a:lnTo>
                    <a:pt x="4" y="2415"/>
                  </a:lnTo>
                  <a:lnTo>
                    <a:pt x="8" y="2415"/>
                  </a:lnTo>
                  <a:lnTo>
                    <a:pt x="4790" y="2415"/>
                  </a:lnTo>
                  <a:lnTo>
                    <a:pt x="4790" y="15"/>
                  </a:lnTo>
                  <a:lnTo>
                    <a:pt x="4453" y="15"/>
                  </a:lnTo>
                  <a:lnTo>
                    <a:pt x="4449" y="15"/>
                  </a:lnTo>
                  <a:lnTo>
                    <a:pt x="4446" y="11"/>
                  </a:lnTo>
                  <a:lnTo>
                    <a:pt x="4444" y="7"/>
                  </a:lnTo>
                  <a:lnTo>
                    <a:pt x="4446" y="3"/>
                  </a:lnTo>
                  <a:lnTo>
                    <a:pt x="4449" y="0"/>
                  </a:lnTo>
                  <a:lnTo>
                    <a:pt x="44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3267"/>
              <a:endParaRPr lang="en-GB" sz="1900">
                <a:solidFill>
                  <a:srgbClr val="000000"/>
                </a:solidFill>
              </a:endParaRPr>
            </a:p>
          </p:txBody>
        </p:sp>
      </p:grpSp>
      <p:grpSp>
        <p:nvGrpSpPr>
          <p:cNvPr id="54" name="Group 4"/>
          <p:cNvGrpSpPr>
            <a:grpSpLocks noChangeAspect="1"/>
          </p:cNvGrpSpPr>
          <p:nvPr userDrawn="1"/>
        </p:nvGrpSpPr>
        <p:grpSpPr bwMode="auto">
          <a:xfrm>
            <a:off x="6240191" y="3573016"/>
            <a:ext cx="4266000" cy="1930065"/>
            <a:chOff x="1152" y="945"/>
            <a:chExt cx="5371" cy="2430"/>
          </a:xfrm>
          <a:solidFill>
            <a:schemeClr val="accent3"/>
          </a:solidFill>
        </p:grpSpPr>
        <p:sp>
          <p:nvSpPr>
            <p:cNvPr id="55" name="Freeform 6"/>
            <p:cNvSpPr>
              <a:spLocks/>
            </p:cNvSpPr>
            <p:nvPr userDrawn="1"/>
          </p:nvSpPr>
          <p:spPr bwMode="auto">
            <a:xfrm>
              <a:off x="1152" y="945"/>
              <a:ext cx="4806" cy="2430"/>
            </a:xfrm>
            <a:custGeom>
              <a:avLst/>
              <a:gdLst>
                <a:gd name="T0" fmla="*/ 8 w 4806"/>
                <a:gd name="T1" fmla="*/ 0 h 2430"/>
                <a:gd name="T2" fmla="*/ 4798 w 4806"/>
                <a:gd name="T3" fmla="*/ 0 h 2430"/>
                <a:gd name="T4" fmla="*/ 4803 w 4806"/>
                <a:gd name="T5" fmla="*/ 0 h 2430"/>
                <a:gd name="T6" fmla="*/ 4804 w 4806"/>
                <a:gd name="T7" fmla="*/ 3 h 2430"/>
                <a:gd name="T8" fmla="*/ 4806 w 4806"/>
                <a:gd name="T9" fmla="*/ 7 h 2430"/>
                <a:gd name="T10" fmla="*/ 4804 w 4806"/>
                <a:gd name="T11" fmla="*/ 11 h 2430"/>
                <a:gd name="T12" fmla="*/ 4803 w 4806"/>
                <a:gd name="T13" fmla="*/ 15 h 2430"/>
                <a:gd name="T14" fmla="*/ 4798 w 4806"/>
                <a:gd name="T15" fmla="*/ 15 h 2430"/>
                <a:gd name="T16" fmla="*/ 16 w 4806"/>
                <a:gd name="T17" fmla="*/ 15 h 2430"/>
                <a:gd name="T18" fmla="*/ 16 w 4806"/>
                <a:gd name="T19" fmla="*/ 2415 h 2430"/>
                <a:gd name="T20" fmla="*/ 354 w 4806"/>
                <a:gd name="T21" fmla="*/ 2415 h 2430"/>
                <a:gd name="T22" fmla="*/ 357 w 4806"/>
                <a:gd name="T23" fmla="*/ 2415 h 2430"/>
                <a:gd name="T24" fmla="*/ 360 w 4806"/>
                <a:gd name="T25" fmla="*/ 2419 h 2430"/>
                <a:gd name="T26" fmla="*/ 362 w 4806"/>
                <a:gd name="T27" fmla="*/ 2423 h 2430"/>
                <a:gd name="T28" fmla="*/ 360 w 4806"/>
                <a:gd name="T29" fmla="*/ 2427 h 2430"/>
                <a:gd name="T30" fmla="*/ 357 w 4806"/>
                <a:gd name="T31" fmla="*/ 2430 h 2430"/>
                <a:gd name="T32" fmla="*/ 354 w 4806"/>
                <a:gd name="T33" fmla="*/ 2430 h 2430"/>
                <a:gd name="T34" fmla="*/ 8 w 4806"/>
                <a:gd name="T35" fmla="*/ 2430 h 2430"/>
                <a:gd name="T36" fmla="*/ 3 w 4806"/>
                <a:gd name="T37" fmla="*/ 2430 h 2430"/>
                <a:gd name="T38" fmla="*/ 2 w 4806"/>
                <a:gd name="T39" fmla="*/ 2427 h 2430"/>
                <a:gd name="T40" fmla="*/ 0 w 4806"/>
                <a:gd name="T41" fmla="*/ 2423 h 2430"/>
                <a:gd name="T42" fmla="*/ 0 w 4806"/>
                <a:gd name="T43" fmla="*/ 7 h 2430"/>
                <a:gd name="T44" fmla="*/ 2 w 4806"/>
                <a:gd name="T45" fmla="*/ 3 h 2430"/>
                <a:gd name="T46" fmla="*/ 3 w 4806"/>
                <a:gd name="T47" fmla="*/ 0 h 2430"/>
                <a:gd name="T48" fmla="*/ 8 w 4806"/>
                <a:gd name="T49" fmla="*/ 0 h 2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06" h="2430">
                  <a:moveTo>
                    <a:pt x="8" y="0"/>
                  </a:moveTo>
                  <a:lnTo>
                    <a:pt x="4798" y="0"/>
                  </a:lnTo>
                  <a:lnTo>
                    <a:pt x="4803" y="0"/>
                  </a:lnTo>
                  <a:lnTo>
                    <a:pt x="4804" y="3"/>
                  </a:lnTo>
                  <a:lnTo>
                    <a:pt x="4806" y="7"/>
                  </a:lnTo>
                  <a:lnTo>
                    <a:pt x="4804" y="11"/>
                  </a:lnTo>
                  <a:lnTo>
                    <a:pt x="4803" y="15"/>
                  </a:lnTo>
                  <a:lnTo>
                    <a:pt x="4798" y="15"/>
                  </a:lnTo>
                  <a:lnTo>
                    <a:pt x="16" y="15"/>
                  </a:lnTo>
                  <a:lnTo>
                    <a:pt x="16" y="2415"/>
                  </a:lnTo>
                  <a:lnTo>
                    <a:pt x="354" y="2415"/>
                  </a:lnTo>
                  <a:lnTo>
                    <a:pt x="357" y="2415"/>
                  </a:lnTo>
                  <a:lnTo>
                    <a:pt x="360" y="2419"/>
                  </a:lnTo>
                  <a:lnTo>
                    <a:pt x="362" y="2423"/>
                  </a:lnTo>
                  <a:lnTo>
                    <a:pt x="360" y="2427"/>
                  </a:lnTo>
                  <a:lnTo>
                    <a:pt x="357" y="2430"/>
                  </a:lnTo>
                  <a:lnTo>
                    <a:pt x="354" y="2430"/>
                  </a:lnTo>
                  <a:lnTo>
                    <a:pt x="8" y="2430"/>
                  </a:lnTo>
                  <a:lnTo>
                    <a:pt x="3" y="2430"/>
                  </a:lnTo>
                  <a:lnTo>
                    <a:pt x="2" y="2427"/>
                  </a:lnTo>
                  <a:lnTo>
                    <a:pt x="0" y="2423"/>
                  </a:lnTo>
                  <a:lnTo>
                    <a:pt x="0" y="7"/>
                  </a:lnTo>
                  <a:lnTo>
                    <a:pt x="2" y="3"/>
                  </a:lnTo>
                  <a:lnTo>
                    <a:pt x="3" y="0"/>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3267"/>
              <a:endParaRPr lang="en-GB" sz="1900">
                <a:solidFill>
                  <a:srgbClr val="000000"/>
                </a:solidFill>
              </a:endParaRPr>
            </a:p>
          </p:txBody>
        </p:sp>
        <p:sp>
          <p:nvSpPr>
            <p:cNvPr id="56" name="Freeform 7"/>
            <p:cNvSpPr>
              <a:spLocks/>
            </p:cNvSpPr>
            <p:nvPr userDrawn="1"/>
          </p:nvSpPr>
          <p:spPr bwMode="auto">
            <a:xfrm>
              <a:off x="1717" y="945"/>
              <a:ext cx="4806" cy="2430"/>
            </a:xfrm>
            <a:custGeom>
              <a:avLst/>
              <a:gdLst>
                <a:gd name="T0" fmla="*/ 4453 w 4806"/>
                <a:gd name="T1" fmla="*/ 0 h 2430"/>
                <a:gd name="T2" fmla="*/ 4798 w 4806"/>
                <a:gd name="T3" fmla="*/ 0 h 2430"/>
                <a:gd name="T4" fmla="*/ 4803 w 4806"/>
                <a:gd name="T5" fmla="*/ 0 h 2430"/>
                <a:gd name="T6" fmla="*/ 4804 w 4806"/>
                <a:gd name="T7" fmla="*/ 3 h 2430"/>
                <a:gd name="T8" fmla="*/ 4806 w 4806"/>
                <a:gd name="T9" fmla="*/ 7 h 2430"/>
                <a:gd name="T10" fmla="*/ 4806 w 4806"/>
                <a:gd name="T11" fmla="*/ 2423 h 2430"/>
                <a:gd name="T12" fmla="*/ 4804 w 4806"/>
                <a:gd name="T13" fmla="*/ 2427 h 2430"/>
                <a:gd name="T14" fmla="*/ 4803 w 4806"/>
                <a:gd name="T15" fmla="*/ 2430 h 2430"/>
                <a:gd name="T16" fmla="*/ 4798 w 4806"/>
                <a:gd name="T17" fmla="*/ 2430 h 2430"/>
                <a:gd name="T18" fmla="*/ 8 w 4806"/>
                <a:gd name="T19" fmla="*/ 2430 h 2430"/>
                <a:gd name="T20" fmla="*/ 4 w 4806"/>
                <a:gd name="T21" fmla="*/ 2430 h 2430"/>
                <a:gd name="T22" fmla="*/ 2 w 4806"/>
                <a:gd name="T23" fmla="*/ 2427 h 2430"/>
                <a:gd name="T24" fmla="*/ 0 w 4806"/>
                <a:gd name="T25" fmla="*/ 2423 h 2430"/>
                <a:gd name="T26" fmla="*/ 2 w 4806"/>
                <a:gd name="T27" fmla="*/ 2419 h 2430"/>
                <a:gd name="T28" fmla="*/ 4 w 4806"/>
                <a:gd name="T29" fmla="*/ 2415 h 2430"/>
                <a:gd name="T30" fmla="*/ 8 w 4806"/>
                <a:gd name="T31" fmla="*/ 2415 h 2430"/>
                <a:gd name="T32" fmla="*/ 4790 w 4806"/>
                <a:gd name="T33" fmla="*/ 2415 h 2430"/>
                <a:gd name="T34" fmla="*/ 4790 w 4806"/>
                <a:gd name="T35" fmla="*/ 15 h 2430"/>
                <a:gd name="T36" fmla="*/ 4453 w 4806"/>
                <a:gd name="T37" fmla="*/ 15 h 2430"/>
                <a:gd name="T38" fmla="*/ 4449 w 4806"/>
                <a:gd name="T39" fmla="*/ 15 h 2430"/>
                <a:gd name="T40" fmla="*/ 4446 w 4806"/>
                <a:gd name="T41" fmla="*/ 11 h 2430"/>
                <a:gd name="T42" fmla="*/ 4444 w 4806"/>
                <a:gd name="T43" fmla="*/ 7 h 2430"/>
                <a:gd name="T44" fmla="*/ 4446 w 4806"/>
                <a:gd name="T45" fmla="*/ 3 h 2430"/>
                <a:gd name="T46" fmla="*/ 4449 w 4806"/>
                <a:gd name="T47" fmla="*/ 0 h 2430"/>
                <a:gd name="T48" fmla="*/ 4453 w 4806"/>
                <a:gd name="T49" fmla="*/ 0 h 2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06" h="2430">
                  <a:moveTo>
                    <a:pt x="4453" y="0"/>
                  </a:moveTo>
                  <a:lnTo>
                    <a:pt x="4798" y="0"/>
                  </a:lnTo>
                  <a:lnTo>
                    <a:pt x="4803" y="0"/>
                  </a:lnTo>
                  <a:lnTo>
                    <a:pt x="4804" y="3"/>
                  </a:lnTo>
                  <a:lnTo>
                    <a:pt x="4806" y="7"/>
                  </a:lnTo>
                  <a:lnTo>
                    <a:pt x="4806" y="2423"/>
                  </a:lnTo>
                  <a:lnTo>
                    <a:pt x="4804" y="2427"/>
                  </a:lnTo>
                  <a:lnTo>
                    <a:pt x="4803" y="2430"/>
                  </a:lnTo>
                  <a:lnTo>
                    <a:pt x="4798" y="2430"/>
                  </a:lnTo>
                  <a:lnTo>
                    <a:pt x="8" y="2430"/>
                  </a:lnTo>
                  <a:lnTo>
                    <a:pt x="4" y="2430"/>
                  </a:lnTo>
                  <a:lnTo>
                    <a:pt x="2" y="2427"/>
                  </a:lnTo>
                  <a:lnTo>
                    <a:pt x="0" y="2423"/>
                  </a:lnTo>
                  <a:lnTo>
                    <a:pt x="2" y="2419"/>
                  </a:lnTo>
                  <a:lnTo>
                    <a:pt x="4" y="2415"/>
                  </a:lnTo>
                  <a:lnTo>
                    <a:pt x="8" y="2415"/>
                  </a:lnTo>
                  <a:lnTo>
                    <a:pt x="4790" y="2415"/>
                  </a:lnTo>
                  <a:lnTo>
                    <a:pt x="4790" y="15"/>
                  </a:lnTo>
                  <a:lnTo>
                    <a:pt x="4453" y="15"/>
                  </a:lnTo>
                  <a:lnTo>
                    <a:pt x="4449" y="15"/>
                  </a:lnTo>
                  <a:lnTo>
                    <a:pt x="4446" y="11"/>
                  </a:lnTo>
                  <a:lnTo>
                    <a:pt x="4444" y="7"/>
                  </a:lnTo>
                  <a:lnTo>
                    <a:pt x="4446" y="3"/>
                  </a:lnTo>
                  <a:lnTo>
                    <a:pt x="4449" y="0"/>
                  </a:lnTo>
                  <a:lnTo>
                    <a:pt x="44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3267"/>
              <a:endParaRPr lang="en-GB" sz="1900">
                <a:solidFill>
                  <a:srgbClr val="000000"/>
                </a:solidFill>
              </a:endParaRPr>
            </a:p>
          </p:txBody>
        </p:sp>
      </p:grpSp>
      <p:sp>
        <p:nvSpPr>
          <p:cNvPr id="3" name="Content Placeholder 2"/>
          <p:cNvSpPr>
            <a:spLocks noGrp="1"/>
          </p:cNvSpPr>
          <p:nvPr>
            <p:ph idx="1" hasCustomPrompt="1"/>
          </p:nvPr>
        </p:nvSpPr>
        <p:spPr>
          <a:xfrm>
            <a:off x="1685811" y="1354471"/>
            <a:ext cx="4266000" cy="1929600"/>
          </a:xfrm>
        </p:spPr>
        <p:txBody>
          <a:bodyPr anchor="ctr" anchorCtr="0"/>
          <a:lstStyle>
            <a:lvl1pPr algn="ctr">
              <a:lnSpc>
                <a:spcPct val="143000"/>
              </a:lnSpc>
              <a:spcAft>
                <a:spcPts val="800"/>
              </a:spcAft>
              <a:defRPr sz="1900" b="0">
                <a:solidFill>
                  <a:schemeClr val="accent2"/>
                </a:solidFill>
              </a:defRPr>
            </a:lvl1pPr>
            <a:lvl2pPr algn="ctr">
              <a:lnSpc>
                <a:spcPct val="150000"/>
              </a:lnSpc>
              <a:defRPr sz="1500" b="0">
                <a:solidFill>
                  <a:schemeClr val="tx2"/>
                </a:solidFill>
              </a:defRPr>
            </a:lvl2pPr>
            <a:lvl3pPr algn="ctr">
              <a:defRPr/>
            </a:lvl3pPr>
            <a:lvl4pPr algn="ctr">
              <a:defRPr/>
            </a:lvl4pPr>
            <a:lvl5pPr algn="ctr">
              <a:defRPr/>
            </a:lvl5pPr>
          </a:lstStyle>
          <a:p>
            <a:pPr lvl="0"/>
            <a:r>
              <a:rPr lang="en-US" dirty="0"/>
              <a:t>List – panel 1</a:t>
            </a:r>
          </a:p>
          <a:p>
            <a:pPr lvl="1"/>
            <a:r>
              <a:rPr lang="en-US" dirty="0"/>
              <a:t>Indent 2</a:t>
            </a:r>
          </a:p>
        </p:txBody>
      </p:sp>
      <p:sp>
        <p:nvSpPr>
          <p:cNvPr id="13" name="Content Placeholder 12"/>
          <p:cNvSpPr>
            <a:spLocks noGrp="1"/>
          </p:cNvSpPr>
          <p:nvPr>
            <p:ph sz="quarter" idx="15" hasCustomPrompt="1"/>
          </p:nvPr>
        </p:nvSpPr>
        <p:spPr>
          <a:xfrm>
            <a:off x="6240191" y="1354987"/>
            <a:ext cx="4266000" cy="1929600"/>
          </a:xfrm>
        </p:spPr>
        <p:txBody>
          <a:bodyPr anchor="ctr" anchorCtr="0"/>
          <a:lstStyle>
            <a:lvl1pPr algn="ctr">
              <a:lnSpc>
                <a:spcPct val="143000"/>
              </a:lnSpc>
              <a:spcAft>
                <a:spcPts val="800"/>
              </a:spcAft>
              <a:defRPr lang="en-US" sz="1900" b="0" kern="1200" spc="-31" baseline="0" dirty="0" smtClean="0">
                <a:solidFill>
                  <a:schemeClr val="accent2"/>
                </a:solidFill>
                <a:latin typeface="+mn-lt"/>
                <a:ea typeface="+mn-ea"/>
                <a:cs typeface="+mn-cs"/>
              </a:defRPr>
            </a:lvl1pPr>
            <a:lvl2pPr algn="ctr">
              <a:lnSpc>
                <a:spcPct val="150000"/>
              </a:lnSpc>
              <a:defRPr sz="1500" b="0">
                <a:solidFill>
                  <a:schemeClr val="tx2"/>
                </a:solidFill>
              </a:defRPr>
            </a:lvl2pPr>
            <a:lvl3pPr algn="ctr">
              <a:defRPr/>
            </a:lvl3pPr>
            <a:lvl4pPr algn="ctr">
              <a:defRPr/>
            </a:lvl4pPr>
            <a:lvl5pPr algn="ctr">
              <a:defRPr/>
            </a:lvl5pPr>
          </a:lstStyle>
          <a:p>
            <a:pPr lvl="0"/>
            <a:r>
              <a:rPr lang="en-US" dirty="0"/>
              <a:t>List – panel 2</a:t>
            </a:r>
          </a:p>
          <a:p>
            <a:pPr lvl="1"/>
            <a:r>
              <a:rPr lang="en-US" dirty="0"/>
              <a:t>Indent 2</a:t>
            </a:r>
          </a:p>
        </p:txBody>
      </p:sp>
      <p:sp>
        <p:nvSpPr>
          <p:cNvPr id="57" name="Content Placeholder 12"/>
          <p:cNvSpPr>
            <a:spLocks noGrp="1"/>
          </p:cNvSpPr>
          <p:nvPr>
            <p:ph sz="quarter" idx="16" hasCustomPrompt="1"/>
          </p:nvPr>
        </p:nvSpPr>
        <p:spPr>
          <a:xfrm>
            <a:off x="6240191" y="3573415"/>
            <a:ext cx="4266000" cy="1929600"/>
          </a:xfrm>
        </p:spPr>
        <p:txBody>
          <a:bodyPr anchor="ctr" anchorCtr="0"/>
          <a:lstStyle>
            <a:lvl1pPr algn="ctr">
              <a:lnSpc>
                <a:spcPct val="143000"/>
              </a:lnSpc>
              <a:spcAft>
                <a:spcPts val="800"/>
              </a:spcAft>
              <a:defRPr lang="en-US" sz="1900" b="0" kern="1200" spc="-31" baseline="0" dirty="0" smtClean="0">
                <a:solidFill>
                  <a:schemeClr val="accent2"/>
                </a:solidFill>
                <a:latin typeface="+mn-lt"/>
                <a:ea typeface="+mn-ea"/>
                <a:cs typeface="+mn-cs"/>
              </a:defRPr>
            </a:lvl1pPr>
            <a:lvl2pPr algn="ctr">
              <a:lnSpc>
                <a:spcPct val="150000"/>
              </a:lnSpc>
              <a:defRPr sz="1500" b="0">
                <a:solidFill>
                  <a:schemeClr val="tx2"/>
                </a:solidFill>
              </a:defRPr>
            </a:lvl2pPr>
            <a:lvl3pPr algn="ctr">
              <a:defRPr/>
            </a:lvl3pPr>
            <a:lvl4pPr algn="ctr">
              <a:defRPr/>
            </a:lvl4pPr>
            <a:lvl5pPr algn="ctr">
              <a:defRPr/>
            </a:lvl5pPr>
          </a:lstStyle>
          <a:p>
            <a:pPr lvl="0"/>
            <a:r>
              <a:rPr lang="en-US" dirty="0"/>
              <a:t>List – panel 4</a:t>
            </a:r>
          </a:p>
          <a:p>
            <a:pPr lvl="1"/>
            <a:r>
              <a:rPr lang="en-US" dirty="0"/>
              <a:t>Indent 2</a:t>
            </a:r>
          </a:p>
        </p:txBody>
      </p:sp>
      <p:sp>
        <p:nvSpPr>
          <p:cNvPr id="58" name="Content Placeholder 12"/>
          <p:cNvSpPr>
            <a:spLocks noGrp="1"/>
          </p:cNvSpPr>
          <p:nvPr>
            <p:ph sz="quarter" idx="17" hasCustomPrompt="1"/>
          </p:nvPr>
        </p:nvSpPr>
        <p:spPr>
          <a:xfrm>
            <a:off x="1685811" y="3573465"/>
            <a:ext cx="4266000" cy="1929600"/>
          </a:xfrm>
        </p:spPr>
        <p:txBody>
          <a:bodyPr anchor="ctr" anchorCtr="0"/>
          <a:lstStyle>
            <a:lvl1pPr algn="ctr">
              <a:lnSpc>
                <a:spcPct val="143000"/>
              </a:lnSpc>
              <a:spcAft>
                <a:spcPts val="800"/>
              </a:spcAft>
              <a:defRPr lang="en-US" sz="1900" b="0" kern="1200" spc="-31" baseline="0" dirty="0" smtClean="0">
                <a:solidFill>
                  <a:schemeClr val="accent2"/>
                </a:solidFill>
                <a:latin typeface="+mn-lt"/>
                <a:ea typeface="+mn-ea"/>
                <a:cs typeface="+mn-cs"/>
              </a:defRPr>
            </a:lvl1pPr>
            <a:lvl2pPr algn="ctr">
              <a:lnSpc>
                <a:spcPct val="150000"/>
              </a:lnSpc>
              <a:defRPr sz="1500" b="0">
                <a:solidFill>
                  <a:schemeClr val="tx2"/>
                </a:solidFill>
              </a:defRPr>
            </a:lvl2pPr>
            <a:lvl3pPr algn="ctr">
              <a:defRPr/>
            </a:lvl3pPr>
            <a:lvl4pPr algn="ctr">
              <a:defRPr/>
            </a:lvl4pPr>
            <a:lvl5pPr algn="ctr">
              <a:defRPr/>
            </a:lvl5pPr>
          </a:lstStyle>
          <a:p>
            <a:pPr lvl="0"/>
            <a:r>
              <a:rPr lang="en-US" dirty="0"/>
              <a:t>List – panel 3</a:t>
            </a:r>
          </a:p>
          <a:p>
            <a:pPr lvl="1"/>
            <a:r>
              <a:rPr lang="en-US" dirty="0"/>
              <a:t>Indent 2</a:t>
            </a:r>
          </a:p>
        </p:txBody>
      </p:sp>
      <p:sp>
        <p:nvSpPr>
          <p:cNvPr id="26" name="Date Placeholder 3"/>
          <p:cNvSpPr>
            <a:spLocks noGrp="1"/>
          </p:cNvSpPr>
          <p:nvPr>
            <p:ph type="dt" sz="half" idx="10"/>
          </p:nvPr>
        </p:nvSpPr>
        <p:spPr>
          <a:xfrm>
            <a:off x="4935139" y="6409723"/>
            <a:ext cx="1908000" cy="76944"/>
          </a:xfrm>
        </p:spPr>
        <p:txBody>
          <a:bodyPr/>
          <a:lstStyle>
            <a:lvl1pPr>
              <a:defRPr>
                <a:solidFill>
                  <a:schemeClr val="accent4"/>
                </a:solidFill>
              </a:defRPr>
            </a:lvl1pPr>
          </a:lstStyle>
          <a:p>
            <a:fld id="{5E942550-CB9A-42A0-AB55-FE88B031E21A}" type="datetime1">
              <a:rPr lang="en-GB" smtClean="0">
                <a:solidFill>
                  <a:srgbClr val="00497F"/>
                </a:solidFill>
              </a:rPr>
              <a:pPr/>
              <a:t>22/02/2021</a:t>
            </a:fld>
            <a:endParaRPr lang="en-GB">
              <a:solidFill>
                <a:srgbClr val="00497F"/>
              </a:solidFill>
            </a:endParaRPr>
          </a:p>
        </p:txBody>
      </p:sp>
      <p:sp>
        <p:nvSpPr>
          <p:cNvPr id="27" name="Slide Number Placeholder 5"/>
          <p:cNvSpPr>
            <a:spLocks noGrp="1"/>
          </p:cNvSpPr>
          <p:nvPr>
            <p:ph type="sldNum" sz="quarter" idx="12"/>
          </p:nvPr>
        </p:nvSpPr>
        <p:spPr>
          <a:xfrm>
            <a:off x="4683139" y="6409723"/>
            <a:ext cx="252000" cy="76944"/>
          </a:xfrm>
        </p:spPr>
        <p:txBody>
          <a:bodyPr/>
          <a:lstStyle>
            <a:lvl1pPr>
              <a:defRPr>
                <a:solidFill>
                  <a:schemeClr val="accent4"/>
                </a:solidFill>
              </a:defRPr>
            </a:lvl1pPr>
          </a:lstStyle>
          <a:p>
            <a:fld id="{EE29E9EC-1357-444F-81CA-F00044D3250A}" type="slidenum">
              <a:rPr lang="en-GB" smtClean="0">
                <a:solidFill>
                  <a:srgbClr val="00497F"/>
                </a:solidFill>
              </a:rPr>
              <a:pPr/>
              <a:t>‹#›</a:t>
            </a:fld>
            <a:endParaRPr lang="en-GB">
              <a:solidFill>
                <a:srgbClr val="00497F"/>
              </a:solidFill>
            </a:endParaRPr>
          </a:p>
        </p:txBody>
      </p:sp>
      <p:sp>
        <p:nvSpPr>
          <p:cNvPr id="28" name="Footer Placeholder 4"/>
          <p:cNvSpPr>
            <a:spLocks noGrp="1"/>
          </p:cNvSpPr>
          <p:nvPr>
            <p:ph type="ftr" sz="quarter" idx="3"/>
          </p:nvPr>
        </p:nvSpPr>
        <p:spPr>
          <a:xfrm>
            <a:off x="2066005" y="6409723"/>
            <a:ext cx="2160000" cy="76944"/>
          </a:xfrm>
          <a:prstGeom prst="rect">
            <a:avLst/>
          </a:prstGeom>
        </p:spPr>
        <p:txBody>
          <a:bodyPr vert="horz" lIns="0" tIns="0" rIns="0" bIns="0" rtlCol="0" anchor="b" anchorCtr="0">
            <a:spAutoFit/>
          </a:bodyPr>
          <a:lstStyle>
            <a:lvl1pPr algn="l">
              <a:defRPr sz="500" b="1">
                <a:solidFill>
                  <a:schemeClr val="accent4"/>
                </a:solidFill>
              </a:defRPr>
            </a:lvl1pPr>
          </a:lstStyle>
          <a:p>
            <a:r>
              <a:rPr lang="en-GB">
                <a:solidFill>
                  <a:srgbClr val="00497F"/>
                </a:solidFill>
              </a:rPr>
              <a:t>Where technology starts</a:t>
            </a:r>
            <a:endParaRPr lang="en-GB" dirty="0">
              <a:solidFill>
                <a:srgbClr val="00497F"/>
              </a:solidFill>
            </a:endParaRPr>
          </a:p>
        </p:txBody>
      </p:sp>
      <p:sp>
        <p:nvSpPr>
          <p:cNvPr id="29" name="Freeform: Shape 6"/>
          <p:cNvSpPr/>
          <p:nvPr userDrawn="1"/>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343" tIns="45719" rIns="91343" bIns="45719" rtlCol="0" anchor="ctr"/>
          <a:lstStyle/>
          <a:p>
            <a:pPr algn="ctr" defTabSz="913267"/>
            <a:endParaRPr lang="en-GB" sz="1900">
              <a:solidFill>
                <a:srgbClr val="FFFFFF"/>
              </a:solidFill>
            </a:endParaRPr>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6940" y="6350193"/>
            <a:ext cx="1600200" cy="184023"/>
          </a:xfrm>
          <a:prstGeom prst="rect">
            <a:avLst/>
          </a:prstGeom>
        </p:spPr>
      </p:pic>
    </p:spTree>
    <p:extLst>
      <p:ext uri="{BB962C8B-B14F-4D97-AF65-F5344CB8AC3E}">
        <p14:creationId xmlns:p14="http://schemas.microsoft.com/office/powerpoint/2010/main" val="3478384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st - four panel image">
    <p:spTree>
      <p:nvGrpSpPr>
        <p:cNvPr id="1" name=""/>
        <p:cNvGrpSpPr/>
        <p:nvPr/>
      </p:nvGrpSpPr>
      <p:grpSpPr>
        <a:xfrm>
          <a:off x="0" y="0"/>
          <a:ext cx="0" cy="0"/>
          <a:chOff x="0" y="0"/>
          <a:chExt cx="0" cy="0"/>
        </a:xfrm>
      </p:grpSpPr>
      <p:sp>
        <p:nvSpPr>
          <p:cNvPr id="25" name="Picture Placeholder 24"/>
          <p:cNvSpPr>
            <a:spLocks noGrp="1" noChangeAspect="1"/>
          </p:cNvSpPr>
          <p:nvPr>
            <p:ph type="pic" sz="quarter" idx="18"/>
          </p:nvPr>
        </p:nvSpPr>
        <p:spPr>
          <a:xfrm>
            <a:off x="7653290" y="117477"/>
            <a:ext cx="4424412" cy="6623051"/>
          </a:xfrm>
        </p:spPr>
        <p:txBody>
          <a:bodyPr/>
          <a:lstStyle/>
          <a:p>
            <a:endParaRPr lang="en-US"/>
          </a:p>
        </p:txBody>
      </p:sp>
      <p:sp>
        <p:nvSpPr>
          <p:cNvPr id="3" name="Content Placeholder 2"/>
          <p:cNvSpPr>
            <a:spLocks noGrp="1"/>
          </p:cNvSpPr>
          <p:nvPr>
            <p:ph idx="1" hasCustomPrompt="1"/>
          </p:nvPr>
        </p:nvSpPr>
        <p:spPr>
          <a:xfrm>
            <a:off x="966000" y="3617324"/>
            <a:ext cx="2862000" cy="2412000"/>
          </a:xfrm>
        </p:spPr>
        <p:txBody>
          <a:bodyPr anchor="t" anchorCtr="0"/>
          <a:lstStyle>
            <a:lvl1pPr algn="r">
              <a:defRPr>
                <a:solidFill>
                  <a:schemeClr val="accent1"/>
                </a:solidFill>
              </a:defRPr>
            </a:lvl1pPr>
            <a:lvl2pPr algn="r">
              <a:defRPr/>
            </a:lvl2pPr>
            <a:lvl3pPr algn="r">
              <a:defRPr/>
            </a:lvl3pPr>
            <a:lvl4pPr algn="r">
              <a:defRPr/>
            </a:lvl4pPr>
            <a:lvl5pPr algn="r">
              <a:defRPr/>
            </a:lvl5pPr>
          </a:lstStyle>
          <a:p>
            <a:pPr lvl="0"/>
            <a:r>
              <a:rPr lang="en-US" dirty="0"/>
              <a:t>List</a:t>
            </a:r>
          </a:p>
          <a:p>
            <a:pPr lvl="1"/>
            <a:r>
              <a:rPr lang="en-US" dirty="0"/>
              <a:t>Indent 2</a:t>
            </a:r>
          </a:p>
        </p:txBody>
      </p:sp>
      <p:sp>
        <p:nvSpPr>
          <p:cNvPr id="7" name="Text Placeholder 29"/>
          <p:cNvSpPr>
            <a:spLocks noGrp="1"/>
          </p:cNvSpPr>
          <p:nvPr>
            <p:ph type="body" sz="quarter" idx="14" hasCustomPrompt="1"/>
          </p:nvPr>
        </p:nvSpPr>
        <p:spPr>
          <a:xfrm>
            <a:off x="8117681" y="6291104"/>
            <a:ext cx="3606915" cy="169277"/>
          </a:xfrm>
        </p:spPr>
        <p:txBody>
          <a:bodyPr wrap="square" anchor="b" anchorCtr="0">
            <a:spAutoFit/>
          </a:bodyPr>
          <a:lstStyle>
            <a:lvl1pPr algn="r">
              <a:spcAft>
                <a:spcPts val="0"/>
              </a:spcAft>
              <a:defRPr sz="1100">
                <a:solidFill>
                  <a:schemeClr val="bg1"/>
                </a:solidFill>
              </a:defRPr>
            </a:lvl1pPr>
          </a:lstStyle>
          <a:p>
            <a:pPr lvl="0"/>
            <a:r>
              <a:rPr lang="en-US" dirty="0"/>
              <a:t>Add section title</a:t>
            </a:r>
          </a:p>
        </p:txBody>
      </p:sp>
      <p:sp>
        <p:nvSpPr>
          <p:cNvPr id="29" name="Content Placeholder 28"/>
          <p:cNvSpPr>
            <a:spLocks noGrp="1"/>
          </p:cNvSpPr>
          <p:nvPr>
            <p:ph sz="quarter" idx="15" hasCustomPrompt="1"/>
          </p:nvPr>
        </p:nvSpPr>
        <p:spPr>
          <a:xfrm>
            <a:off x="4309644" y="3617324"/>
            <a:ext cx="2862000" cy="2412000"/>
          </a:xfrm>
        </p:spPr>
        <p:txBody>
          <a:bodyPr anchor="t" anchorCtr="0"/>
          <a:lstStyle>
            <a:lvl1pPr>
              <a:defRPr>
                <a:solidFill>
                  <a:schemeClr val="accent1"/>
                </a:solidFill>
              </a:defRPr>
            </a:lvl1pPr>
          </a:lstStyle>
          <a:p>
            <a:pPr lvl="0"/>
            <a:r>
              <a:rPr lang="en-US" dirty="0"/>
              <a:t>List</a:t>
            </a:r>
          </a:p>
          <a:p>
            <a:pPr lvl="1"/>
            <a:r>
              <a:rPr lang="en-US" dirty="0"/>
              <a:t>Indent 2</a:t>
            </a:r>
          </a:p>
        </p:txBody>
      </p:sp>
      <p:sp>
        <p:nvSpPr>
          <p:cNvPr id="26" name="Content Placeholder 28"/>
          <p:cNvSpPr>
            <a:spLocks noGrp="1"/>
          </p:cNvSpPr>
          <p:nvPr>
            <p:ph sz="quarter" idx="16" hasCustomPrompt="1"/>
          </p:nvPr>
        </p:nvSpPr>
        <p:spPr>
          <a:xfrm>
            <a:off x="4309644" y="1747024"/>
            <a:ext cx="2862000" cy="1870301"/>
          </a:xfrm>
        </p:spPr>
        <p:txBody>
          <a:bodyPr anchor="t" anchorCtr="0"/>
          <a:lstStyle>
            <a:lvl1pPr>
              <a:defRPr>
                <a:solidFill>
                  <a:schemeClr val="accent1"/>
                </a:solidFill>
              </a:defRPr>
            </a:lvl1pPr>
          </a:lstStyle>
          <a:p>
            <a:pPr lvl="0"/>
            <a:r>
              <a:rPr lang="en-US" dirty="0"/>
              <a:t>List</a:t>
            </a:r>
          </a:p>
          <a:p>
            <a:pPr lvl="1"/>
            <a:r>
              <a:rPr lang="en-US" dirty="0"/>
              <a:t>Indent 2</a:t>
            </a:r>
          </a:p>
        </p:txBody>
      </p:sp>
      <p:sp>
        <p:nvSpPr>
          <p:cNvPr id="27" name="Content Placeholder 28"/>
          <p:cNvSpPr>
            <a:spLocks noGrp="1"/>
          </p:cNvSpPr>
          <p:nvPr>
            <p:ph sz="quarter" idx="17" hasCustomPrompt="1"/>
          </p:nvPr>
        </p:nvSpPr>
        <p:spPr>
          <a:xfrm>
            <a:off x="966000" y="1747024"/>
            <a:ext cx="2862000" cy="1870301"/>
          </a:xfrm>
        </p:spPr>
        <p:txBody>
          <a:bodyPr anchor="t" anchorCtr="0"/>
          <a:lstStyle>
            <a:lvl1pPr algn="r">
              <a:defRPr>
                <a:solidFill>
                  <a:schemeClr val="accent1"/>
                </a:solidFill>
              </a:defRPr>
            </a:lvl1pPr>
            <a:lvl2pPr algn="r">
              <a:defRPr/>
            </a:lvl2pPr>
            <a:lvl3pPr algn="r">
              <a:defRPr/>
            </a:lvl3pPr>
            <a:lvl4pPr algn="r">
              <a:defRPr/>
            </a:lvl4pPr>
            <a:lvl5pPr algn="r">
              <a:defRPr/>
            </a:lvl5pPr>
          </a:lstStyle>
          <a:p>
            <a:pPr lvl="0"/>
            <a:r>
              <a:rPr lang="en-US" dirty="0"/>
              <a:t>List</a:t>
            </a:r>
          </a:p>
          <a:p>
            <a:pPr lvl="1"/>
            <a:r>
              <a:rPr lang="en-US" dirty="0"/>
              <a:t>Indent 2</a:t>
            </a:r>
          </a:p>
        </p:txBody>
      </p:sp>
      <p:sp>
        <p:nvSpPr>
          <p:cNvPr id="15" name="Date Placeholder 3"/>
          <p:cNvSpPr>
            <a:spLocks noGrp="1"/>
          </p:cNvSpPr>
          <p:nvPr>
            <p:ph type="dt" sz="half" idx="10"/>
          </p:nvPr>
        </p:nvSpPr>
        <p:spPr>
          <a:xfrm>
            <a:off x="4935139" y="6409723"/>
            <a:ext cx="1908000" cy="76944"/>
          </a:xfrm>
        </p:spPr>
        <p:txBody>
          <a:bodyPr/>
          <a:lstStyle>
            <a:lvl1pPr>
              <a:defRPr>
                <a:solidFill>
                  <a:schemeClr val="accent4"/>
                </a:solidFill>
              </a:defRPr>
            </a:lvl1pPr>
          </a:lstStyle>
          <a:p>
            <a:fld id="{5E942550-CB9A-42A0-AB55-FE88B031E21A}" type="datetime1">
              <a:rPr lang="en-GB" smtClean="0">
                <a:solidFill>
                  <a:srgbClr val="00497F"/>
                </a:solidFill>
              </a:rPr>
              <a:pPr/>
              <a:t>22/02/2021</a:t>
            </a:fld>
            <a:endParaRPr lang="en-GB">
              <a:solidFill>
                <a:srgbClr val="00497F"/>
              </a:solidFill>
            </a:endParaRPr>
          </a:p>
        </p:txBody>
      </p:sp>
      <p:sp>
        <p:nvSpPr>
          <p:cNvPr id="16" name="Slide Number Placeholder 5"/>
          <p:cNvSpPr>
            <a:spLocks noGrp="1"/>
          </p:cNvSpPr>
          <p:nvPr>
            <p:ph type="sldNum" sz="quarter" idx="12"/>
          </p:nvPr>
        </p:nvSpPr>
        <p:spPr>
          <a:xfrm>
            <a:off x="4683139" y="6409723"/>
            <a:ext cx="252000" cy="76944"/>
          </a:xfrm>
        </p:spPr>
        <p:txBody>
          <a:bodyPr/>
          <a:lstStyle>
            <a:lvl1pPr>
              <a:defRPr>
                <a:solidFill>
                  <a:schemeClr val="accent4"/>
                </a:solidFill>
              </a:defRPr>
            </a:lvl1pPr>
          </a:lstStyle>
          <a:p>
            <a:fld id="{EE29E9EC-1357-444F-81CA-F00044D3250A}" type="slidenum">
              <a:rPr lang="en-GB" smtClean="0">
                <a:solidFill>
                  <a:srgbClr val="00497F"/>
                </a:solidFill>
              </a:rPr>
              <a:pPr/>
              <a:t>‹#›</a:t>
            </a:fld>
            <a:endParaRPr lang="en-GB">
              <a:solidFill>
                <a:srgbClr val="00497F"/>
              </a:solidFill>
            </a:endParaRPr>
          </a:p>
        </p:txBody>
      </p:sp>
      <p:sp>
        <p:nvSpPr>
          <p:cNvPr id="17" name="Footer Placeholder 4"/>
          <p:cNvSpPr>
            <a:spLocks noGrp="1"/>
          </p:cNvSpPr>
          <p:nvPr>
            <p:ph type="ftr" sz="quarter" idx="3"/>
          </p:nvPr>
        </p:nvSpPr>
        <p:spPr>
          <a:xfrm>
            <a:off x="2066005" y="6409723"/>
            <a:ext cx="2160000" cy="76944"/>
          </a:xfrm>
          <a:prstGeom prst="rect">
            <a:avLst/>
          </a:prstGeom>
        </p:spPr>
        <p:txBody>
          <a:bodyPr vert="horz" lIns="0" tIns="0" rIns="0" bIns="0" rtlCol="0" anchor="b" anchorCtr="0">
            <a:spAutoFit/>
          </a:bodyPr>
          <a:lstStyle>
            <a:lvl1pPr algn="l">
              <a:defRPr sz="500" b="1">
                <a:solidFill>
                  <a:schemeClr val="accent4"/>
                </a:solidFill>
              </a:defRPr>
            </a:lvl1pPr>
          </a:lstStyle>
          <a:p>
            <a:r>
              <a:rPr lang="en-GB">
                <a:solidFill>
                  <a:srgbClr val="00497F"/>
                </a:solidFill>
              </a:rPr>
              <a:t>Where technology starts</a:t>
            </a:r>
            <a:endParaRPr lang="en-GB" dirty="0">
              <a:solidFill>
                <a:srgbClr val="00497F"/>
              </a:solidFill>
            </a:endParaRPr>
          </a:p>
        </p:txBody>
      </p:sp>
      <p:sp>
        <p:nvSpPr>
          <p:cNvPr id="18" name="Freeform: Shape 6"/>
          <p:cNvSpPr/>
          <p:nvPr userDrawn="1"/>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343" tIns="45719" rIns="91343" bIns="45719" rtlCol="0" anchor="ctr"/>
          <a:lstStyle/>
          <a:p>
            <a:pPr algn="ctr" defTabSz="913267"/>
            <a:endParaRPr lang="en-GB" sz="1900">
              <a:solidFill>
                <a:srgbClr val="FFFFFF"/>
              </a:solidFill>
            </a:endParaRPr>
          </a:p>
        </p:txBody>
      </p:sp>
      <p:pic>
        <p:nvPicPr>
          <p:cNvPr id="19" name="Picture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6940" y="6350193"/>
            <a:ext cx="1600200" cy="184023"/>
          </a:xfrm>
          <a:prstGeom prst="rect">
            <a:avLst/>
          </a:prstGeom>
        </p:spPr>
      </p:pic>
    </p:spTree>
    <p:extLst>
      <p:ext uri="{BB962C8B-B14F-4D97-AF65-F5344CB8AC3E}">
        <p14:creationId xmlns:p14="http://schemas.microsoft.com/office/powerpoint/2010/main" val="4727680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Long Title</a:t>
            </a:r>
          </a:p>
        </p:txBody>
      </p:sp>
      <p:sp>
        <p:nvSpPr>
          <p:cNvPr id="3" name="Content Placeholder 2"/>
          <p:cNvSpPr>
            <a:spLocks noGrp="1"/>
          </p:cNvSpPr>
          <p:nvPr>
            <p:ph idx="1" hasCustomPrompt="1"/>
          </p:nvPr>
        </p:nvSpPr>
        <p:spPr/>
        <p:txBody>
          <a:bodyPr/>
          <a:lstStyle>
            <a:lvl2pPr>
              <a:defRPr sz="1900"/>
            </a:lvl2pPr>
            <a:lvl3pPr>
              <a:defRPr sz="1600">
                <a:solidFill>
                  <a:schemeClr val="tx2"/>
                </a:solidFill>
              </a:defRPr>
            </a:lvl3pPr>
            <a:lvl4pPr>
              <a:defRPr sz="1500"/>
            </a:lvl4pPr>
            <a:lvl5pPr>
              <a:defRPr sz="1200"/>
            </a:lvl5pPr>
          </a:lstStyle>
          <a:p>
            <a:pPr lvl="1"/>
            <a:r>
              <a:rPr lang="en-US" dirty="0"/>
              <a:t>Indent 1</a:t>
            </a:r>
          </a:p>
          <a:p>
            <a:pPr lvl="2"/>
            <a:r>
              <a:rPr lang="en-US" dirty="0"/>
              <a:t>Indent 2</a:t>
            </a:r>
          </a:p>
          <a:p>
            <a:pPr lvl="3"/>
            <a:r>
              <a:rPr lang="en-US" dirty="0"/>
              <a:t>Indent 3</a:t>
            </a:r>
          </a:p>
          <a:p>
            <a:pPr lvl="4"/>
            <a:r>
              <a:rPr lang="en-US" dirty="0"/>
              <a:t>Indent 4</a:t>
            </a:r>
            <a:endParaRPr lang="en-GB" dirty="0"/>
          </a:p>
        </p:txBody>
      </p:sp>
      <p:sp>
        <p:nvSpPr>
          <p:cNvPr id="7" name="Text Placeholder 29"/>
          <p:cNvSpPr>
            <a:spLocks noGrp="1"/>
          </p:cNvSpPr>
          <p:nvPr>
            <p:ph type="body" sz="quarter" idx="14" hasCustomPrompt="1"/>
          </p:nvPr>
        </p:nvSpPr>
        <p:spPr>
          <a:xfrm>
            <a:off x="6861347" y="6291104"/>
            <a:ext cx="4863252" cy="169277"/>
          </a:xfrm>
        </p:spPr>
        <p:txBody>
          <a:bodyPr wrap="square" anchor="b" anchorCtr="0">
            <a:spAutoFit/>
          </a:bodyPr>
          <a:lstStyle>
            <a:lvl1pPr algn="r">
              <a:spcAft>
                <a:spcPts val="0"/>
              </a:spcAft>
              <a:defRPr sz="1100">
                <a:solidFill>
                  <a:schemeClr val="accent1"/>
                </a:solidFill>
              </a:defRPr>
            </a:lvl1pPr>
          </a:lstStyle>
          <a:p>
            <a:pPr lvl="0"/>
            <a:r>
              <a:rPr lang="en-US" dirty="0"/>
              <a:t>Add section title</a:t>
            </a:r>
          </a:p>
        </p:txBody>
      </p:sp>
      <p:sp>
        <p:nvSpPr>
          <p:cNvPr id="12" name="Date Placeholder 3"/>
          <p:cNvSpPr>
            <a:spLocks noGrp="1"/>
          </p:cNvSpPr>
          <p:nvPr>
            <p:ph type="dt" sz="half" idx="10"/>
          </p:nvPr>
        </p:nvSpPr>
        <p:spPr>
          <a:xfrm>
            <a:off x="4935139" y="6409723"/>
            <a:ext cx="1908000" cy="76944"/>
          </a:xfrm>
        </p:spPr>
        <p:txBody>
          <a:bodyPr/>
          <a:lstStyle>
            <a:lvl1pPr>
              <a:defRPr>
                <a:solidFill>
                  <a:schemeClr val="accent4"/>
                </a:solidFill>
              </a:defRPr>
            </a:lvl1pPr>
          </a:lstStyle>
          <a:p>
            <a:fld id="{5E942550-CB9A-42A0-AB55-FE88B031E21A}" type="datetime1">
              <a:rPr lang="en-GB" smtClean="0">
                <a:solidFill>
                  <a:srgbClr val="00497F"/>
                </a:solidFill>
              </a:rPr>
              <a:pPr/>
              <a:t>22/02/2021</a:t>
            </a:fld>
            <a:endParaRPr lang="en-GB">
              <a:solidFill>
                <a:srgbClr val="00497F"/>
              </a:solidFill>
            </a:endParaRPr>
          </a:p>
        </p:txBody>
      </p:sp>
      <p:sp>
        <p:nvSpPr>
          <p:cNvPr id="13" name="Slide Number Placeholder 5"/>
          <p:cNvSpPr>
            <a:spLocks noGrp="1"/>
          </p:cNvSpPr>
          <p:nvPr>
            <p:ph type="sldNum" sz="quarter" idx="12"/>
          </p:nvPr>
        </p:nvSpPr>
        <p:spPr>
          <a:xfrm>
            <a:off x="4683139" y="6409723"/>
            <a:ext cx="252000" cy="76944"/>
          </a:xfrm>
        </p:spPr>
        <p:txBody>
          <a:bodyPr/>
          <a:lstStyle>
            <a:lvl1pPr>
              <a:defRPr>
                <a:solidFill>
                  <a:schemeClr val="accent4"/>
                </a:solidFill>
              </a:defRPr>
            </a:lvl1pPr>
          </a:lstStyle>
          <a:p>
            <a:fld id="{EE29E9EC-1357-444F-81CA-F00044D3250A}" type="slidenum">
              <a:rPr lang="en-GB" smtClean="0">
                <a:solidFill>
                  <a:srgbClr val="00497F"/>
                </a:solidFill>
              </a:rPr>
              <a:pPr/>
              <a:t>‹#›</a:t>
            </a:fld>
            <a:endParaRPr lang="en-GB">
              <a:solidFill>
                <a:srgbClr val="00497F"/>
              </a:solidFill>
            </a:endParaRPr>
          </a:p>
        </p:txBody>
      </p:sp>
      <p:sp>
        <p:nvSpPr>
          <p:cNvPr id="14" name="Footer Placeholder 4"/>
          <p:cNvSpPr>
            <a:spLocks noGrp="1"/>
          </p:cNvSpPr>
          <p:nvPr>
            <p:ph type="ftr" sz="quarter" idx="3"/>
          </p:nvPr>
        </p:nvSpPr>
        <p:spPr>
          <a:xfrm>
            <a:off x="2066005" y="6409723"/>
            <a:ext cx="2160000" cy="76944"/>
          </a:xfrm>
          <a:prstGeom prst="rect">
            <a:avLst/>
          </a:prstGeom>
        </p:spPr>
        <p:txBody>
          <a:bodyPr vert="horz" lIns="0" tIns="0" rIns="0" bIns="0" rtlCol="0" anchor="b" anchorCtr="0">
            <a:spAutoFit/>
          </a:bodyPr>
          <a:lstStyle>
            <a:lvl1pPr algn="l">
              <a:defRPr sz="500" b="1">
                <a:solidFill>
                  <a:schemeClr val="accent4"/>
                </a:solidFill>
              </a:defRPr>
            </a:lvl1pPr>
          </a:lstStyle>
          <a:p>
            <a:r>
              <a:rPr lang="en-GB">
                <a:solidFill>
                  <a:srgbClr val="00497F"/>
                </a:solidFill>
              </a:rPr>
              <a:t>Where technology starts</a:t>
            </a:r>
            <a:endParaRPr lang="en-GB" dirty="0">
              <a:solidFill>
                <a:srgbClr val="00497F"/>
              </a:solidFill>
            </a:endParaRPr>
          </a:p>
        </p:txBody>
      </p:sp>
      <p:sp>
        <p:nvSpPr>
          <p:cNvPr id="15" name="Freeform: Shape 6"/>
          <p:cNvSpPr/>
          <p:nvPr userDrawn="1"/>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343" tIns="45719" rIns="91343" bIns="45719" rtlCol="0" anchor="ctr"/>
          <a:lstStyle/>
          <a:p>
            <a:pPr algn="ctr" defTabSz="913267"/>
            <a:endParaRPr lang="en-GB" sz="1900">
              <a:solidFill>
                <a:srgbClr val="FFFFFF"/>
              </a:solidFill>
            </a:endParaRPr>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6940" y="6350193"/>
            <a:ext cx="1600200" cy="184023"/>
          </a:xfrm>
          <a:prstGeom prst="rect">
            <a:avLst/>
          </a:prstGeom>
        </p:spPr>
      </p:pic>
    </p:spTree>
    <p:extLst>
      <p:ext uri="{BB962C8B-B14F-4D97-AF65-F5344CB8AC3E}">
        <p14:creationId xmlns:p14="http://schemas.microsoft.com/office/powerpoint/2010/main" val="1220937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Comparison Title</a:t>
            </a:r>
            <a:endParaRPr lang="en-GB" dirty="0"/>
          </a:p>
        </p:txBody>
      </p:sp>
      <p:sp>
        <p:nvSpPr>
          <p:cNvPr id="3" name="Content Placeholder 2"/>
          <p:cNvSpPr>
            <a:spLocks noGrp="1"/>
          </p:cNvSpPr>
          <p:nvPr>
            <p:ph idx="1" hasCustomPrompt="1"/>
          </p:nvPr>
        </p:nvSpPr>
        <p:spPr>
          <a:xfrm>
            <a:off x="966000" y="1633537"/>
            <a:ext cx="4266000" cy="4395787"/>
          </a:xfrm>
        </p:spPr>
        <p:txBody>
          <a:bodyPr/>
          <a:lstStyle>
            <a:lvl2pPr>
              <a:defRPr sz="1900"/>
            </a:lvl2pPr>
            <a:lvl3pPr>
              <a:defRPr sz="1600">
                <a:solidFill>
                  <a:schemeClr val="tx2"/>
                </a:solidFill>
              </a:defRPr>
            </a:lvl3pPr>
            <a:lvl4pPr>
              <a:defRPr sz="1500"/>
            </a:lvl4pPr>
            <a:lvl5pPr>
              <a:defRPr sz="1200"/>
            </a:lvl5pPr>
          </a:lstStyle>
          <a:p>
            <a:pPr lvl="0"/>
            <a:r>
              <a:rPr lang="en-US" dirty="0"/>
              <a:t>Indent 1</a:t>
            </a:r>
          </a:p>
          <a:p>
            <a:pPr lvl="1"/>
            <a:r>
              <a:rPr lang="en-US" dirty="0"/>
              <a:t>Indent 2</a:t>
            </a:r>
          </a:p>
          <a:p>
            <a:pPr lvl="2"/>
            <a:r>
              <a:rPr lang="en-US" dirty="0"/>
              <a:t>Indent 3</a:t>
            </a:r>
          </a:p>
          <a:p>
            <a:pPr lvl="3"/>
            <a:r>
              <a:rPr lang="en-US" dirty="0"/>
              <a:t>Indent 4</a:t>
            </a:r>
          </a:p>
          <a:p>
            <a:pPr lvl="4"/>
            <a:r>
              <a:rPr lang="en-US" dirty="0"/>
              <a:t>Indent 5</a:t>
            </a:r>
            <a:endParaRPr lang="en-GB" dirty="0"/>
          </a:p>
        </p:txBody>
      </p:sp>
      <p:sp>
        <p:nvSpPr>
          <p:cNvPr id="7" name="Text Placeholder 29"/>
          <p:cNvSpPr>
            <a:spLocks noGrp="1"/>
          </p:cNvSpPr>
          <p:nvPr>
            <p:ph type="body" sz="quarter" idx="14" hasCustomPrompt="1"/>
          </p:nvPr>
        </p:nvSpPr>
        <p:spPr>
          <a:xfrm>
            <a:off x="6959602" y="6291104"/>
            <a:ext cx="4764996" cy="169277"/>
          </a:xfrm>
        </p:spPr>
        <p:txBody>
          <a:bodyPr wrap="square" anchor="b" anchorCtr="0">
            <a:spAutoFit/>
          </a:bodyPr>
          <a:lstStyle>
            <a:lvl1pPr algn="r">
              <a:spcAft>
                <a:spcPts val="0"/>
              </a:spcAft>
              <a:defRPr sz="1100">
                <a:solidFill>
                  <a:schemeClr val="accent1"/>
                </a:solidFill>
              </a:defRPr>
            </a:lvl1pPr>
          </a:lstStyle>
          <a:p>
            <a:pPr lvl="0"/>
            <a:r>
              <a:rPr lang="en-US" dirty="0"/>
              <a:t>Add section title</a:t>
            </a:r>
          </a:p>
        </p:txBody>
      </p:sp>
      <p:sp>
        <p:nvSpPr>
          <p:cNvPr id="29" name="Content Placeholder 28"/>
          <p:cNvSpPr>
            <a:spLocks noGrp="1"/>
          </p:cNvSpPr>
          <p:nvPr>
            <p:ph sz="quarter" idx="15" hasCustomPrompt="1"/>
          </p:nvPr>
        </p:nvSpPr>
        <p:spPr>
          <a:xfrm>
            <a:off x="6959600" y="1633535"/>
            <a:ext cx="4266400" cy="4395600"/>
          </a:xfrm>
        </p:spPr>
        <p:txBody>
          <a:bodyPr/>
          <a:lstStyle>
            <a:lvl2pPr>
              <a:defRPr sz="1900"/>
            </a:lvl2pPr>
            <a:lvl3pPr>
              <a:defRPr sz="1600">
                <a:solidFill>
                  <a:schemeClr val="tx2"/>
                </a:solidFill>
              </a:defRPr>
            </a:lvl3pPr>
            <a:lvl4pPr>
              <a:defRPr sz="1500"/>
            </a:lvl4pPr>
            <a:lvl5pPr>
              <a:defRPr sz="1200"/>
            </a:lvl5pPr>
          </a:lstStyle>
          <a:p>
            <a:pPr lvl="0"/>
            <a:r>
              <a:rPr lang="en-US" dirty="0"/>
              <a:t>Indent 1</a:t>
            </a:r>
          </a:p>
          <a:p>
            <a:pPr lvl="1"/>
            <a:r>
              <a:rPr lang="en-US" dirty="0"/>
              <a:t>Indent 2</a:t>
            </a:r>
          </a:p>
          <a:p>
            <a:pPr lvl="2"/>
            <a:r>
              <a:rPr lang="en-US" dirty="0"/>
              <a:t>Indent 3</a:t>
            </a:r>
          </a:p>
          <a:p>
            <a:pPr lvl="3"/>
            <a:r>
              <a:rPr lang="en-US" dirty="0"/>
              <a:t>Indent 4</a:t>
            </a:r>
          </a:p>
          <a:p>
            <a:pPr lvl="4"/>
            <a:r>
              <a:rPr lang="en-US" dirty="0"/>
              <a:t>Indent 5</a:t>
            </a:r>
            <a:endParaRPr lang="en-GB" dirty="0"/>
          </a:p>
        </p:txBody>
      </p:sp>
      <p:sp>
        <p:nvSpPr>
          <p:cNvPr id="13" name="Date Placeholder 3"/>
          <p:cNvSpPr>
            <a:spLocks noGrp="1"/>
          </p:cNvSpPr>
          <p:nvPr>
            <p:ph type="dt" sz="half" idx="10"/>
          </p:nvPr>
        </p:nvSpPr>
        <p:spPr>
          <a:xfrm>
            <a:off x="4935139" y="6409723"/>
            <a:ext cx="1908000" cy="76944"/>
          </a:xfrm>
        </p:spPr>
        <p:txBody>
          <a:bodyPr/>
          <a:lstStyle>
            <a:lvl1pPr>
              <a:defRPr>
                <a:solidFill>
                  <a:schemeClr val="accent4"/>
                </a:solidFill>
              </a:defRPr>
            </a:lvl1pPr>
          </a:lstStyle>
          <a:p>
            <a:fld id="{5E942550-CB9A-42A0-AB55-FE88B031E21A}" type="datetime1">
              <a:rPr lang="en-GB" smtClean="0">
                <a:solidFill>
                  <a:srgbClr val="00497F"/>
                </a:solidFill>
              </a:rPr>
              <a:pPr/>
              <a:t>22/02/2021</a:t>
            </a:fld>
            <a:endParaRPr lang="en-GB">
              <a:solidFill>
                <a:srgbClr val="00497F"/>
              </a:solidFill>
            </a:endParaRPr>
          </a:p>
        </p:txBody>
      </p:sp>
      <p:sp>
        <p:nvSpPr>
          <p:cNvPr id="14" name="Slide Number Placeholder 5"/>
          <p:cNvSpPr>
            <a:spLocks noGrp="1"/>
          </p:cNvSpPr>
          <p:nvPr>
            <p:ph type="sldNum" sz="quarter" idx="12"/>
          </p:nvPr>
        </p:nvSpPr>
        <p:spPr>
          <a:xfrm>
            <a:off x="4683139" y="6409723"/>
            <a:ext cx="252000" cy="76944"/>
          </a:xfrm>
        </p:spPr>
        <p:txBody>
          <a:bodyPr/>
          <a:lstStyle>
            <a:lvl1pPr>
              <a:defRPr>
                <a:solidFill>
                  <a:schemeClr val="accent4"/>
                </a:solidFill>
              </a:defRPr>
            </a:lvl1pPr>
          </a:lstStyle>
          <a:p>
            <a:fld id="{EE29E9EC-1357-444F-81CA-F00044D3250A}" type="slidenum">
              <a:rPr lang="en-GB" smtClean="0">
                <a:solidFill>
                  <a:srgbClr val="00497F"/>
                </a:solidFill>
              </a:rPr>
              <a:pPr/>
              <a:t>‹#›</a:t>
            </a:fld>
            <a:endParaRPr lang="en-GB">
              <a:solidFill>
                <a:srgbClr val="00497F"/>
              </a:solidFill>
            </a:endParaRPr>
          </a:p>
        </p:txBody>
      </p:sp>
      <p:sp>
        <p:nvSpPr>
          <p:cNvPr id="15" name="Footer Placeholder 4"/>
          <p:cNvSpPr>
            <a:spLocks noGrp="1"/>
          </p:cNvSpPr>
          <p:nvPr>
            <p:ph type="ftr" sz="quarter" idx="3"/>
          </p:nvPr>
        </p:nvSpPr>
        <p:spPr>
          <a:xfrm>
            <a:off x="2066005" y="6409723"/>
            <a:ext cx="2160000" cy="76944"/>
          </a:xfrm>
          <a:prstGeom prst="rect">
            <a:avLst/>
          </a:prstGeom>
        </p:spPr>
        <p:txBody>
          <a:bodyPr vert="horz" lIns="0" tIns="0" rIns="0" bIns="0" rtlCol="0" anchor="b" anchorCtr="0">
            <a:spAutoFit/>
          </a:bodyPr>
          <a:lstStyle>
            <a:lvl1pPr algn="l">
              <a:defRPr sz="500" b="1">
                <a:solidFill>
                  <a:schemeClr val="accent4"/>
                </a:solidFill>
              </a:defRPr>
            </a:lvl1pPr>
          </a:lstStyle>
          <a:p>
            <a:r>
              <a:rPr lang="en-GB">
                <a:solidFill>
                  <a:srgbClr val="00497F"/>
                </a:solidFill>
              </a:rPr>
              <a:t>Where technology starts</a:t>
            </a:r>
            <a:endParaRPr lang="en-GB" dirty="0">
              <a:solidFill>
                <a:srgbClr val="00497F"/>
              </a:solidFill>
            </a:endParaRPr>
          </a:p>
        </p:txBody>
      </p:sp>
      <p:sp>
        <p:nvSpPr>
          <p:cNvPr id="16" name="Freeform: Shape 6"/>
          <p:cNvSpPr/>
          <p:nvPr userDrawn="1"/>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343" tIns="45719" rIns="91343" bIns="45719" rtlCol="0" anchor="ctr"/>
          <a:lstStyle/>
          <a:p>
            <a:pPr algn="ctr" defTabSz="913267"/>
            <a:endParaRPr lang="en-GB" sz="1900">
              <a:solidFill>
                <a:srgbClr val="FFFFFF"/>
              </a:solidFill>
            </a:endParaRPr>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6940" y="6350193"/>
            <a:ext cx="1600200" cy="184023"/>
          </a:xfrm>
          <a:prstGeom prst="rect">
            <a:avLst/>
          </a:prstGeom>
        </p:spPr>
      </p:pic>
    </p:spTree>
    <p:extLst>
      <p:ext uri="{BB962C8B-B14F-4D97-AF65-F5344CB8AC3E}">
        <p14:creationId xmlns:p14="http://schemas.microsoft.com/office/powerpoint/2010/main" val="30629540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hort Bullets - Dark">
    <p:spTree>
      <p:nvGrpSpPr>
        <p:cNvPr id="1" name=""/>
        <p:cNvGrpSpPr/>
        <p:nvPr/>
      </p:nvGrpSpPr>
      <p:grpSpPr>
        <a:xfrm>
          <a:off x="0" y="0"/>
          <a:ext cx="0" cy="0"/>
          <a:chOff x="0" y="0"/>
          <a:chExt cx="0" cy="0"/>
        </a:xfrm>
      </p:grpSpPr>
      <p:sp>
        <p:nvSpPr>
          <p:cNvPr id="28" name="Picture Placeholder 24"/>
          <p:cNvSpPr>
            <a:spLocks noGrp="1" noChangeAspect="1"/>
          </p:cNvSpPr>
          <p:nvPr>
            <p:ph type="pic" sz="quarter" idx="16"/>
          </p:nvPr>
        </p:nvSpPr>
        <p:spPr>
          <a:xfrm>
            <a:off x="6094801" y="126807"/>
            <a:ext cx="5988603" cy="6619876"/>
          </a:xfrm>
        </p:spPr>
        <p:txBody>
          <a:bodyPr/>
          <a:lstStyle/>
          <a:p>
            <a:endParaRPr lang="en-US"/>
          </a:p>
        </p:txBody>
      </p:sp>
      <p:sp>
        <p:nvSpPr>
          <p:cNvPr id="26" name="Rectangle 25"/>
          <p:cNvSpPr/>
          <p:nvPr userDrawn="1"/>
        </p:nvSpPr>
        <p:spPr>
          <a:xfrm>
            <a:off x="0" y="0"/>
            <a:ext cx="60948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343" tIns="45719" rIns="91343" bIns="45719" rtlCol="0" anchor="ctr"/>
          <a:lstStyle/>
          <a:p>
            <a:pPr algn="ctr" defTabSz="913267"/>
            <a:endParaRPr lang="en-GB" sz="1900">
              <a:solidFill>
                <a:srgbClr val="FFFFFF"/>
              </a:solidFill>
            </a:endParaRPr>
          </a:p>
        </p:txBody>
      </p:sp>
      <p:sp>
        <p:nvSpPr>
          <p:cNvPr id="3" name="Content Placeholder 2"/>
          <p:cNvSpPr>
            <a:spLocks noGrp="1"/>
          </p:cNvSpPr>
          <p:nvPr>
            <p:ph idx="1" hasCustomPrompt="1"/>
          </p:nvPr>
        </p:nvSpPr>
        <p:spPr>
          <a:xfrm>
            <a:off x="966000" y="1633537"/>
            <a:ext cx="4266000" cy="4395787"/>
          </a:xfrm>
        </p:spPr>
        <p:txBody>
          <a:bodyPr/>
          <a:lstStyle>
            <a:lvl1pPr>
              <a:defRPr>
                <a:solidFill>
                  <a:schemeClr val="bg1"/>
                </a:solidFill>
              </a:defRPr>
            </a:lvl1pPr>
            <a:lvl2pPr>
              <a:defRPr sz="1900">
                <a:solidFill>
                  <a:schemeClr val="bg1"/>
                </a:solidFill>
              </a:defRPr>
            </a:lvl2pPr>
            <a:lvl3pPr>
              <a:defRPr sz="1600">
                <a:solidFill>
                  <a:schemeClr val="bg1"/>
                </a:solidFill>
              </a:defRPr>
            </a:lvl3pPr>
            <a:lvl4pPr>
              <a:defRPr>
                <a:solidFill>
                  <a:schemeClr val="bg1"/>
                </a:solidFill>
              </a:defRPr>
            </a:lvl4pPr>
            <a:lvl5pPr>
              <a:defRPr>
                <a:solidFill>
                  <a:schemeClr val="bg1"/>
                </a:solidFill>
              </a:defRPr>
            </a:lvl5pPr>
          </a:lstStyle>
          <a:p>
            <a:pPr lvl="0"/>
            <a:r>
              <a:rPr lang="en-US" dirty="0"/>
              <a:t>Indent 1</a:t>
            </a:r>
          </a:p>
          <a:p>
            <a:pPr lvl="1"/>
            <a:r>
              <a:rPr lang="en-US" dirty="0"/>
              <a:t>Indent 2</a:t>
            </a:r>
          </a:p>
          <a:p>
            <a:pPr lvl="2"/>
            <a:r>
              <a:rPr lang="en-US" dirty="0"/>
              <a:t>Indent 3</a:t>
            </a:r>
          </a:p>
          <a:p>
            <a:pPr lvl="3"/>
            <a:r>
              <a:rPr lang="en-US" dirty="0"/>
              <a:t>Indent 4</a:t>
            </a:r>
          </a:p>
          <a:p>
            <a:pPr lvl="4"/>
            <a:r>
              <a:rPr lang="en-US" dirty="0"/>
              <a:t>Indent 5</a:t>
            </a:r>
            <a:endParaRPr lang="en-GB" dirty="0"/>
          </a:p>
        </p:txBody>
      </p:sp>
      <p:sp>
        <p:nvSpPr>
          <p:cNvPr id="7" name="Text Placeholder 29"/>
          <p:cNvSpPr>
            <a:spLocks noGrp="1"/>
          </p:cNvSpPr>
          <p:nvPr>
            <p:ph type="body" sz="quarter" idx="14" hasCustomPrompt="1"/>
          </p:nvPr>
        </p:nvSpPr>
        <p:spPr>
          <a:xfrm>
            <a:off x="6959602" y="6291104"/>
            <a:ext cx="4764996" cy="169277"/>
          </a:xfrm>
        </p:spPr>
        <p:txBody>
          <a:bodyPr wrap="square" anchor="b" anchorCtr="0">
            <a:spAutoFit/>
          </a:bodyPr>
          <a:lstStyle>
            <a:lvl1pPr algn="r">
              <a:spcAft>
                <a:spcPts val="0"/>
              </a:spcAft>
              <a:defRPr sz="1100">
                <a:solidFill>
                  <a:schemeClr val="bg1"/>
                </a:solidFill>
              </a:defRPr>
            </a:lvl1pPr>
          </a:lstStyle>
          <a:p>
            <a:pPr lvl="0"/>
            <a:r>
              <a:rPr lang="en-US" dirty="0"/>
              <a:t>Add section title</a:t>
            </a:r>
          </a:p>
        </p:txBody>
      </p:sp>
      <p:sp>
        <p:nvSpPr>
          <p:cNvPr id="27" name="Title 1"/>
          <p:cNvSpPr>
            <a:spLocks noGrp="1"/>
          </p:cNvSpPr>
          <p:nvPr>
            <p:ph type="title" hasCustomPrompt="1"/>
          </p:nvPr>
        </p:nvSpPr>
        <p:spPr>
          <a:xfrm>
            <a:off x="966000" y="632103"/>
            <a:ext cx="5128800" cy="369332"/>
          </a:xfrm>
        </p:spPr>
        <p:txBody>
          <a:bodyPr/>
          <a:lstStyle>
            <a:lvl1pPr>
              <a:defRPr>
                <a:solidFill>
                  <a:schemeClr val="bg1"/>
                </a:solidFill>
              </a:defRPr>
            </a:lvl1pPr>
          </a:lstStyle>
          <a:p>
            <a:r>
              <a:rPr lang="en-US" dirty="0"/>
              <a:t>Short Title</a:t>
            </a:r>
            <a:endParaRPr lang="en-GB" dirty="0"/>
          </a:p>
        </p:txBody>
      </p:sp>
      <p:sp>
        <p:nvSpPr>
          <p:cNvPr id="14" name="Date Placeholder 3"/>
          <p:cNvSpPr>
            <a:spLocks noGrp="1"/>
          </p:cNvSpPr>
          <p:nvPr>
            <p:ph type="dt" sz="half" idx="10"/>
          </p:nvPr>
        </p:nvSpPr>
        <p:spPr>
          <a:xfrm>
            <a:off x="4935139" y="6409723"/>
            <a:ext cx="1908000" cy="76944"/>
          </a:xfrm>
        </p:spPr>
        <p:txBody>
          <a:bodyPr/>
          <a:lstStyle>
            <a:lvl1pPr>
              <a:defRPr>
                <a:solidFill>
                  <a:schemeClr val="bg1"/>
                </a:solidFill>
              </a:defRPr>
            </a:lvl1pPr>
          </a:lstStyle>
          <a:p>
            <a:fld id="{5E942550-CB9A-42A0-AB55-FE88B031E21A}" type="datetime1">
              <a:rPr lang="en-GB" smtClean="0">
                <a:solidFill>
                  <a:srgbClr val="FFFFFF"/>
                </a:solidFill>
              </a:rPr>
              <a:pPr/>
              <a:t>22/02/2021</a:t>
            </a:fld>
            <a:endParaRPr lang="en-GB">
              <a:solidFill>
                <a:srgbClr val="FFFFFF"/>
              </a:solidFill>
            </a:endParaRPr>
          </a:p>
        </p:txBody>
      </p:sp>
      <p:sp>
        <p:nvSpPr>
          <p:cNvPr id="15" name="Slide Number Placeholder 5"/>
          <p:cNvSpPr>
            <a:spLocks noGrp="1"/>
          </p:cNvSpPr>
          <p:nvPr>
            <p:ph type="sldNum" sz="quarter" idx="12"/>
          </p:nvPr>
        </p:nvSpPr>
        <p:spPr>
          <a:xfrm>
            <a:off x="4683139" y="6409723"/>
            <a:ext cx="252000" cy="76944"/>
          </a:xfrm>
        </p:spPr>
        <p:txBody>
          <a:bodyPr/>
          <a:lstStyle>
            <a:lvl1pPr>
              <a:defRPr>
                <a:solidFill>
                  <a:schemeClr val="bg1"/>
                </a:solidFill>
              </a:defRPr>
            </a:lvl1pPr>
          </a:lstStyle>
          <a:p>
            <a:fld id="{EE29E9EC-1357-444F-81CA-F00044D3250A}" type="slidenum">
              <a:rPr lang="en-GB" smtClean="0">
                <a:solidFill>
                  <a:srgbClr val="FFFFFF"/>
                </a:solidFill>
              </a:rPr>
              <a:pPr/>
              <a:t>‹#›</a:t>
            </a:fld>
            <a:endParaRPr lang="en-GB">
              <a:solidFill>
                <a:srgbClr val="FFFFFF"/>
              </a:solidFill>
            </a:endParaRPr>
          </a:p>
        </p:txBody>
      </p:sp>
      <p:sp>
        <p:nvSpPr>
          <p:cNvPr id="16" name="Footer Placeholder 4"/>
          <p:cNvSpPr>
            <a:spLocks noGrp="1"/>
          </p:cNvSpPr>
          <p:nvPr>
            <p:ph type="ftr" sz="quarter" idx="3"/>
          </p:nvPr>
        </p:nvSpPr>
        <p:spPr>
          <a:xfrm>
            <a:off x="2066005" y="6409723"/>
            <a:ext cx="2160000" cy="76944"/>
          </a:xfrm>
          <a:prstGeom prst="rect">
            <a:avLst/>
          </a:prstGeom>
        </p:spPr>
        <p:txBody>
          <a:bodyPr vert="horz" lIns="0" tIns="0" rIns="0" bIns="0" rtlCol="0" anchor="b" anchorCtr="0">
            <a:spAutoFit/>
          </a:bodyPr>
          <a:lstStyle>
            <a:lvl1pPr algn="l">
              <a:defRPr sz="500" b="1">
                <a:solidFill>
                  <a:schemeClr val="bg1"/>
                </a:solidFill>
              </a:defRPr>
            </a:lvl1pPr>
          </a:lstStyle>
          <a:p>
            <a:r>
              <a:rPr lang="en-GB">
                <a:solidFill>
                  <a:srgbClr val="FFFFFF"/>
                </a:solidFill>
              </a:rPr>
              <a:t>Where technology starts</a:t>
            </a:r>
            <a:endParaRPr lang="en-GB" dirty="0">
              <a:solidFill>
                <a:srgbClr val="FFFFFF"/>
              </a:solidFill>
            </a:endParaRPr>
          </a:p>
        </p:txBody>
      </p:sp>
      <p:sp>
        <p:nvSpPr>
          <p:cNvPr id="17" name="Freeform: Shape 6"/>
          <p:cNvSpPr/>
          <p:nvPr userDrawn="1"/>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343" tIns="45719" rIns="91343" bIns="45719" rtlCol="0" anchor="ctr"/>
          <a:lstStyle/>
          <a:p>
            <a:pPr algn="ctr" defTabSz="913267"/>
            <a:endParaRPr lang="en-GB" sz="1900">
              <a:solidFill>
                <a:srgbClr val="FFFFFF"/>
              </a:solidFill>
            </a:endParaRPr>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6940" y="6350193"/>
            <a:ext cx="1600200" cy="184023"/>
          </a:xfrm>
          <a:prstGeom prst="rect">
            <a:avLst/>
          </a:prstGeom>
        </p:spPr>
      </p:pic>
    </p:spTree>
    <p:extLst>
      <p:ext uri="{BB962C8B-B14F-4D97-AF65-F5344CB8AC3E}">
        <p14:creationId xmlns:p14="http://schemas.microsoft.com/office/powerpoint/2010/main" val="4237650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hort Bullets - Light">
    <p:spTree>
      <p:nvGrpSpPr>
        <p:cNvPr id="1" name=""/>
        <p:cNvGrpSpPr/>
        <p:nvPr/>
      </p:nvGrpSpPr>
      <p:grpSpPr>
        <a:xfrm>
          <a:off x="0" y="0"/>
          <a:ext cx="0" cy="0"/>
          <a:chOff x="0" y="0"/>
          <a:chExt cx="0" cy="0"/>
        </a:xfrm>
      </p:grpSpPr>
      <p:sp>
        <p:nvSpPr>
          <p:cNvPr id="29" name="Picture Placeholder 24"/>
          <p:cNvSpPr>
            <a:spLocks noGrp="1" noChangeAspect="1"/>
          </p:cNvSpPr>
          <p:nvPr>
            <p:ph type="pic" sz="quarter" idx="16"/>
          </p:nvPr>
        </p:nvSpPr>
        <p:spPr>
          <a:xfrm>
            <a:off x="6089097" y="117475"/>
            <a:ext cx="5988603" cy="6619876"/>
          </a:xfrm>
        </p:spPr>
        <p:txBody>
          <a:bodyPr/>
          <a:lstStyle/>
          <a:p>
            <a:endParaRPr lang="en-US"/>
          </a:p>
        </p:txBody>
      </p:sp>
      <p:sp>
        <p:nvSpPr>
          <p:cNvPr id="26" name="Rectangle 25"/>
          <p:cNvSpPr/>
          <p:nvPr userDrawn="1"/>
        </p:nvSpPr>
        <p:spPr>
          <a:xfrm>
            <a:off x="0" y="0"/>
            <a:ext cx="6094800"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43" tIns="45719" rIns="91343" bIns="45719" rtlCol="0" anchor="ctr"/>
          <a:lstStyle/>
          <a:p>
            <a:pPr algn="ctr" defTabSz="913267"/>
            <a:endParaRPr lang="en-GB" sz="1900">
              <a:solidFill>
                <a:srgbClr val="FFFFFF"/>
              </a:solidFill>
            </a:endParaRPr>
          </a:p>
        </p:txBody>
      </p:sp>
      <p:sp>
        <p:nvSpPr>
          <p:cNvPr id="3" name="Content Placeholder 2"/>
          <p:cNvSpPr>
            <a:spLocks noGrp="1"/>
          </p:cNvSpPr>
          <p:nvPr>
            <p:ph idx="1" hasCustomPrompt="1"/>
          </p:nvPr>
        </p:nvSpPr>
        <p:spPr>
          <a:xfrm>
            <a:off x="966000" y="1633537"/>
            <a:ext cx="4266000" cy="4395787"/>
          </a:xfrm>
        </p:spPr>
        <p:txBody>
          <a:bodyPr/>
          <a:lstStyle/>
          <a:p>
            <a:pPr lvl="0"/>
            <a:r>
              <a:rPr lang="en-US" dirty="0"/>
              <a:t>Indent 1</a:t>
            </a:r>
          </a:p>
          <a:p>
            <a:pPr lvl="1"/>
            <a:r>
              <a:rPr lang="en-US" dirty="0"/>
              <a:t>Indent 2</a:t>
            </a:r>
          </a:p>
          <a:p>
            <a:pPr lvl="2"/>
            <a:r>
              <a:rPr lang="en-US" dirty="0"/>
              <a:t>Indent 3</a:t>
            </a:r>
          </a:p>
          <a:p>
            <a:pPr lvl="3"/>
            <a:r>
              <a:rPr lang="en-US" dirty="0"/>
              <a:t>Indent 4</a:t>
            </a:r>
          </a:p>
          <a:p>
            <a:pPr lvl="4"/>
            <a:r>
              <a:rPr lang="en-US" dirty="0"/>
              <a:t>Indent 5</a:t>
            </a:r>
            <a:endParaRPr lang="en-GB" dirty="0"/>
          </a:p>
        </p:txBody>
      </p:sp>
      <p:sp>
        <p:nvSpPr>
          <p:cNvPr id="7" name="Text Placeholder 29"/>
          <p:cNvSpPr>
            <a:spLocks noGrp="1"/>
          </p:cNvSpPr>
          <p:nvPr>
            <p:ph type="body" sz="quarter" idx="14" hasCustomPrompt="1"/>
          </p:nvPr>
        </p:nvSpPr>
        <p:spPr>
          <a:xfrm>
            <a:off x="6959602" y="6291104"/>
            <a:ext cx="4764996" cy="169277"/>
          </a:xfrm>
        </p:spPr>
        <p:txBody>
          <a:bodyPr wrap="square" anchor="b" anchorCtr="0">
            <a:spAutoFit/>
          </a:bodyPr>
          <a:lstStyle>
            <a:lvl1pPr algn="r">
              <a:spcAft>
                <a:spcPts val="0"/>
              </a:spcAft>
              <a:defRPr sz="1100">
                <a:solidFill>
                  <a:schemeClr val="bg1"/>
                </a:solidFill>
              </a:defRPr>
            </a:lvl1pPr>
          </a:lstStyle>
          <a:p>
            <a:pPr lvl="0"/>
            <a:r>
              <a:rPr lang="en-US" dirty="0"/>
              <a:t>Add section title</a:t>
            </a:r>
          </a:p>
        </p:txBody>
      </p:sp>
      <p:sp>
        <p:nvSpPr>
          <p:cNvPr id="27" name="Title 1"/>
          <p:cNvSpPr>
            <a:spLocks noGrp="1"/>
          </p:cNvSpPr>
          <p:nvPr>
            <p:ph type="title" hasCustomPrompt="1"/>
          </p:nvPr>
        </p:nvSpPr>
        <p:spPr>
          <a:xfrm>
            <a:off x="966000" y="632103"/>
            <a:ext cx="5128800" cy="369332"/>
          </a:xfrm>
        </p:spPr>
        <p:txBody>
          <a:bodyPr/>
          <a:lstStyle>
            <a:lvl1pPr>
              <a:defRPr>
                <a:solidFill>
                  <a:schemeClr val="accent1"/>
                </a:solidFill>
              </a:defRPr>
            </a:lvl1pPr>
          </a:lstStyle>
          <a:p>
            <a:r>
              <a:rPr lang="en-US" dirty="0"/>
              <a:t>Short Title</a:t>
            </a:r>
            <a:endParaRPr lang="en-GB" dirty="0"/>
          </a:p>
        </p:txBody>
      </p:sp>
      <p:sp>
        <p:nvSpPr>
          <p:cNvPr id="14" name="Date Placeholder 3"/>
          <p:cNvSpPr>
            <a:spLocks noGrp="1"/>
          </p:cNvSpPr>
          <p:nvPr>
            <p:ph type="dt" sz="half" idx="10"/>
          </p:nvPr>
        </p:nvSpPr>
        <p:spPr>
          <a:xfrm>
            <a:off x="4935139" y="6409723"/>
            <a:ext cx="1908000" cy="76944"/>
          </a:xfrm>
        </p:spPr>
        <p:txBody>
          <a:bodyPr/>
          <a:lstStyle>
            <a:lvl1pPr>
              <a:defRPr>
                <a:solidFill>
                  <a:schemeClr val="accent4"/>
                </a:solidFill>
              </a:defRPr>
            </a:lvl1pPr>
          </a:lstStyle>
          <a:p>
            <a:fld id="{5E942550-CB9A-42A0-AB55-FE88B031E21A}" type="datetime1">
              <a:rPr lang="en-GB" smtClean="0">
                <a:solidFill>
                  <a:srgbClr val="00497F"/>
                </a:solidFill>
              </a:rPr>
              <a:pPr/>
              <a:t>22/02/2021</a:t>
            </a:fld>
            <a:endParaRPr lang="en-GB">
              <a:solidFill>
                <a:srgbClr val="00497F"/>
              </a:solidFill>
            </a:endParaRPr>
          </a:p>
        </p:txBody>
      </p:sp>
      <p:sp>
        <p:nvSpPr>
          <p:cNvPr id="15" name="Slide Number Placeholder 5"/>
          <p:cNvSpPr>
            <a:spLocks noGrp="1"/>
          </p:cNvSpPr>
          <p:nvPr>
            <p:ph type="sldNum" sz="quarter" idx="12"/>
          </p:nvPr>
        </p:nvSpPr>
        <p:spPr>
          <a:xfrm>
            <a:off x="4683139" y="6409723"/>
            <a:ext cx="252000" cy="76944"/>
          </a:xfrm>
        </p:spPr>
        <p:txBody>
          <a:bodyPr/>
          <a:lstStyle>
            <a:lvl1pPr>
              <a:defRPr>
                <a:solidFill>
                  <a:schemeClr val="accent4"/>
                </a:solidFill>
              </a:defRPr>
            </a:lvl1pPr>
          </a:lstStyle>
          <a:p>
            <a:fld id="{EE29E9EC-1357-444F-81CA-F00044D3250A}" type="slidenum">
              <a:rPr lang="en-GB" smtClean="0">
                <a:solidFill>
                  <a:srgbClr val="00497F"/>
                </a:solidFill>
              </a:rPr>
              <a:pPr/>
              <a:t>‹#›</a:t>
            </a:fld>
            <a:endParaRPr lang="en-GB">
              <a:solidFill>
                <a:srgbClr val="00497F"/>
              </a:solidFill>
            </a:endParaRPr>
          </a:p>
        </p:txBody>
      </p:sp>
      <p:sp>
        <p:nvSpPr>
          <p:cNvPr id="16" name="Footer Placeholder 4"/>
          <p:cNvSpPr>
            <a:spLocks noGrp="1"/>
          </p:cNvSpPr>
          <p:nvPr>
            <p:ph type="ftr" sz="quarter" idx="3"/>
          </p:nvPr>
        </p:nvSpPr>
        <p:spPr>
          <a:xfrm>
            <a:off x="2066005" y="6409723"/>
            <a:ext cx="2160000" cy="76944"/>
          </a:xfrm>
          <a:prstGeom prst="rect">
            <a:avLst/>
          </a:prstGeom>
        </p:spPr>
        <p:txBody>
          <a:bodyPr vert="horz" lIns="0" tIns="0" rIns="0" bIns="0" rtlCol="0" anchor="b" anchorCtr="0">
            <a:spAutoFit/>
          </a:bodyPr>
          <a:lstStyle>
            <a:lvl1pPr algn="l">
              <a:defRPr sz="500" b="1">
                <a:solidFill>
                  <a:schemeClr val="accent4"/>
                </a:solidFill>
              </a:defRPr>
            </a:lvl1pPr>
          </a:lstStyle>
          <a:p>
            <a:r>
              <a:rPr lang="en-GB">
                <a:solidFill>
                  <a:srgbClr val="00497F"/>
                </a:solidFill>
              </a:rPr>
              <a:t>Where technology starts</a:t>
            </a:r>
            <a:endParaRPr lang="en-GB" dirty="0">
              <a:solidFill>
                <a:srgbClr val="00497F"/>
              </a:solidFill>
            </a:endParaRPr>
          </a:p>
        </p:txBody>
      </p:sp>
      <p:sp>
        <p:nvSpPr>
          <p:cNvPr id="17" name="Freeform: Shape 6"/>
          <p:cNvSpPr/>
          <p:nvPr userDrawn="1"/>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343" tIns="45719" rIns="91343" bIns="45719" rtlCol="0" anchor="ctr"/>
          <a:lstStyle/>
          <a:p>
            <a:pPr algn="ctr" defTabSz="913267"/>
            <a:endParaRPr lang="en-GB" sz="1900">
              <a:solidFill>
                <a:srgbClr val="FFFFFF"/>
              </a:solidFill>
            </a:endParaRPr>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6940" y="6350193"/>
            <a:ext cx="1600200" cy="184023"/>
          </a:xfrm>
          <a:prstGeom prst="rect">
            <a:avLst/>
          </a:prstGeom>
        </p:spPr>
      </p:pic>
    </p:spTree>
    <p:extLst>
      <p:ext uri="{BB962C8B-B14F-4D97-AF65-F5344CB8AC3E}">
        <p14:creationId xmlns:p14="http://schemas.microsoft.com/office/powerpoint/2010/main" val="4190280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tement Left">
    <p:spTree>
      <p:nvGrpSpPr>
        <p:cNvPr id="1" name=""/>
        <p:cNvGrpSpPr/>
        <p:nvPr/>
      </p:nvGrpSpPr>
      <p:grpSpPr>
        <a:xfrm>
          <a:off x="0" y="0"/>
          <a:ext cx="0" cy="0"/>
          <a:chOff x="0" y="0"/>
          <a:chExt cx="0" cy="0"/>
        </a:xfrm>
      </p:grpSpPr>
      <p:sp>
        <p:nvSpPr>
          <p:cNvPr id="9" name="Picture Placeholder 8"/>
          <p:cNvSpPr>
            <a:spLocks noGrp="1" noChangeAspect="1"/>
          </p:cNvSpPr>
          <p:nvPr>
            <p:ph type="pic" sz="quarter" idx="13"/>
          </p:nvPr>
        </p:nvSpPr>
        <p:spPr>
          <a:xfrm>
            <a:off x="6100800" y="1633535"/>
            <a:ext cx="5976000" cy="3384000"/>
          </a:xfrm>
        </p:spPr>
        <p:txBody>
          <a:bodyPr/>
          <a:lstStyle/>
          <a:p>
            <a:endParaRPr lang="en-GB" dirty="0"/>
          </a:p>
        </p:txBody>
      </p:sp>
      <p:sp>
        <p:nvSpPr>
          <p:cNvPr id="3" name="Content Placeholder 2"/>
          <p:cNvSpPr>
            <a:spLocks noGrp="1"/>
          </p:cNvSpPr>
          <p:nvPr>
            <p:ph idx="1" hasCustomPrompt="1"/>
          </p:nvPr>
        </p:nvSpPr>
        <p:spPr>
          <a:xfrm>
            <a:off x="964839" y="1633537"/>
            <a:ext cx="4364657" cy="4395787"/>
          </a:xfrm>
        </p:spPr>
        <p:txBody>
          <a:bodyPr/>
          <a:lstStyle>
            <a:lvl1pPr algn="r">
              <a:defRPr>
                <a:solidFill>
                  <a:schemeClr val="accent1"/>
                </a:solidFill>
              </a:defRPr>
            </a:lvl1pPr>
            <a:lvl2pPr algn="r">
              <a:defRPr/>
            </a:lvl2pPr>
            <a:lvl3pPr algn="r">
              <a:defRPr/>
            </a:lvl3pPr>
            <a:lvl4pPr algn="r">
              <a:defRPr/>
            </a:lvl4pPr>
            <a:lvl5pPr algn="r">
              <a:defRPr/>
            </a:lvl5pPr>
          </a:lstStyle>
          <a:p>
            <a:pPr lvl="0"/>
            <a:r>
              <a:rPr lang="en-US" dirty="0"/>
              <a:t>Statement</a:t>
            </a:r>
          </a:p>
          <a:p>
            <a:pPr lvl="1"/>
            <a:r>
              <a:rPr lang="en-US" dirty="0"/>
              <a:t>Indent 2</a:t>
            </a:r>
          </a:p>
        </p:txBody>
      </p:sp>
      <p:sp>
        <p:nvSpPr>
          <p:cNvPr id="30" name="Text Placeholder 29"/>
          <p:cNvSpPr>
            <a:spLocks noGrp="1"/>
          </p:cNvSpPr>
          <p:nvPr>
            <p:ph type="body" sz="quarter" idx="14" hasCustomPrompt="1"/>
          </p:nvPr>
        </p:nvSpPr>
        <p:spPr>
          <a:xfrm>
            <a:off x="6861347" y="6291104"/>
            <a:ext cx="4863252" cy="169277"/>
          </a:xfrm>
        </p:spPr>
        <p:txBody>
          <a:bodyPr wrap="square" anchor="b" anchorCtr="0">
            <a:spAutoFit/>
          </a:bodyPr>
          <a:lstStyle>
            <a:lvl1pPr algn="r">
              <a:spcAft>
                <a:spcPts val="0"/>
              </a:spcAft>
              <a:defRPr sz="1100">
                <a:solidFill>
                  <a:schemeClr val="accent1"/>
                </a:solidFill>
              </a:defRPr>
            </a:lvl1pPr>
          </a:lstStyle>
          <a:p>
            <a:pPr lvl="0"/>
            <a:r>
              <a:rPr lang="en-US" dirty="0"/>
              <a:t>Add section title</a:t>
            </a:r>
          </a:p>
        </p:txBody>
      </p:sp>
      <p:sp>
        <p:nvSpPr>
          <p:cNvPr id="12" name="Date Placeholder 3"/>
          <p:cNvSpPr>
            <a:spLocks noGrp="1"/>
          </p:cNvSpPr>
          <p:nvPr>
            <p:ph type="dt" sz="half" idx="10"/>
          </p:nvPr>
        </p:nvSpPr>
        <p:spPr>
          <a:xfrm>
            <a:off x="4935139" y="6409723"/>
            <a:ext cx="1908000" cy="76944"/>
          </a:xfrm>
        </p:spPr>
        <p:txBody>
          <a:bodyPr/>
          <a:lstStyle>
            <a:lvl1pPr>
              <a:defRPr>
                <a:solidFill>
                  <a:schemeClr val="accent4"/>
                </a:solidFill>
              </a:defRPr>
            </a:lvl1pPr>
          </a:lstStyle>
          <a:p>
            <a:fld id="{5E942550-CB9A-42A0-AB55-FE88B031E21A}" type="datetime1">
              <a:rPr lang="en-GB" smtClean="0">
                <a:solidFill>
                  <a:srgbClr val="00497F"/>
                </a:solidFill>
              </a:rPr>
              <a:pPr/>
              <a:t>22/02/2021</a:t>
            </a:fld>
            <a:endParaRPr lang="en-GB">
              <a:solidFill>
                <a:srgbClr val="00497F"/>
              </a:solidFill>
            </a:endParaRPr>
          </a:p>
        </p:txBody>
      </p:sp>
      <p:sp>
        <p:nvSpPr>
          <p:cNvPr id="13" name="Slide Number Placeholder 5"/>
          <p:cNvSpPr>
            <a:spLocks noGrp="1"/>
          </p:cNvSpPr>
          <p:nvPr>
            <p:ph type="sldNum" sz="quarter" idx="12"/>
          </p:nvPr>
        </p:nvSpPr>
        <p:spPr>
          <a:xfrm>
            <a:off x="4683139" y="6409723"/>
            <a:ext cx="252000" cy="76944"/>
          </a:xfrm>
        </p:spPr>
        <p:txBody>
          <a:bodyPr/>
          <a:lstStyle>
            <a:lvl1pPr>
              <a:defRPr>
                <a:solidFill>
                  <a:schemeClr val="accent4"/>
                </a:solidFill>
              </a:defRPr>
            </a:lvl1pPr>
          </a:lstStyle>
          <a:p>
            <a:fld id="{EE29E9EC-1357-444F-81CA-F00044D3250A}" type="slidenum">
              <a:rPr lang="en-GB" smtClean="0">
                <a:solidFill>
                  <a:srgbClr val="00497F"/>
                </a:solidFill>
              </a:rPr>
              <a:pPr/>
              <a:t>‹#›</a:t>
            </a:fld>
            <a:endParaRPr lang="en-GB">
              <a:solidFill>
                <a:srgbClr val="00497F"/>
              </a:solidFill>
            </a:endParaRPr>
          </a:p>
        </p:txBody>
      </p:sp>
      <p:sp>
        <p:nvSpPr>
          <p:cNvPr id="14" name="Footer Placeholder 4"/>
          <p:cNvSpPr>
            <a:spLocks noGrp="1"/>
          </p:cNvSpPr>
          <p:nvPr>
            <p:ph type="ftr" sz="quarter" idx="3"/>
          </p:nvPr>
        </p:nvSpPr>
        <p:spPr>
          <a:xfrm>
            <a:off x="2066005" y="6409723"/>
            <a:ext cx="2160000" cy="76944"/>
          </a:xfrm>
          <a:prstGeom prst="rect">
            <a:avLst/>
          </a:prstGeom>
        </p:spPr>
        <p:txBody>
          <a:bodyPr vert="horz" lIns="0" tIns="0" rIns="0" bIns="0" rtlCol="0" anchor="b" anchorCtr="0">
            <a:spAutoFit/>
          </a:bodyPr>
          <a:lstStyle>
            <a:lvl1pPr algn="l">
              <a:defRPr sz="500" b="1">
                <a:solidFill>
                  <a:schemeClr val="accent4"/>
                </a:solidFill>
              </a:defRPr>
            </a:lvl1pPr>
          </a:lstStyle>
          <a:p>
            <a:r>
              <a:rPr lang="en-GB">
                <a:solidFill>
                  <a:srgbClr val="00497F"/>
                </a:solidFill>
              </a:rPr>
              <a:t>Where technology starts</a:t>
            </a:r>
            <a:endParaRPr lang="en-GB" dirty="0">
              <a:solidFill>
                <a:srgbClr val="00497F"/>
              </a:solidFill>
            </a:endParaRPr>
          </a:p>
        </p:txBody>
      </p:sp>
      <p:sp>
        <p:nvSpPr>
          <p:cNvPr id="15" name="Freeform: Shape 6"/>
          <p:cNvSpPr/>
          <p:nvPr userDrawn="1"/>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343" tIns="45719" rIns="91343" bIns="45719" rtlCol="0" anchor="ctr"/>
          <a:lstStyle/>
          <a:p>
            <a:pPr algn="ctr" defTabSz="913267"/>
            <a:endParaRPr lang="en-GB" sz="1900">
              <a:solidFill>
                <a:srgbClr val="FFFFFF"/>
              </a:solidFill>
            </a:endParaRPr>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6940" y="6350193"/>
            <a:ext cx="1600200" cy="184023"/>
          </a:xfrm>
          <a:prstGeom prst="rect">
            <a:avLst/>
          </a:prstGeom>
        </p:spPr>
      </p:pic>
    </p:spTree>
    <p:extLst>
      <p:ext uri="{BB962C8B-B14F-4D97-AF65-F5344CB8AC3E}">
        <p14:creationId xmlns:p14="http://schemas.microsoft.com/office/powerpoint/2010/main" val="3224630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tandar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32E40B-CCBD-0A4E-AF8A-EB273A2CE03B}"/>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5EDCE51-345D-FC42-A7F7-92D30A2AF27D}"/>
              </a:ext>
            </a:extLst>
          </p:cNvPr>
          <p:cNvCxnSpPr>
            <a:cxnSpLocks/>
          </p:cNvCxnSpPr>
          <p:nvPr userDrawn="1"/>
        </p:nvCxnSpPr>
        <p:spPr>
          <a:xfrm flipH="1">
            <a:off x="342899" y="1249824"/>
            <a:ext cx="115062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p:txBody>
          <a:body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115062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6" name="Straight Connector 5">
            <a:extLst>
              <a:ext uri="{FF2B5EF4-FFF2-40B4-BE49-F238E27FC236}">
                <a16:creationId xmlns:a16="http://schemas.microsoft.com/office/drawing/2014/main" id="{DB4CC6A3-E88D-914B-8183-B6AB87464E45}"/>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558D1D-2D6F-C04A-9B1E-7889396E9934}"/>
              </a:ext>
            </a:extLst>
          </p:cNvPr>
          <p:cNvCxnSpPr>
            <a:cxnSpLocks/>
          </p:cNvCxnSpPr>
          <p:nvPr userDrawn="1"/>
        </p:nvCxnSpPr>
        <p:spPr>
          <a:xfrm flipH="1">
            <a:off x="342900" y="6172201"/>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3445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tement Right">
    <p:spTree>
      <p:nvGrpSpPr>
        <p:cNvPr id="1" name=""/>
        <p:cNvGrpSpPr/>
        <p:nvPr/>
      </p:nvGrpSpPr>
      <p:grpSpPr>
        <a:xfrm>
          <a:off x="0" y="0"/>
          <a:ext cx="0" cy="0"/>
          <a:chOff x="0" y="0"/>
          <a:chExt cx="0" cy="0"/>
        </a:xfrm>
      </p:grpSpPr>
      <p:sp>
        <p:nvSpPr>
          <p:cNvPr id="9" name="Picture Placeholder 8"/>
          <p:cNvSpPr>
            <a:spLocks noGrp="1" noChangeAspect="1"/>
          </p:cNvSpPr>
          <p:nvPr>
            <p:ph type="pic" sz="quarter" idx="13"/>
          </p:nvPr>
        </p:nvSpPr>
        <p:spPr>
          <a:xfrm>
            <a:off x="115200" y="1633535"/>
            <a:ext cx="5976000" cy="3384000"/>
          </a:xfrm>
        </p:spPr>
        <p:txBody>
          <a:bodyPr/>
          <a:lstStyle/>
          <a:p>
            <a:endParaRPr lang="en-GB" dirty="0"/>
          </a:p>
        </p:txBody>
      </p:sp>
      <p:sp>
        <p:nvSpPr>
          <p:cNvPr id="3" name="Content Placeholder 2"/>
          <p:cNvSpPr>
            <a:spLocks noGrp="1"/>
          </p:cNvSpPr>
          <p:nvPr>
            <p:ph idx="1" hasCustomPrompt="1"/>
          </p:nvPr>
        </p:nvSpPr>
        <p:spPr>
          <a:xfrm>
            <a:off x="6861410" y="1633537"/>
            <a:ext cx="4364657" cy="4395787"/>
          </a:xfrm>
        </p:spPr>
        <p:txBody>
          <a:bodyPr/>
          <a:lstStyle>
            <a:lvl1pPr>
              <a:defRPr>
                <a:solidFill>
                  <a:schemeClr val="accent1"/>
                </a:solidFill>
              </a:defRPr>
            </a:lvl1pPr>
          </a:lstStyle>
          <a:p>
            <a:pPr lvl="0"/>
            <a:r>
              <a:rPr lang="en-US" dirty="0"/>
              <a:t>Statement</a:t>
            </a:r>
          </a:p>
          <a:p>
            <a:pPr lvl="1"/>
            <a:r>
              <a:rPr lang="en-US" dirty="0"/>
              <a:t>Indent 2</a:t>
            </a:r>
            <a:endParaRPr lang="en-GB" dirty="0"/>
          </a:p>
        </p:txBody>
      </p:sp>
      <p:sp>
        <p:nvSpPr>
          <p:cNvPr id="30" name="Text Placeholder 29"/>
          <p:cNvSpPr>
            <a:spLocks noGrp="1"/>
          </p:cNvSpPr>
          <p:nvPr>
            <p:ph type="body" sz="quarter" idx="14" hasCustomPrompt="1"/>
          </p:nvPr>
        </p:nvSpPr>
        <p:spPr>
          <a:xfrm>
            <a:off x="6861347" y="6291104"/>
            <a:ext cx="4863252" cy="169277"/>
          </a:xfrm>
        </p:spPr>
        <p:txBody>
          <a:bodyPr wrap="square" anchor="b" anchorCtr="0">
            <a:spAutoFit/>
          </a:bodyPr>
          <a:lstStyle>
            <a:lvl1pPr algn="r">
              <a:spcAft>
                <a:spcPts val="0"/>
              </a:spcAft>
              <a:defRPr sz="1100">
                <a:solidFill>
                  <a:schemeClr val="accent1"/>
                </a:solidFill>
              </a:defRPr>
            </a:lvl1pPr>
          </a:lstStyle>
          <a:p>
            <a:pPr lvl="0"/>
            <a:r>
              <a:rPr lang="en-US" dirty="0"/>
              <a:t>Add section title</a:t>
            </a:r>
          </a:p>
        </p:txBody>
      </p:sp>
      <p:sp>
        <p:nvSpPr>
          <p:cNvPr id="12" name="Date Placeholder 3"/>
          <p:cNvSpPr>
            <a:spLocks noGrp="1"/>
          </p:cNvSpPr>
          <p:nvPr>
            <p:ph type="dt" sz="half" idx="10"/>
          </p:nvPr>
        </p:nvSpPr>
        <p:spPr>
          <a:xfrm>
            <a:off x="4935139" y="6409723"/>
            <a:ext cx="1908000" cy="76944"/>
          </a:xfrm>
        </p:spPr>
        <p:txBody>
          <a:bodyPr/>
          <a:lstStyle>
            <a:lvl1pPr>
              <a:defRPr>
                <a:solidFill>
                  <a:schemeClr val="accent4"/>
                </a:solidFill>
              </a:defRPr>
            </a:lvl1pPr>
          </a:lstStyle>
          <a:p>
            <a:fld id="{5E942550-CB9A-42A0-AB55-FE88B031E21A}" type="datetime1">
              <a:rPr lang="en-GB" smtClean="0">
                <a:solidFill>
                  <a:srgbClr val="00497F"/>
                </a:solidFill>
              </a:rPr>
              <a:pPr/>
              <a:t>22/02/2021</a:t>
            </a:fld>
            <a:endParaRPr lang="en-GB">
              <a:solidFill>
                <a:srgbClr val="00497F"/>
              </a:solidFill>
            </a:endParaRPr>
          </a:p>
        </p:txBody>
      </p:sp>
      <p:sp>
        <p:nvSpPr>
          <p:cNvPr id="13" name="Slide Number Placeholder 5"/>
          <p:cNvSpPr>
            <a:spLocks noGrp="1"/>
          </p:cNvSpPr>
          <p:nvPr>
            <p:ph type="sldNum" sz="quarter" idx="12"/>
          </p:nvPr>
        </p:nvSpPr>
        <p:spPr>
          <a:xfrm>
            <a:off x="4683139" y="6409723"/>
            <a:ext cx="252000" cy="76944"/>
          </a:xfrm>
        </p:spPr>
        <p:txBody>
          <a:bodyPr/>
          <a:lstStyle>
            <a:lvl1pPr>
              <a:defRPr>
                <a:solidFill>
                  <a:schemeClr val="accent4"/>
                </a:solidFill>
              </a:defRPr>
            </a:lvl1pPr>
          </a:lstStyle>
          <a:p>
            <a:fld id="{EE29E9EC-1357-444F-81CA-F00044D3250A}" type="slidenum">
              <a:rPr lang="en-GB" smtClean="0">
                <a:solidFill>
                  <a:srgbClr val="00497F"/>
                </a:solidFill>
              </a:rPr>
              <a:pPr/>
              <a:t>‹#›</a:t>
            </a:fld>
            <a:endParaRPr lang="en-GB">
              <a:solidFill>
                <a:srgbClr val="00497F"/>
              </a:solidFill>
            </a:endParaRPr>
          </a:p>
        </p:txBody>
      </p:sp>
      <p:sp>
        <p:nvSpPr>
          <p:cNvPr id="14" name="Footer Placeholder 4"/>
          <p:cNvSpPr>
            <a:spLocks noGrp="1"/>
          </p:cNvSpPr>
          <p:nvPr>
            <p:ph type="ftr" sz="quarter" idx="3"/>
          </p:nvPr>
        </p:nvSpPr>
        <p:spPr>
          <a:xfrm>
            <a:off x="2066005" y="6409723"/>
            <a:ext cx="2160000" cy="76944"/>
          </a:xfrm>
          <a:prstGeom prst="rect">
            <a:avLst/>
          </a:prstGeom>
        </p:spPr>
        <p:txBody>
          <a:bodyPr vert="horz" lIns="0" tIns="0" rIns="0" bIns="0" rtlCol="0" anchor="b" anchorCtr="0">
            <a:spAutoFit/>
          </a:bodyPr>
          <a:lstStyle>
            <a:lvl1pPr algn="l">
              <a:defRPr sz="500" b="1">
                <a:solidFill>
                  <a:schemeClr val="accent4"/>
                </a:solidFill>
              </a:defRPr>
            </a:lvl1pPr>
          </a:lstStyle>
          <a:p>
            <a:r>
              <a:rPr lang="en-GB">
                <a:solidFill>
                  <a:srgbClr val="00497F"/>
                </a:solidFill>
              </a:rPr>
              <a:t>Where technology starts</a:t>
            </a:r>
            <a:endParaRPr lang="en-GB" dirty="0">
              <a:solidFill>
                <a:srgbClr val="00497F"/>
              </a:solidFill>
            </a:endParaRPr>
          </a:p>
        </p:txBody>
      </p:sp>
      <p:sp>
        <p:nvSpPr>
          <p:cNvPr id="15" name="Freeform: Shape 6"/>
          <p:cNvSpPr/>
          <p:nvPr userDrawn="1"/>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343" tIns="45719" rIns="91343" bIns="45719" rtlCol="0" anchor="ctr"/>
          <a:lstStyle/>
          <a:p>
            <a:pPr algn="ctr" defTabSz="913267"/>
            <a:endParaRPr lang="en-GB" sz="1900">
              <a:solidFill>
                <a:srgbClr val="FFFFFF"/>
              </a:solidFill>
            </a:endParaRPr>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6940" y="6350193"/>
            <a:ext cx="1600200" cy="184023"/>
          </a:xfrm>
          <a:prstGeom prst="rect">
            <a:avLst/>
          </a:prstGeom>
        </p:spPr>
      </p:pic>
    </p:spTree>
    <p:extLst>
      <p:ext uri="{BB962C8B-B14F-4D97-AF65-F5344CB8AC3E}">
        <p14:creationId xmlns:p14="http://schemas.microsoft.com/office/powerpoint/2010/main" val="31984787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tement Comparison">
    <p:spTree>
      <p:nvGrpSpPr>
        <p:cNvPr id="1" name=""/>
        <p:cNvGrpSpPr/>
        <p:nvPr/>
      </p:nvGrpSpPr>
      <p:grpSpPr>
        <a:xfrm>
          <a:off x="0" y="0"/>
          <a:ext cx="0" cy="0"/>
          <a:chOff x="0" y="0"/>
          <a:chExt cx="0" cy="0"/>
        </a:xfrm>
      </p:grpSpPr>
      <p:sp>
        <p:nvSpPr>
          <p:cNvPr id="27" name="Picture Placeholder 24"/>
          <p:cNvSpPr>
            <a:spLocks noGrp="1" noChangeAspect="1"/>
          </p:cNvSpPr>
          <p:nvPr>
            <p:ph type="pic" sz="quarter" idx="17"/>
          </p:nvPr>
        </p:nvSpPr>
        <p:spPr>
          <a:xfrm>
            <a:off x="6090401" y="3427942"/>
            <a:ext cx="5987299" cy="3312649"/>
          </a:xfrm>
        </p:spPr>
        <p:txBody>
          <a:bodyPr/>
          <a:lstStyle/>
          <a:p>
            <a:endParaRPr lang="en-US"/>
          </a:p>
        </p:txBody>
      </p:sp>
      <p:sp>
        <p:nvSpPr>
          <p:cNvPr id="25" name="Picture Placeholder 24"/>
          <p:cNvSpPr>
            <a:spLocks noGrp="1" noChangeAspect="1"/>
          </p:cNvSpPr>
          <p:nvPr>
            <p:ph type="pic" sz="quarter" idx="16"/>
          </p:nvPr>
        </p:nvSpPr>
        <p:spPr>
          <a:xfrm>
            <a:off x="117541" y="117507"/>
            <a:ext cx="5972927" cy="3311521"/>
          </a:xfrm>
        </p:spPr>
        <p:txBody>
          <a:bodyPr/>
          <a:lstStyle/>
          <a:p>
            <a:endParaRPr lang="en-US"/>
          </a:p>
        </p:txBody>
      </p:sp>
      <p:sp>
        <p:nvSpPr>
          <p:cNvPr id="3" name="Content Placeholder 2"/>
          <p:cNvSpPr>
            <a:spLocks noGrp="1"/>
          </p:cNvSpPr>
          <p:nvPr>
            <p:ph idx="1" hasCustomPrompt="1"/>
          </p:nvPr>
        </p:nvSpPr>
        <p:spPr>
          <a:xfrm>
            <a:off x="966000" y="3429001"/>
            <a:ext cx="4374000" cy="2600323"/>
          </a:xfrm>
        </p:spPr>
        <p:txBody>
          <a:bodyPr anchor="ctr" anchorCtr="0"/>
          <a:lstStyle>
            <a:lvl1pPr algn="r">
              <a:defRPr>
                <a:solidFill>
                  <a:schemeClr val="accent1"/>
                </a:solidFill>
              </a:defRPr>
            </a:lvl1pPr>
            <a:lvl2pPr algn="r">
              <a:defRPr/>
            </a:lvl2pPr>
            <a:lvl3pPr algn="r">
              <a:defRPr/>
            </a:lvl3pPr>
            <a:lvl4pPr algn="r">
              <a:defRPr/>
            </a:lvl4pPr>
            <a:lvl5pPr algn="r">
              <a:defRPr/>
            </a:lvl5pPr>
          </a:lstStyle>
          <a:p>
            <a:pPr lvl="0"/>
            <a:r>
              <a:rPr lang="en-US" dirty="0"/>
              <a:t>Comparison B</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9" name="Content Placeholder 28"/>
          <p:cNvSpPr>
            <a:spLocks noGrp="1"/>
          </p:cNvSpPr>
          <p:nvPr>
            <p:ph sz="quarter" idx="15" hasCustomPrompt="1"/>
          </p:nvPr>
        </p:nvSpPr>
        <p:spPr>
          <a:xfrm>
            <a:off x="6852819" y="828677"/>
            <a:ext cx="4374000" cy="2599200"/>
          </a:xfrm>
        </p:spPr>
        <p:txBody>
          <a:bodyPr anchor="ctr" anchorCtr="0"/>
          <a:lstStyle>
            <a:lvl1pPr>
              <a:defRPr>
                <a:solidFill>
                  <a:schemeClr val="accent1"/>
                </a:solidFill>
              </a:defRPr>
            </a:lvl1pPr>
          </a:lstStyle>
          <a:p>
            <a:pPr lvl="0"/>
            <a:r>
              <a:rPr lang="en-US" dirty="0"/>
              <a:t>Comparison A</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Text Placeholder 29"/>
          <p:cNvSpPr>
            <a:spLocks noGrp="1"/>
          </p:cNvSpPr>
          <p:nvPr>
            <p:ph type="body" sz="quarter" idx="14" hasCustomPrompt="1"/>
          </p:nvPr>
        </p:nvSpPr>
        <p:spPr>
          <a:xfrm>
            <a:off x="6861347" y="6291104"/>
            <a:ext cx="4863252" cy="169277"/>
          </a:xfrm>
        </p:spPr>
        <p:txBody>
          <a:bodyPr wrap="square" anchor="b" anchorCtr="0">
            <a:spAutoFit/>
          </a:bodyPr>
          <a:lstStyle>
            <a:lvl1pPr algn="r">
              <a:spcAft>
                <a:spcPts val="0"/>
              </a:spcAft>
              <a:defRPr sz="1100">
                <a:solidFill>
                  <a:schemeClr val="bg1"/>
                </a:solidFill>
              </a:defRPr>
            </a:lvl1pPr>
          </a:lstStyle>
          <a:p>
            <a:pPr lvl="0"/>
            <a:r>
              <a:rPr lang="en-US" dirty="0"/>
              <a:t>Add section title</a:t>
            </a:r>
          </a:p>
        </p:txBody>
      </p:sp>
      <p:sp>
        <p:nvSpPr>
          <p:cNvPr id="15" name="Date Placeholder 3"/>
          <p:cNvSpPr>
            <a:spLocks noGrp="1"/>
          </p:cNvSpPr>
          <p:nvPr>
            <p:ph type="dt" sz="half" idx="10"/>
          </p:nvPr>
        </p:nvSpPr>
        <p:spPr>
          <a:xfrm>
            <a:off x="4935139" y="6409723"/>
            <a:ext cx="1908000" cy="76944"/>
          </a:xfrm>
        </p:spPr>
        <p:txBody>
          <a:bodyPr/>
          <a:lstStyle>
            <a:lvl1pPr>
              <a:defRPr>
                <a:solidFill>
                  <a:schemeClr val="accent4"/>
                </a:solidFill>
              </a:defRPr>
            </a:lvl1pPr>
          </a:lstStyle>
          <a:p>
            <a:fld id="{5E942550-CB9A-42A0-AB55-FE88B031E21A}" type="datetime1">
              <a:rPr lang="en-GB" smtClean="0">
                <a:solidFill>
                  <a:srgbClr val="00497F"/>
                </a:solidFill>
              </a:rPr>
              <a:pPr/>
              <a:t>22/02/2021</a:t>
            </a:fld>
            <a:endParaRPr lang="en-GB">
              <a:solidFill>
                <a:srgbClr val="00497F"/>
              </a:solidFill>
            </a:endParaRPr>
          </a:p>
        </p:txBody>
      </p:sp>
      <p:sp>
        <p:nvSpPr>
          <p:cNvPr id="16" name="Slide Number Placeholder 5"/>
          <p:cNvSpPr>
            <a:spLocks noGrp="1"/>
          </p:cNvSpPr>
          <p:nvPr>
            <p:ph type="sldNum" sz="quarter" idx="12"/>
          </p:nvPr>
        </p:nvSpPr>
        <p:spPr>
          <a:xfrm>
            <a:off x="4683139" y="6409723"/>
            <a:ext cx="252000" cy="76944"/>
          </a:xfrm>
        </p:spPr>
        <p:txBody>
          <a:bodyPr/>
          <a:lstStyle>
            <a:lvl1pPr>
              <a:defRPr>
                <a:solidFill>
                  <a:schemeClr val="accent4"/>
                </a:solidFill>
              </a:defRPr>
            </a:lvl1pPr>
          </a:lstStyle>
          <a:p>
            <a:fld id="{EE29E9EC-1357-444F-81CA-F00044D3250A}" type="slidenum">
              <a:rPr lang="en-GB" smtClean="0">
                <a:solidFill>
                  <a:srgbClr val="00497F"/>
                </a:solidFill>
              </a:rPr>
              <a:pPr/>
              <a:t>‹#›</a:t>
            </a:fld>
            <a:endParaRPr lang="en-GB">
              <a:solidFill>
                <a:srgbClr val="00497F"/>
              </a:solidFill>
            </a:endParaRPr>
          </a:p>
        </p:txBody>
      </p:sp>
      <p:sp>
        <p:nvSpPr>
          <p:cNvPr id="17" name="Footer Placeholder 4"/>
          <p:cNvSpPr>
            <a:spLocks noGrp="1"/>
          </p:cNvSpPr>
          <p:nvPr>
            <p:ph type="ftr" sz="quarter" idx="3"/>
          </p:nvPr>
        </p:nvSpPr>
        <p:spPr>
          <a:xfrm>
            <a:off x="2066005" y="6409723"/>
            <a:ext cx="2160000" cy="76944"/>
          </a:xfrm>
          <a:prstGeom prst="rect">
            <a:avLst/>
          </a:prstGeom>
        </p:spPr>
        <p:txBody>
          <a:bodyPr vert="horz" lIns="0" tIns="0" rIns="0" bIns="0" rtlCol="0" anchor="b" anchorCtr="0">
            <a:spAutoFit/>
          </a:bodyPr>
          <a:lstStyle>
            <a:lvl1pPr algn="l">
              <a:defRPr sz="500" b="1">
                <a:solidFill>
                  <a:schemeClr val="accent4"/>
                </a:solidFill>
              </a:defRPr>
            </a:lvl1pPr>
          </a:lstStyle>
          <a:p>
            <a:r>
              <a:rPr lang="en-GB">
                <a:solidFill>
                  <a:srgbClr val="00497F"/>
                </a:solidFill>
              </a:rPr>
              <a:t>Where technology starts</a:t>
            </a:r>
            <a:endParaRPr lang="en-GB" dirty="0">
              <a:solidFill>
                <a:srgbClr val="00497F"/>
              </a:solidFill>
            </a:endParaRPr>
          </a:p>
        </p:txBody>
      </p:sp>
      <p:sp>
        <p:nvSpPr>
          <p:cNvPr id="18" name="Freeform: Shape 6"/>
          <p:cNvSpPr/>
          <p:nvPr userDrawn="1"/>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343" tIns="45719" rIns="91343" bIns="45719" rtlCol="0" anchor="ctr"/>
          <a:lstStyle/>
          <a:p>
            <a:pPr algn="ctr" defTabSz="913267"/>
            <a:endParaRPr lang="en-GB" sz="1900">
              <a:solidFill>
                <a:srgbClr val="FFFFFF"/>
              </a:solidFill>
            </a:endParaRPr>
          </a:p>
        </p:txBody>
      </p:sp>
      <p:pic>
        <p:nvPicPr>
          <p:cNvPr id="19" name="Picture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6940" y="6350193"/>
            <a:ext cx="1600200" cy="184023"/>
          </a:xfrm>
          <a:prstGeom prst="rect">
            <a:avLst/>
          </a:prstGeom>
        </p:spPr>
      </p:pic>
    </p:spTree>
    <p:extLst>
      <p:ext uri="{BB962C8B-B14F-4D97-AF65-F5344CB8AC3E}">
        <p14:creationId xmlns:p14="http://schemas.microsoft.com/office/powerpoint/2010/main" val="16463938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3" name="Freeform: Shape 6"/>
          <p:cNvSpPr/>
          <p:nvPr userDrawn="1"/>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343" tIns="45719" rIns="91343" bIns="45719" rtlCol="0" anchor="ctr"/>
          <a:lstStyle/>
          <a:p>
            <a:pPr algn="ctr" defTabSz="913267"/>
            <a:endParaRPr lang="en-GB" sz="1900">
              <a:solidFill>
                <a:srgbClr val="FFFFFF"/>
              </a:solidFill>
            </a:endParaRP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6940" y="6350193"/>
            <a:ext cx="1600200" cy="184023"/>
          </a:xfrm>
          <a:prstGeom prst="rect">
            <a:avLst/>
          </a:prstGeom>
        </p:spPr>
      </p:pic>
    </p:spTree>
    <p:extLst>
      <p:ext uri="{BB962C8B-B14F-4D97-AF65-F5344CB8AC3E}">
        <p14:creationId xmlns:p14="http://schemas.microsoft.com/office/powerpoint/2010/main" val="22160689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Legal">
    <p:spTree>
      <p:nvGrpSpPr>
        <p:cNvPr id="1" name=""/>
        <p:cNvGrpSpPr/>
        <p:nvPr/>
      </p:nvGrpSpPr>
      <p:grpSpPr>
        <a:xfrm>
          <a:off x="0" y="0"/>
          <a:ext cx="0" cy="0"/>
          <a:chOff x="0" y="0"/>
          <a:chExt cx="0" cy="0"/>
        </a:xfrm>
      </p:grpSpPr>
      <p:cxnSp>
        <p:nvCxnSpPr>
          <p:cNvPr id="24" name="Straight Connector 23"/>
          <p:cNvCxnSpPr/>
          <p:nvPr userDrawn="1"/>
        </p:nvCxnSpPr>
        <p:spPr>
          <a:xfrm>
            <a:off x="6096000" y="1"/>
            <a:ext cx="0" cy="282416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6096000" y="3857691"/>
            <a:ext cx="0" cy="300037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Title 1"/>
          <p:cNvSpPr>
            <a:spLocks noGrp="1"/>
          </p:cNvSpPr>
          <p:nvPr>
            <p:ph type="ctrTitle" hasCustomPrompt="1"/>
          </p:nvPr>
        </p:nvSpPr>
        <p:spPr>
          <a:xfrm>
            <a:off x="966000" y="2990783"/>
            <a:ext cx="10260000" cy="369332"/>
          </a:xfrm>
        </p:spPr>
        <p:txBody>
          <a:bodyPr anchor="ctr" anchorCtr="0"/>
          <a:lstStyle>
            <a:lvl1pPr algn="ctr">
              <a:defRPr sz="2400">
                <a:solidFill>
                  <a:schemeClr val="accent4"/>
                </a:solidFill>
              </a:defRPr>
            </a:lvl1pPr>
          </a:lstStyle>
          <a:p>
            <a:r>
              <a:rPr lang="en-US" dirty="0"/>
              <a:t>Closing Title</a:t>
            </a:r>
            <a:endParaRPr lang="en-GB" dirty="0"/>
          </a:p>
        </p:txBody>
      </p:sp>
      <p:sp>
        <p:nvSpPr>
          <p:cNvPr id="27" name="Subtitle 2"/>
          <p:cNvSpPr>
            <a:spLocks noGrp="1"/>
          </p:cNvSpPr>
          <p:nvPr>
            <p:ph type="subTitle" idx="1" hasCustomPrompt="1"/>
          </p:nvPr>
        </p:nvSpPr>
        <p:spPr>
          <a:xfrm>
            <a:off x="966000" y="3480599"/>
            <a:ext cx="10260000" cy="292388"/>
          </a:xfrm>
        </p:spPr>
        <p:txBody>
          <a:bodyPr>
            <a:spAutoFit/>
          </a:bodyPr>
          <a:lstStyle>
            <a:lvl1pPr marL="0" indent="0" algn="ctr">
              <a:spcAft>
                <a:spcPts val="0"/>
              </a:spcAft>
              <a:buNone/>
              <a:defRPr sz="1900" b="0">
                <a:solidFill>
                  <a:schemeClr val="accent1"/>
                </a:solidFill>
              </a:defRPr>
            </a:lvl1pPr>
            <a:lvl2pPr marL="456603" indent="0" algn="ctr">
              <a:buNone/>
              <a:defRPr sz="2000"/>
            </a:lvl2pPr>
            <a:lvl3pPr marL="913267" indent="0" algn="ctr">
              <a:buNone/>
              <a:defRPr sz="1900"/>
            </a:lvl3pPr>
            <a:lvl4pPr marL="1369900" indent="0" algn="ctr">
              <a:buNone/>
              <a:defRPr sz="1600"/>
            </a:lvl4pPr>
            <a:lvl5pPr marL="1826533" indent="0" algn="ctr">
              <a:buNone/>
              <a:defRPr sz="1600"/>
            </a:lvl5pPr>
            <a:lvl6pPr marL="2283198" indent="0" algn="ctr">
              <a:buNone/>
              <a:defRPr sz="1600"/>
            </a:lvl6pPr>
            <a:lvl7pPr marL="2739798" indent="0" algn="ctr">
              <a:buNone/>
              <a:defRPr sz="1600"/>
            </a:lvl7pPr>
            <a:lvl8pPr marL="3196400" indent="0" algn="ctr">
              <a:buNone/>
              <a:defRPr sz="1600"/>
            </a:lvl8pPr>
            <a:lvl9pPr marL="3653003" indent="0" algn="ctr">
              <a:buNone/>
              <a:defRPr sz="1600"/>
            </a:lvl9pPr>
          </a:lstStyle>
          <a:p>
            <a:r>
              <a:rPr lang="en-US" dirty="0"/>
              <a:t>Subtitle</a:t>
            </a:r>
            <a:endParaRPr lang="en-GB" dirty="0"/>
          </a:p>
        </p:txBody>
      </p:sp>
      <p:sp>
        <p:nvSpPr>
          <p:cNvPr id="30" name="TextBox 29"/>
          <p:cNvSpPr txBox="1"/>
          <p:nvPr userDrawn="1"/>
        </p:nvSpPr>
        <p:spPr>
          <a:xfrm>
            <a:off x="6329683" y="6147282"/>
            <a:ext cx="5394916" cy="464743"/>
          </a:xfrm>
          <a:prstGeom prst="rect">
            <a:avLst/>
          </a:prstGeom>
          <a:noFill/>
        </p:spPr>
        <p:txBody>
          <a:bodyPr wrap="square" lIns="0" tIns="0" rIns="0" bIns="0" rtlCol="0">
            <a:spAutoFit/>
          </a:bodyPr>
          <a:lstStyle/>
          <a:p>
            <a:pPr defTabSz="913267">
              <a:lnSpc>
                <a:spcPct val="110000"/>
              </a:lnSpc>
            </a:pPr>
            <a:r>
              <a:rPr lang="en-US" sz="700" dirty="0">
                <a:solidFill>
                  <a:srgbClr val="000000"/>
                </a:solidFill>
              </a:rPr>
              <a:t>All brand names, product names, and trademarks are the property of their respective owners. Certain trademarks, registered trademarks, and trade names may be used in this document to refer to either the entities claiming the marks and names or their products. Crestron disclaims any proprietary interest in the marks and names of others. Crestron is not responsible for errors in typography or photography. ©2017 Crestron Electronics, Inc.</a:t>
            </a:r>
          </a:p>
        </p:txBody>
      </p:sp>
      <p:sp>
        <p:nvSpPr>
          <p:cNvPr id="14" name="Date Placeholder 3"/>
          <p:cNvSpPr>
            <a:spLocks noGrp="1"/>
          </p:cNvSpPr>
          <p:nvPr>
            <p:ph type="dt" sz="half" idx="10"/>
          </p:nvPr>
        </p:nvSpPr>
        <p:spPr>
          <a:xfrm>
            <a:off x="4935139" y="6409723"/>
            <a:ext cx="1908000" cy="76944"/>
          </a:xfrm>
        </p:spPr>
        <p:txBody>
          <a:bodyPr/>
          <a:lstStyle>
            <a:lvl1pPr>
              <a:defRPr>
                <a:solidFill>
                  <a:schemeClr val="accent4"/>
                </a:solidFill>
              </a:defRPr>
            </a:lvl1pPr>
          </a:lstStyle>
          <a:p>
            <a:fld id="{5E942550-CB9A-42A0-AB55-FE88B031E21A}" type="datetime1">
              <a:rPr lang="en-GB" smtClean="0">
                <a:solidFill>
                  <a:srgbClr val="00497F"/>
                </a:solidFill>
              </a:rPr>
              <a:pPr/>
              <a:t>22/02/2021</a:t>
            </a:fld>
            <a:endParaRPr lang="en-GB">
              <a:solidFill>
                <a:srgbClr val="00497F"/>
              </a:solidFill>
            </a:endParaRPr>
          </a:p>
        </p:txBody>
      </p:sp>
      <p:sp>
        <p:nvSpPr>
          <p:cNvPr id="15" name="Slide Number Placeholder 5"/>
          <p:cNvSpPr>
            <a:spLocks noGrp="1"/>
          </p:cNvSpPr>
          <p:nvPr>
            <p:ph type="sldNum" sz="quarter" idx="12"/>
          </p:nvPr>
        </p:nvSpPr>
        <p:spPr>
          <a:xfrm>
            <a:off x="4683139" y="6409723"/>
            <a:ext cx="252000" cy="76944"/>
          </a:xfrm>
        </p:spPr>
        <p:txBody>
          <a:bodyPr/>
          <a:lstStyle>
            <a:lvl1pPr>
              <a:defRPr>
                <a:solidFill>
                  <a:schemeClr val="accent4"/>
                </a:solidFill>
              </a:defRPr>
            </a:lvl1pPr>
          </a:lstStyle>
          <a:p>
            <a:fld id="{EE29E9EC-1357-444F-81CA-F00044D3250A}" type="slidenum">
              <a:rPr lang="en-GB" smtClean="0">
                <a:solidFill>
                  <a:srgbClr val="00497F"/>
                </a:solidFill>
              </a:rPr>
              <a:pPr/>
              <a:t>‹#›</a:t>
            </a:fld>
            <a:endParaRPr lang="en-GB">
              <a:solidFill>
                <a:srgbClr val="00497F"/>
              </a:solidFill>
            </a:endParaRPr>
          </a:p>
        </p:txBody>
      </p:sp>
      <p:sp>
        <p:nvSpPr>
          <p:cNvPr id="16" name="Footer Placeholder 4"/>
          <p:cNvSpPr>
            <a:spLocks noGrp="1"/>
          </p:cNvSpPr>
          <p:nvPr>
            <p:ph type="ftr" sz="quarter" idx="3"/>
          </p:nvPr>
        </p:nvSpPr>
        <p:spPr>
          <a:xfrm>
            <a:off x="2066005" y="6409723"/>
            <a:ext cx="2160000" cy="76944"/>
          </a:xfrm>
          <a:prstGeom prst="rect">
            <a:avLst/>
          </a:prstGeom>
        </p:spPr>
        <p:txBody>
          <a:bodyPr vert="horz" lIns="0" tIns="0" rIns="0" bIns="0" rtlCol="0" anchor="b" anchorCtr="0">
            <a:spAutoFit/>
          </a:bodyPr>
          <a:lstStyle>
            <a:lvl1pPr algn="l">
              <a:defRPr sz="500" b="1">
                <a:solidFill>
                  <a:schemeClr val="accent4"/>
                </a:solidFill>
              </a:defRPr>
            </a:lvl1pPr>
          </a:lstStyle>
          <a:p>
            <a:r>
              <a:rPr lang="en-GB">
                <a:solidFill>
                  <a:srgbClr val="00497F"/>
                </a:solidFill>
              </a:rPr>
              <a:t>Where technology starts</a:t>
            </a:r>
            <a:endParaRPr lang="en-GB" dirty="0">
              <a:solidFill>
                <a:srgbClr val="00497F"/>
              </a:solidFill>
            </a:endParaRPr>
          </a:p>
        </p:txBody>
      </p:sp>
      <p:sp>
        <p:nvSpPr>
          <p:cNvPr id="17" name="Freeform: Shape 6"/>
          <p:cNvSpPr/>
          <p:nvPr userDrawn="1"/>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343" tIns="45719" rIns="91343" bIns="45719" rtlCol="0" anchor="ctr"/>
          <a:lstStyle/>
          <a:p>
            <a:pPr algn="ctr" defTabSz="913267"/>
            <a:endParaRPr lang="en-GB" sz="1900">
              <a:solidFill>
                <a:srgbClr val="FFFFFF"/>
              </a:solidFill>
            </a:endParaRPr>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6940" y="6350193"/>
            <a:ext cx="1600200" cy="184023"/>
          </a:xfrm>
          <a:prstGeom prst="rect">
            <a:avLst/>
          </a:prstGeom>
        </p:spPr>
      </p:pic>
    </p:spTree>
    <p:extLst>
      <p:ext uri="{BB962C8B-B14F-4D97-AF65-F5344CB8AC3E}">
        <p14:creationId xmlns:p14="http://schemas.microsoft.com/office/powerpoint/2010/main" val="33338892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mall Picture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380561-0774-9941-AB2C-2F1676981A3D}"/>
              </a:ext>
            </a:extLst>
          </p:cNvPr>
          <p:cNvSpPr/>
          <p:nvPr userDrawn="1"/>
        </p:nvSpPr>
        <p:spPr>
          <a:xfrm>
            <a:off x="7010400" y="304800"/>
            <a:ext cx="4838700" cy="5867400"/>
          </a:xfrm>
          <a:prstGeom prst="rect">
            <a:avLst/>
          </a:prstGeom>
          <a:gradFill flip="none" rotWithShape="1">
            <a:gsLst>
              <a:gs pos="0">
                <a:srgbClr val="F1F7FC"/>
              </a:gs>
              <a:gs pos="100000">
                <a:srgbClr val="EEF7F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7010400" y="304800"/>
            <a:ext cx="4838700" cy="5867399"/>
          </a:xfrm>
        </p:spPr>
        <p:txBody>
          <a:bodyPr/>
          <a:lstStyle/>
          <a:p>
            <a:endParaRPr lang="en-US" dirty="0"/>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6438900" cy="838199"/>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64389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9" name="Straight Connector 8">
            <a:extLst>
              <a:ext uri="{FF2B5EF4-FFF2-40B4-BE49-F238E27FC236}">
                <a16:creationId xmlns:a16="http://schemas.microsoft.com/office/drawing/2014/main" id="{FCE52150-67DD-8742-A638-F2298ED121B6}"/>
              </a:ext>
            </a:extLst>
          </p:cNvPr>
          <p:cNvCxnSpPr>
            <a:cxnSpLocks/>
          </p:cNvCxnSpPr>
          <p:nvPr userDrawn="1"/>
        </p:nvCxnSpPr>
        <p:spPr>
          <a:xfrm flipH="1">
            <a:off x="342900" y="304800"/>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64D057B-D19F-5542-BB92-4D4EE1BD903B}"/>
              </a:ext>
            </a:extLst>
          </p:cNvPr>
          <p:cNvCxnSpPr>
            <a:cxnSpLocks/>
          </p:cNvCxnSpPr>
          <p:nvPr userDrawn="1"/>
        </p:nvCxnSpPr>
        <p:spPr>
          <a:xfrm flipH="1">
            <a:off x="342900" y="6172201"/>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758FE88-8D2F-744E-B7C5-72D3B04DC027}"/>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B38CDA1-A2F0-8947-A50E-0AA79A4A910A}"/>
              </a:ext>
            </a:extLst>
          </p:cNvPr>
          <p:cNvCxnSpPr>
            <a:cxnSpLocks/>
          </p:cNvCxnSpPr>
          <p:nvPr userDrawn="1"/>
        </p:nvCxnSpPr>
        <p:spPr>
          <a:xfrm flipH="1">
            <a:off x="342899" y="1249824"/>
            <a:ext cx="64389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1358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mall Picture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380561-0774-9941-AB2C-2F1676981A3D}"/>
              </a:ext>
            </a:extLst>
          </p:cNvPr>
          <p:cNvSpPr/>
          <p:nvPr userDrawn="1"/>
        </p:nvSpPr>
        <p:spPr>
          <a:xfrm>
            <a:off x="7010400" y="304800"/>
            <a:ext cx="4838700" cy="5867400"/>
          </a:xfrm>
          <a:prstGeom prst="rect">
            <a:avLst/>
          </a:prstGeom>
          <a:gradFill flip="none" rotWithShape="1">
            <a:gsLst>
              <a:gs pos="0">
                <a:srgbClr val="F1F7FC"/>
              </a:gs>
              <a:gs pos="100000">
                <a:srgbClr val="EEF7F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7010400" y="304800"/>
            <a:ext cx="4838700" cy="5867399"/>
          </a:xfrm>
        </p:spPr>
        <p:txBody>
          <a:bodyPr/>
          <a:lstStyle/>
          <a:p>
            <a:endParaRPr lang="en-US" dirty="0"/>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6438900" cy="838199"/>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64389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9" name="Straight Connector 8">
            <a:extLst>
              <a:ext uri="{FF2B5EF4-FFF2-40B4-BE49-F238E27FC236}">
                <a16:creationId xmlns:a16="http://schemas.microsoft.com/office/drawing/2014/main" id="{FCE52150-67DD-8742-A638-F2298ED121B6}"/>
              </a:ext>
            </a:extLst>
          </p:cNvPr>
          <p:cNvCxnSpPr>
            <a:cxnSpLocks/>
          </p:cNvCxnSpPr>
          <p:nvPr userDrawn="1"/>
        </p:nvCxnSpPr>
        <p:spPr>
          <a:xfrm flipH="1">
            <a:off x="342900" y="304800"/>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64D057B-D19F-5542-BB92-4D4EE1BD903B}"/>
              </a:ext>
            </a:extLst>
          </p:cNvPr>
          <p:cNvCxnSpPr>
            <a:cxnSpLocks/>
          </p:cNvCxnSpPr>
          <p:nvPr userDrawn="1"/>
        </p:nvCxnSpPr>
        <p:spPr>
          <a:xfrm flipH="1">
            <a:off x="342900" y="6172201"/>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758FE88-8D2F-744E-B7C5-72D3B04DC027}"/>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B38CDA1-A2F0-8947-A50E-0AA79A4A910A}"/>
              </a:ext>
            </a:extLst>
          </p:cNvPr>
          <p:cNvCxnSpPr>
            <a:cxnSpLocks/>
          </p:cNvCxnSpPr>
          <p:nvPr userDrawn="1"/>
        </p:nvCxnSpPr>
        <p:spPr>
          <a:xfrm flipH="1">
            <a:off x="342899" y="1249824"/>
            <a:ext cx="64389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9786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Picture R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0748D4D-2B09-DE41-BADA-CE992896E34F}"/>
              </a:ext>
            </a:extLst>
          </p:cNvPr>
          <p:cNvSpPr/>
          <p:nvPr userDrawn="1"/>
        </p:nvSpPr>
        <p:spPr>
          <a:xfrm>
            <a:off x="5410200" y="304800"/>
            <a:ext cx="6438900" cy="5867400"/>
          </a:xfrm>
          <a:prstGeom prst="rect">
            <a:avLst/>
          </a:prstGeom>
          <a:gradFill flip="none" rotWithShape="1">
            <a:gsLst>
              <a:gs pos="0">
                <a:srgbClr val="F1F7FC"/>
              </a:gs>
              <a:gs pos="100000">
                <a:srgbClr val="EEF7F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5410200" y="304800"/>
            <a:ext cx="6438900" cy="5867399"/>
          </a:xfrm>
        </p:spPr>
        <p:txBody>
          <a:bodyPr/>
          <a:lstStyle/>
          <a:p>
            <a:endParaRPr lang="en-US" dirty="0"/>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4838700" cy="838199"/>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48387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9" name="Straight Connector 8">
            <a:extLst>
              <a:ext uri="{FF2B5EF4-FFF2-40B4-BE49-F238E27FC236}">
                <a16:creationId xmlns:a16="http://schemas.microsoft.com/office/drawing/2014/main" id="{495FCCDF-1129-5440-8F4C-5D89F1BF5066}"/>
              </a:ext>
            </a:extLst>
          </p:cNvPr>
          <p:cNvCxnSpPr>
            <a:cxnSpLocks/>
          </p:cNvCxnSpPr>
          <p:nvPr userDrawn="1"/>
        </p:nvCxnSpPr>
        <p:spPr>
          <a:xfrm flipH="1">
            <a:off x="342900" y="304800"/>
            <a:ext cx="48387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DD12AB-6F20-8447-9C30-8D521A00AB45}"/>
              </a:ext>
            </a:extLst>
          </p:cNvPr>
          <p:cNvCxnSpPr>
            <a:cxnSpLocks/>
          </p:cNvCxnSpPr>
          <p:nvPr userDrawn="1"/>
        </p:nvCxnSpPr>
        <p:spPr>
          <a:xfrm flipH="1">
            <a:off x="342900" y="6172201"/>
            <a:ext cx="48387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09D8B02-76F8-9941-9E90-2026147CC833}"/>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B279DBC-A9EE-CF49-933F-76C01D0E0208}"/>
              </a:ext>
            </a:extLst>
          </p:cNvPr>
          <p:cNvCxnSpPr>
            <a:cxnSpLocks/>
          </p:cNvCxnSpPr>
          <p:nvPr userDrawn="1"/>
        </p:nvCxnSpPr>
        <p:spPr>
          <a:xfrm flipH="1">
            <a:off x="342899" y="1249824"/>
            <a:ext cx="48387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879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mall Picture Lef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2ACB8F6-E6DF-A04E-BAED-EA5482BCB5B7}"/>
              </a:ext>
            </a:extLst>
          </p:cNvPr>
          <p:cNvSpPr/>
          <p:nvPr userDrawn="1"/>
        </p:nvSpPr>
        <p:spPr>
          <a:xfrm>
            <a:off x="342898" y="1142998"/>
            <a:ext cx="4838702" cy="5029201"/>
          </a:xfrm>
          <a:prstGeom prst="rect">
            <a:avLst/>
          </a:prstGeom>
          <a:gradFill flip="none" rotWithShape="1">
            <a:gsLst>
              <a:gs pos="0">
                <a:srgbClr val="F1F7FC"/>
              </a:gs>
              <a:gs pos="100000">
                <a:srgbClr val="EEF7F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342900" y="1142999"/>
            <a:ext cx="4838700" cy="5029201"/>
          </a:xfrm>
        </p:spPr>
        <p:txBody>
          <a:bodyPr/>
          <a:lstStyle/>
          <a:p>
            <a:endParaRPr lang="en-US" dirty="0"/>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899" y="304801"/>
            <a:ext cx="11506199" cy="838198"/>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5410200" y="1485901"/>
            <a:ext cx="64389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9" name="Straight Connector 8">
            <a:extLst>
              <a:ext uri="{FF2B5EF4-FFF2-40B4-BE49-F238E27FC236}">
                <a16:creationId xmlns:a16="http://schemas.microsoft.com/office/drawing/2014/main" id="{F7DDE935-DE02-FC47-AE99-7CAC24800596}"/>
              </a:ext>
            </a:extLst>
          </p:cNvPr>
          <p:cNvCxnSpPr>
            <a:cxnSpLocks/>
          </p:cNvCxnSpPr>
          <p:nvPr userDrawn="1"/>
        </p:nvCxnSpPr>
        <p:spPr>
          <a:xfrm flipH="1">
            <a:off x="342900" y="304800"/>
            <a:ext cx="1150619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ADE69BE-3343-C249-91E6-ECC1EABFA9C7}"/>
              </a:ext>
            </a:extLst>
          </p:cNvPr>
          <p:cNvCxnSpPr>
            <a:cxnSpLocks/>
          </p:cNvCxnSpPr>
          <p:nvPr userDrawn="1"/>
        </p:nvCxnSpPr>
        <p:spPr>
          <a:xfrm flipH="1">
            <a:off x="5410200" y="6172201"/>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6E5221D-7C4B-474A-8689-35AE028187A7}"/>
              </a:ext>
            </a:extLst>
          </p:cNvPr>
          <p:cNvSpPr/>
          <p:nvPr userDrawn="1"/>
        </p:nvSpPr>
        <p:spPr>
          <a:xfrm>
            <a:off x="5410200"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6312D30-B6F5-664D-8402-F674EEE7D0DC}"/>
              </a:ext>
            </a:extLst>
          </p:cNvPr>
          <p:cNvCxnSpPr>
            <a:cxnSpLocks/>
          </p:cNvCxnSpPr>
          <p:nvPr userDrawn="1"/>
        </p:nvCxnSpPr>
        <p:spPr>
          <a:xfrm flipH="1">
            <a:off x="5410200" y="1249824"/>
            <a:ext cx="6438899"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2273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icture Lef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E78E13B-0004-934A-9096-C5FB6408C818}"/>
              </a:ext>
            </a:extLst>
          </p:cNvPr>
          <p:cNvSpPr/>
          <p:nvPr userDrawn="1"/>
        </p:nvSpPr>
        <p:spPr>
          <a:xfrm>
            <a:off x="346352" y="1142998"/>
            <a:ext cx="6435447" cy="5029201"/>
          </a:xfrm>
          <a:prstGeom prst="rect">
            <a:avLst/>
          </a:prstGeom>
          <a:gradFill flip="none" rotWithShape="1">
            <a:gsLst>
              <a:gs pos="0">
                <a:srgbClr val="F1F7FC"/>
              </a:gs>
              <a:gs pos="100000">
                <a:srgbClr val="EEF7F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342900" y="1143000"/>
            <a:ext cx="6438900" cy="5029200"/>
          </a:xfrm>
        </p:spPr>
        <p:txBody>
          <a:bodyPr/>
          <a:lstStyle/>
          <a:p>
            <a:endParaRPr lang="en-US" dirty="0"/>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11506200" cy="838199"/>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7010400" y="1485901"/>
            <a:ext cx="48387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9" name="Straight Connector 8">
            <a:extLst>
              <a:ext uri="{FF2B5EF4-FFF2-40B4-BE49-F238E27FC236}">
                <a16:creationId xmlns:a16="http://schemas.microsoft.com/office/drawing/2014/main" id="{BBBA747E-AC12-924C-A914-E02237AEB346}"/>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3F83A81-AE0A-2441-A836-6C7344AA4466}"/>
              </a:ext>
            </a:extLst>
          </p:cNvPr>
          <p:cNvCxnSpPr>
            <a:cxnSpLocks/>
          </p:cNvCxnSpPr>
          <p:nvPr userDrawn="1"/>
        </p:nvCxnSpPr>
        <p:spPr>
          <a:xfrm flipH="1">
            <a:off x="7010399" y="6172201"/>
            <a:ext cx="4838701"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4D3409D-C73B-D84A-8C3A-2A394666C789}"/>
              </a:ext>
            </a:extLst>
          </p:cNvPr>
          <p:cNvSpPr/>
          <p:nvPr userDrawn="1"/>
        </p:nvSpPr>
        <p:spPr>
          <a:xfrm>
            <a:off x="70103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1F35711-2916-F840-8761-28B5AF611726}"/>
              </a:ext>
            </a:extLst>
          </p:cNvPr>
          <p:cNvCxnSpPr>
            <a:cxnSpLocks/>
          </p:cNvCxnSpPr>
          <p:nvPr userDrawn="1"/>
        </p:nvCxnSpPr>
        <p:spPr>
          <a:xfrm flipH="1">
            <a:off x="7010399" y="1249824"/>
            <a:ext cx="48387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997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00321-2EA8-AD49-93AE-CA7FAB6522B5}"/>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915069E-EDED-2F49-BC5E-2CCBB1BB1423}"/>
              </a:ext>
            </a:extLst>
          </p:cNvPr>
          <p:cNvSpPr>
            <a:spLocks noGrp="1"/>
          </p:cNvSpPr>
          <p:nvPr>
            <p:ph sz="half" idx="1" hasCustomPrompt="1"/>
          </p:nvPr>
        </p:nvSpPr>
        <p:spPr>
          <a:xfrm>
            <a:off x="342900" y="1485901"/>
            <a:ext cx="55245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sp>
        <p:nvSpPr>
          <p:cNvPr id="4" name="Content Placeholder 3">
            <a:extLst>
              <a:ext uri="{FF2B5EF4-FFF2-40B4-BE49-F238E27FC236}">
                <a16:creationId xmlns:a16="http://schemas.microsoft.com/office/drawing/2014/main" id="{2EBE71FD-1B17-7549-A0D4-F14BC7E93A69}"/>
              </a:ext>
            </a:extLst>
          </p:cNvPr>
          <p:cNvSpPr>
            <a:spLocks noGrp="1"/>
          </p:cNvSpPr>
          <p:nvPr>
            <p:ph sz="half" idx="2" hasCustomPrompt="1"/>
          </p:nvPr>
        </p:nvSpPr>
        <p:spPr>
          <a:xfrm>
            <a:off x="6324600" y="1485901"/>
            <a:ext cx="5524500" cy="4686299"/>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10" name="Straight Connector 9">
            <a:extLst>
              <a:ext uri="{FF2B5EF4-FFF2-40B4-BE49-F238E27FC236}">
                <a16:creationId xmlns:a16="http://schemas.microsoft.com/office/drawing/2014/main" id="{AB0C3130-6E55-6348-A94E-A94B9CD67F06}"/>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E0CEFA-394C-3F41-95C8-E4838CBBAA34}"/>
              </a:ext>
            </a:extLst>
          </p:cNvPr>
          <p:cNvCxnSpPr>
            <a:cxnSpLocks/>
          </p:cNvCxnSpPr>
          <p:nvPr userDrawn="1"/>
        </p:nvCxnSpPr>
        <p:spPr>
          <a:xfrm flipH="1">
            <a:off x="3429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3891209-0849-724F-990F-886BF7C04E3E}"/>
              </a:ext>
            </a:extLst>
          </p:cNvPr>
          <p:cNvCxnSpPr>
            <a:cxnSpLocks/>
          </p:cNvCxnSpPr>
          <p:nvPr userDrawn="1"/>
        </p:nvCxnSpPr>
        <p:spPr>
          <a:xfrm flipH="1">
            <a:off x="63246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7D558D4-3521-C845-B310-A0B61E214C4E}"/>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0C4822C-DFDC-4F42-B8F4-5FCB689DBE90}"/>
              </a:ext>
            </a:extLst>
          </p:cNvPr>
          <p:cNvCxnSpPr>
            <a:cxnSpLocks/>
          </p:cNvCxnSpPr>
          <p:nvPr userDrawn="1"/>
        </p:nvCxnSpPr>
        <p:spPr>
          <a:xfrm flipH="1">
            <a:off x="342899"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7F68253-4260-6643-B46F-0EA47DC7B656}"/>
              </a:ext>
            </a:extLst>
          </p:cNvPr>
          <p:cNvCxnSpPr>
            <a:cxnSpLocks/>
          </p:cNvCxnSpPr>
          <p:nvPr userDrawn="1"/>
        </p:nvCxnSpPr>
        <p:spPr>
          <a:xfrm flipH="1">
            <a:off x="6324600"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7155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Two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55F2-B672-ED4C-BC45-B34E7DDF91C3}"/>
              </a:ext>
            </a:extLst>
          </p:cNvPr>
          <p:cNvSpPr>
            <a:spLocks noGrp="1"/>
          </p:cNvSpPr>
          <p:nvPr>
            <p:ph type="title" hasCustomPrompt="1"/>
          </p:nvPr>
        </p:nvSpPr>
        <p:spPr>
          <a:xfrm>
            <a:off x="342900" y="304801"/>
            <a:ext cx="11506200" cy="838199"/>
          </a:xfrm>
        </p:spPr>
        <p:txBody>
          <a:bodyPr/>
          <a:lstStyle>
            <a:lvl1pPr>
              <a:defRPr/>
            </a:lvl1pPr>
          </a:lstStyle>
          <a:p>
            <a:r>
              <a:rPr lang="en-US" dirty="0"/>
              <a:t>Slide Title</a:t>
            </a:r>
          </a:p>
        </p:txBody>
      </p:sp>
      <p:sp>
        <p:nvSpPr>
          <p:cNvPr id="3" name="Text Placeholder 2">
            <a:extLst>
              <a:ext uri="{FF2B5EF4-FFF2-40B4-BE49-F238E27FC236}">
                <a16:creationId xmlns:a16="http://schemas.microsoft.com/office/drawing/2014/main" id="{EC71EEB2-D6D0-264B-8FE4-45DE75021D64}"/>
              </a:ext>
            </a:extLst>
          </p:cNvPr>
          <p:cNvSpPr>
            <a:spLocks noGrp="1"/>
          </p:cNvSpPr>
          <p:nvPr>
            <p:ph type="body" idx="1" hasCustomPrompt="1"/>
          </p:nvPr>
        </p:nvSpPr>
        <p:spPr>
          <a:xfrm>
            <a:off x="342901" y="1485901"/>
            <a:ext cx="5524500" cy="416788"/>
          </a:xfrm>
        </p:spPr>
        <p:txBody>
          <a:bodyPr anchor="t">
            <a:noAutofit/>
          </a:bodyPr>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Comparison A</a:t>
            </a:r>
          </a:p>
        </p:txBody>
      </p:sp>
      <p:sp>
        <p:nvSpPr>
          <p:cNvPr id="4" name="Content Placeholder 3">
            <a:extLst>
              <a:ext uri="{FF2B5EF4-FFF2-40B4-BE49-F238E27FC236}">
                <a16:creationId xmlns:a16="http://schemas.microsoft.com/office/drawing/2014/main" id="{0091C31A-1519-1A49-9AF3-20D9CE9ACDF9}"/>
              </a:ext>
            </a:extLst>
          </p:cNvPr>
          <p:cNvSpPr>
            <a:spLocks noGrp="1"/>
          </p:cNvSpPr>
          <p:nvPr>
            <p:ph sz="half" idx="2" hasCustomPrompt="1"/>
          </p:nvPr>
        </p:nvSpPr>
        <p:spPr>
          <a:xfrm>
            <a:off x="342901" y="1902691"/>
            <a:ext cx="5524500" cy="4269509"/>
          </a:xfrm>
        </p:spPr>
        <p:txBody>
          <a:bodyPr/>
          <a:lstStyle>
            <a:lvl1pPr>
              <a:defRPr sz="2200" b="0">
                <a:solidFill>
                  <a:schemeClr val="tx1"/>
                </a:solidFill>
              </a:defRPr>
            </a:lvl1pPr>
            <a:lvl2pPr>
              <a:defRPr/>
            </a:lvl2pPr>
            <a:lvl3pPr>
              <a:defRPr/>
            </a:lvl3pPr>
            <a:lvl4pPr>
              <a:defRPr/>
            </a:lvl4pPr>
            <a:lvl5pPr>
              <a:defRPr/>
            </a:lvl5pPr>
          </a:lstStyle>
          <a:p>
            <a:pPr lvl="0"/>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sp>
        <p:nvSpPr>
          <p:cNvPr id="5" name="Text Placeholder 4">
            <a:extLst>
              <a:ext uri="{FF2B5EF4-FFF2-40B4-BE49-F238E27FC236}">
                <a16:creationId xmlns:a16="http://schemas.microsoft.com/office/drawing/2014/main" id="{F65FC974-0B67-244F-A1EC-D92D1DB8D80F}"/>
              </a:ext>
            </a:extLst>
          </p:cNvPr>
          <p:cNvSpPr>
            <a:spLocks noGrp="1"/>
          </p:cNvSpPr>
          <p:nvPr>
            <p:ph type="body" sz="quarter" idx="3" hasCustomPrompt="1"/>
          </p:nvPr>
        </p:nvSpPr>
        <p:spPr>
          <a:xfrm>
            <a:off x="6324598" y="1485901"/>
            <a:ext cx="5524502" cy="416788"/>
          </a:xfrm>
        </p:spPr>
        <p:txBody>
          <a:bodyPr anchor="t">
            <a:noAutofit/>
          </a:bodyPr>
          <a:lstStyle>
            <a:lvl1pPr marL="0" indent="0">
              <a:spcBef>
                <a:spcPts val="0"/>
              </a:spcBef>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Comparison B</a:t>
            </a:r>
          </a:p>
        </p:txBody>
      </p:sp>
      <p:sp>
        <p:nvSpPr>
          <p:cNvPr id="6" name="Content Placeholder 5">
            <a:extLst>
              <a:ext uri="{FF2B5EF4-FFF2-40B4-BE49-F238E27FC236}">
                <a16:creationId xmlns:a16="http://schemas.microsoft.com/office/drawing/2014/main" id="{859B00CE-B18A-524C-B912-CE8D3A8FB7F8}"/>
              </a:ext>
            </a:extLst>
          </p:cNvPr>
          <p:cNvSpPr>
            <a:spLocks noGrp="1"/>
          </p:cNvSpPr>
          <p:nvPr>
            <p:ph sz="quarter" idx="4" hasCustomPrompt="1"/>
          </p:nvPr>
        </p:nvSpPr>
        <p:spPr>
          <a:xfrm>
            <a:off x="6324600" y="1902692"/>
            <a:ext cx="5524500" cy="4269508"/>
          </a:xfrm>
        </p:spPr>
        <p:txBody>
          <a:bodyPr/>
          <a:lstStyle>
            <a:lvl1pPr>
              <a:defRPr sz="2200" b="0">
                <a:solidFill>
                  <a:schemeClr val="tx1"/>
                </a:solidFill>
              </a:defRPr>
            </a:lvl1pPr>
            <a:lvl2pPr>
              <a:defRPr/>
            </a:lvl2pPr>
            <a:lvl3pPr>
              <a:defRPr/>
            </a:lvl3pPr>
            <a:lvl4pPr>
              <a:defRPr/>
            </a:lvl4pPr>
            <a:lvl5pPr>
              <a:defRPr/>
            </a:lvl5pPr>
          </a:lstStyle>
          <a:p>
            <a:pPr lvl="0"/>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14" name="Straight Connector 13">
            <a:extLst>
              <a:ext uri="{FF2B5EF4-FFF2-40B4-BE49-F238E27FC236}">
                <a16:creationId xmlns:a16="http://schemas.microsoft.com/office/drawing/2014/main" id="{8BB041EA-A84E-504E-8265-EA474A31BBAA}"/>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CB02D46-2F66-FF48-BD6A-1A7C5404E564}"/>
              </a:ext>
            </a:extLst>
          </p:cNvPr>
          <p:cNvCxnSpPr>
            <a:cxnSpLocks/>
          </p:cNvCxnSpPr>
          <p:nvPr userDrawn="1"/>
        </p:nvCxnSpPr>
        <p:spPr>
          <a:xfrm flipH="1">
            <a:off x="3429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DC6CFC-6A73-184A-B5F9-6D40FA253719}"/>
              </a:ext>
            </a:extLst>
          </p:cNvPr>
          <p:cNvCxnSpPr>
            <a:cxnSpLocks/>
          </p:cNvCxnSpPr>
          <p:nvPr userDrawn="1"/>
        </p:nvCxnSpPr>
        <p:spPr>
          <a:xfrm flipH="1">
            <a:off x="63246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F81C8E9-5241-3845-874F-FF897683A6C2}"/>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0F49E9A5-72E4-684B-826C-D2E73353A24F}"/>
              </a:ext>
            </a:extLst>
          </p:cNvPr>
          <p:cNvCxnSpPr>
            <a:cxnSpLocks/>
          </p:cNvCxnSpPr>
          <p:nvPr userDrawn="1"/>
        </p:nvCxnSpPr>
        <p:spPr>
          <a:xfrm flipH="1">
            <a:off x="342899"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4329695-7C69-E342-ABEA-424BE45EF17D}"/>
              </a:ext>
            </a:extLst>
          </p:cNvPr>
          <p:cNvSpPr/>
          <p:nvPr userDrawn="1"/>
        </p:nvSpPr>
        <p:spPr>
          <a:xfrm>
            <a:off x="63245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45D7D09A-9633-FF4E-9803-F1C51BE50028}"/>
              </a:ext>
            </a:extLst>
          </p:cNvPr>
          <p:cNvCxnSpPr>
            <a:cxnSpLocks/>
          </p:cNvCxnSpPr>
          <p:nvPr userDrawn="1"/>
        </p:nvCxnSpPr>
        <p:spPr>
          <a:xfrm flipH="1">
            <a:off x="6324599"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443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9.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theme" Target="../theme/theme3.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0FFA81-3FDE-C948-99A3-CD602A0DC27E}"/>
              </a:ext>
            </a:extLst>
          </p:cNvPr>
          <p:cNvSpPr>
            <a:spLocks noGrp="1"/>
          </p:cNvSpPr>
          <p:nvPr>
            <p:ph type="title"/>
          </p:nvPr>
        </p:nvSpPr>
        <p:spPr>
          <a:xfrm>
            <a:off x="342900" y="304800"/>
            <a:ext cx="11506200" cy="838199"/>
          </a:xfrm>
          <a:prstGeom prst="rect">
            <a:avLst/>
          </a:prstGeom>
        </p:spPr>
        <p:txBody>
          <a:bodyPr vert="horz" lIns="0" tIns="0" rIns="0" bIns="0" rtlCol="0" anchor="ctr">
            <a:normAutofit/>
          </a:bodyPr>
          <a:lstStyle/>
          <a:p>
            <a:endParaRPr lang="en-US" dirty="0"/>
          </a:p>
        </p:txBody>
      </p:sp>
      <p:sp>
        <p:nvSpPr>
          <p:cNvPr id="3" name="Text Placeholder 2">
            <a:extLst>
              <a:ext uri="{FF2B5EF4-FFF2-40B4-BE49-F238E27FC236}">
                <a16:creationId xmlns:a16="http://schemas.microsoft.com/office/drawing/2014/main" id="{8A8F2BCD-4EBC-9B43-B708-F772329A4BA0}"/>
              </a:ext>
            </a:extLst>
          </p:cNvPr>
          <p:cNvSpPr>
            <a:spLocks noGrp="1"/>
          </p:cNvSpPr>
          <p:nvPr>
            <p:ph type="body" idx="1"/>
          </p:nvPr>
        </p:nvSpPr>
        <p:spPr>
          <a:xfrm>
            <a:off x="342900" y="1485901"/>
            <a:ext cx="11506200" cy="4686300"/>
          </a:xfrm>
          <a:prstGeom prst="rect">
            <a:avLst/>
          </a:prstGeom>
        </p:spPr>
        <p:txBody>
          <a:bodyPr vert="horz" lIns="0" tIns="0" rIns="0" bIns="9144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Box 18">
            <a:extLst>
              <a:ext uri="{FF2B5EF4-FFF2-40B4-BE49-F238E27FC236}">
                <a16:creationId xmlns:a16="http://schemas.microsoft.com/office/drawing/2014/main" id="{738E55B4-A609-D24F-B724-7C8A8ECFAC25}"/>
              </a:ext>
            </a:extLst>
          </p:cNvPr>
          <p:cNvSpPr txBox="1"/>
          <p:nvPr userDrawn="1"/>
        </p:nvSpPr>
        <p:spPr>
          <a:xfrm>
            <a:off x="342900" y="6358142"/>
            <a:ext cx="187551" cy="184666"/>
          </a:xfrm>
          <a:prstGeom prst="rect">
            <a:avLst/>
          </a:prstGeom>
          <a:noFill/>
        </p:spPr>
        <p:txBody>
          <a:bodyPr wrap="none" lIns="0" tIns="0" rIns="0" bIns="0" rtlCol="0" anchor="b">
            <a:noAutofit/>
          </a:bodyPr>
          <a:lstStyle/>
          <a:p>
            <a:pPr algn="l"/>
            <a:fld id="{D6467438-98DF-2F46-B528-C4DCFE913B64}" type="slidenum">
              <a:rPr lang="en-US" sz="1200" smtClean="0">
                <a:solidFill>
                  <a:schemeClr val="tx2"/>
                </a:solidFill>
              </a:rPr>
              <a:pPr algn="l"/>
              <a:t>‹#›</a:t>
            </a:fld>
            <a:endParaRPr lang="en-US" sz="1200" dirty="0">
              <a:solidFill>
                <a:schemeClr val="tx2"/>
              </a:solidFill>
            </a:endParaRPr>
          </a:p>
        </p:txBody>
      </p:sp>
      <p:pic>
        <p:nvPicPr>
          <p:cNvPr id="6" name="Picture 5">
            <a:extLst>
              <a:ext uri="{FF2B5EF4-FFF2-40B4-BE49-F238E27FC236}">
                <a16:creationId xmlns:a16="http://schemas.microsoft.com/office/drawing/2014/main" id="{AF385757-BB92-AD42-AF7E-C419A6F312FE}"/>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0039928" y="6339670"/>
            <a:ext cx="1846116" cy="211534"/>
          </a:xfrm>
          <a:prstGeom prst="rect">
            <a:avLst/>
          </a:prstGeom>
        </p:spPr>
      </p:pic>
    </p:spTree>
    <p:extLst>
      <p:ext uri="{BB962C8B-B14F-4D97-AF65-F5344CB8AC3E}">
        <p14:creationId xmlns:p14="http://schemas.microsoft.com/office/powerpoint/2010/main" val="2453972928"/>
      </p:ext>
    </p:extLst>
  </p:cSld>
  <p:clrMap bg1="lt1" tx1="dk1" bg2="lt2" tx2="dk2" accent1="accent1" accent2="accent2" accent3="accent3" accent4="accent4" accent5="accent5" accent6="accent6" hlink="hlink" folHlink="folHlink"/>
  <p:sldLayoutIdLst>
    <p:sldLayoutId id="2147483658" r:id="rId1"/>
    <p:sldLayoutId id="2147483660" r:id="rId2"/>
    <p:sldLayoutId id="2147483650" r:id="rId3"/>
    <p:sldLayoutId id="2147483663" r:id="rId4"/>
    <p:sldLayoutId id="2147483659" r:id="rId5"/>
    <p:sldLayoutId id="2147483664" r:id="rId6"/>
    <p:sldLayoutId id="2147483661" r:id="rId7"/>
    <p:sldLayoutId id="2147483652" r:id="rId8"/>
    <p:sldLayoutId id="2147483653" r:id="rId9"/>
    <p:sldLayoutId id="2147483662" r:id="rId10"/>
    <p:sldLayoutId id="2147483667" r:id="rId11"/>
    <p:sldLayoutId id="2147483686" r:id="rId12"/>
    <p:sldLayoutId id="2147483687" r:id="rId13"/>
    <p:sldLayoutId id="2147483688" r:id="rId14"/>
    <p:sldLayoutId id="2147483689" r:id="rId15"/>
  </p:sldLayoutIdLst>
  <p:hf hdr="0" ftr="0" dt="0"/>
  <p:txStyles>
    <p:titleStyle>
      <a:lvl1pPr algn="l" defTabSz="9144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2"/>
          </a:solidFill>
          <a:latin typeface="+mn-lt"/>
          <a:ea typeface="+mn-ea"/>
          <a:cs typeface="+mn-cs"/>
        </a:defRPr>
      </a:lvl1pPr>
      <a:lvl2pPr marL="0" indent="0" algn="l" defTabSz="914400" rtl="0" eaLnBrk="1" latinLnBrk="0" hangingPunct="1">
        <a:lnSpc>
          <a:spcPct val="90000"/>
        </a:lnSpc>
        <a:spcBef>
          <a:spcPts val="600"/>
        </a:spcBef>
        <a:spcAft>
          <a:spcPts val="600"/>
        </a:spcAft>
        <a:buFont typeface="Arial" panose="020B0604020202020204" pitchFamily="34" charset="0"/>
        <a:buNone/>
        <a:defRPr sz="2200" kern="1200">
          <a:solidFill>
            <a:schemeClr val="tx1"/>
          </a:solidFill>
          <a:latin typeface="+mn-lt"/>
          <a:ea typeface="+mn-ea"/>
          <a:cs typeface="+mn-cs"/>
        </a:defRPr>
      </a:lvl2pPr>
      <a:lvl3pPr marL="365760" indent="-182880" algn="l" defTabSz="914400" rtl="0" eaLnBrk="1" latinLnBrk="0" hangingPunct="1">
        <a:lnSpc>
          <a:spcPct val="90000"/>
        </a:lnSpc>
        <a:spcBef>
          <a:spcPts val="600"/>
        </a:spcBef>
        <a:spcAft>
          <a:spcPts val="600"/>
        </a:spcAft>
        <a:buClr>
          <a:schemeClr val="bg2"/>
        </a:buClr>
        <a:buFont typeface="Wingdings" pitchFamily="2" charset="2"/>
        <a:buChar char="§"/>
        <a:defRPr sz="2200" kern="1200">
          <a:solidFill>
            <a:schemeClr val="tx1"/>
          </a:solidFill>
          <a:latin typeface="+mn-lt"/>
          <a:ea typeface="+mn-ea"/>
          <a:cs typeface="+mn-cs"/>
        </a:defRPr>
      </a:lvl3pPr>
      <a:lvl4pPr marL="548640" indent="-182880" algn="l" defTabSz="914400" rtl="0" eaLnBrk="1" latinLnBrk="0" hangingPunct="1">
        <a:lnSpc>
          <a:spcPct val="90000"/>
        </a:lnSpc>
        <a:spcBef>
          <a:spcPts val="600"/>
        </a:spcBef>
        <a:spcAft>
          <a:spcPts val="600"/>
        </a:spcAft>
        <a:buClr>
          <a:schemeClr val="bg1">
            <a:lumMod val="75000"/>
          </a:schemeClr>
        </a:buClr>
        <a:buFont typeface="Wingdings" pitchFamily="2" charset="2"/>
        <a:buChar char="§"/>
        <a:defRPr sz="1800" kern="1200">
          <a:solidFill>
            <a:schemeClr val="tx1"/>
          </a:solidFill>
          <a:latin typeface="+mn-lt"/>
          <a:ea typeface="+mn-ea"/>
          <a:cs typeface="+mn-cs"/>
        </a:defRPr>
      </a:lvl4pPr>
      <a:lvl5pPr marL="731520" indent="-182880" algn="l" defTabSz="914400" rtl="0" eaLnBrk="1" latinLnBrk="0" hangingPunct="1">
        <a:lnSpc>
          <a:spcPct val="90000"/>
        </a:lnSpc>
        <a:spcBef>
          <a:spcPts val="600"/>
        </a:spcBef>
        <a:spcAft>
          <a:spcPts val="600"/>
        </a:spcAft>
        <a:buClr>
          <a:schemeClr val="bg1">
            <a:lumMod val="90000"/>
          </a:schemeClr>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userDrawn="1">
          <p15:clr>
            <a:srgbClr val="F26B43"/>
          </p15:clr>
        </p15:guide>
        <p15:guide id="2" pos="3840" userDrawn="1">
          <p15:clr>
            <a:srgbClr val="F26B43"/>
          </p15:clr>
        </p15:guide>
        <p15:guide id="3" pos="216" userDrawn="1">
          <p15:clr>
            <a:srgbClr val="F26B43"/>
          </p15:clr>
        </p15:guide>
        <p15:guide id="4" pos="7464" userDrawn="1">
          <p15:clr>
            <a:srgbClr val="F26B43"/>
          </p15:clr>
        </p15:guide>
        <p15:guide id="5" orient="horz" pos="4104" userDrawn="1">
          <p15:clr>
            <a:srgbClr val="F26B43"/>
          </p15:clr>
        </p15:guide>
        <p15:guide id="6" orient="horz" pos="2520" userDrawn="1">
          <p15:clr>
            <a:srgbClr val="F26B43"/>
          </p15:clr>
        </p15:guide>
        <p15:guide id="7" pos="3696" userDrawn="1">
          <p15:clr>
            <a:srgbClr val="F26B43"/>
          </p15:clr>
        </p15:guide>
        <p15:guide id="8" pos="3984" userDrawn="1">
          <p15:clr>
            <a:srgbClr val="F26B43"/>
          </p15:clr>
        </p15:guide>
        <p15:guide id="9" orient="horz" pos="720" userDrawn="1">
          <p15:clr>
            <a:srgbClr val="F26B43"/>
          </p15:clr>
        </p15:guide>
        <p15:guide id="10" orient="horz" pos="936" userDrawn="1">
          <p15:clr>
            <a:srgbClr val="F26B43"/>
          </p15:clr>
        </p15:guide>
        <p15:guide id="11" orient="horz" pos="3888" userDrawn="1">
          <p15:clr>
            <a:srgbClr val="F26B43"/>
          </p15:clr>
        </p15:guide>
        <p15:guide id="12" pos="3264" userDrawn="1">
          <p15:clr>
            <a:srgbClr val="F26B43"/>
          </p15:clr>
        </p15:guide>
        <p15:guide id="13" pos="3408" userDrawn="1">
          <p15:clr>
            <a:srgbClr val="F26B43"/>
          </p15:clr>
        </p15:guide>
        <p15:guide id="14" pos="4416" userDrawn="1">
          <p15:clr>
            <a:srgbClr val="F26B43"/>
          </p15:clr>
        </p15:guide>
        <p15:guide id="15" pos="427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19437"/>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6000" y="1633537"/>
            <a:ext cx="10260000" cy="4395787"/>
          </a:xfrm>
          <a:prstGeom prst="rect">
            <a:avLst/>
          </a:prstGeom>
        </p:spPr>
        <p:txBody>
          <a:bodyPr vert="horz" lIns="0" tIns="0" rIns="0" bIns="0" rtlCol="0">
            <a:normAutofit/>
          </a:bodyPr>
          <a:lstStyle/>
          <a:p>
            <a:pPr lvl="0"/>
            <a:r>
              <a:rPr lang="en-US" dirty="0"/>
              <a:t>Indent 1</a:t>
            </a:r>
          </a:p>
          <a:p>
            <a:pPr lvl="1"/>
            <a:r>
              <a:rPr lang="en-US" dirty="0"/>
              <a:t>Indent 2</a:t>
            </a:r>
          </a:p>
          <a:p>
            <a:pPr lvl="2"/>
            <a:r>
              <a:rPr lang="en-US" dirty="0"/>
              <a:t>Indent 3</a:t>
            </a:r>
          </a:p>
          <a:p>
            <a:pPr lvl="3"/>
            <a:r>
              <a:rPr lang="en-US" dirty="0"/>
              <a:t>Indent 4</a:t>
            </a:r>
          </a:p>
          <a:p>
            <a:pPr lvl="4"/>
            <a:r>
              <a:rPr lang="en-US" dirty="0"/>
              <a:t>Indent 5</a:t>
            </a:r>
            <a:endParaRPr lang="en-GB" dirty="0"/>
          </a:p>
        </p:txBody>
      </p:sp>
      <p:sp>
        <p:nvSpPr>
          <p:cNvPr id="2" name="Title Placeholder 1"/>
          <p:cNvSpPr>
            <a:spLocks noGrp="1"/>
          </p:cNvSpPr>
          <p:nvPr>
            <p:ph type="title"/>
          </p:nvPr>
        </p:nvSpPr>
        <p:spPr>
          <a:xfrm>
            <a:off x="966000" y="632103"/>
            <a:ext cx="10260000" cy="369332"/>
          </a:xfrm>
          <a:prstGeom prst="rect">
            <a:avLst/>
          </a:prstGeom>
        </p:spPr>
        <p:txBody>
          <a:bodyPr vert="horz" lIns="0" tIns="0" rIns="0" bIns="0" rtlCol="0" anchor="ctr" anchorCtr="0">
            <a:spAutoFit/>
          </a:bodyPr>
          <a:lstStyle/>
          <a:p>
            <a:r>
              <a:rPr lang="en-US" dirty="0"/>
              <a:t>Click to edit Master title style</a:t>
            </a:r>
            <a:endParaRPr lang="en-GB" dirty="0"/>
          </a:p>
        </p:txBody>
      </p:sp>
      <p:sp>
        <p:nvSpPr>
          <p:cNvPr id="4" name="Date Placeholder 3"/>
          <p:cNvSpPr>
            <a:spLocks noGrp="1"/>
          </p:cNvSpPr>
          <p:nvPr>
            <p:ph type="dt" sz="half" idx="2"/>
          </p:nvPr>
        </p:nvSpPr>
        <p:spPr>
          <a:xfrm>
            <a:off x="4937548" y="6413043"/>
            <a:ext cx="1908000" cy="76944"/>
          </a:xfrm>
          <a:prstGeom prst="rect">
            <a:avLst/>
          </a:prstGeom>
        </p:spPr>
        <p:txBody>
          <a:bodyPr vert="horz" wrap="square" lIns="0" tIns="0" rIns="0" bIns="0" rtlCol="0" anchor="b" anchorCtr="0">
            <a:spAutoFit/>
          </a:bodyPr>
          <a:lstStyle>
            <a:lvl1pPr algn="l">
              <a:defRPr sz="500" b="1">
                <a:solidFill>
                  <a:schemeClr val="accent4"/>
                </a:solidFill>
              </a:defRPr>
            </a:lvl1pPr>
          </a:lstStyle>
          <a:p>
            <a:pPr defTabSz="913267"/>
            <a:fld id="{F1874A9C-EB00-40C5-85C6-167B4B3AFAD1}" type="datetime1">
              <a:rPr lang="en-GB" smtClean="0">
                <a:solidFill>
                  <a:srgbClr val="00497F"/>
                </a:solidFill>
              </a:rPr>
              <a:pPr defTabSz="913267"/>
              <a:t>22/02/2021</a:t>
            </a:fld>
            <a:endParaRPr lang="en-GB" dirty="0">
              <a:solidFill>
                <a:srgbClr val="00497F"/>
              </a:solidFill>
            </a:endParaRPr>
          </a:p>
        </p:txBody>
      </p:sp>
      <p:sp>
        <p:nvSpPr>
          <p:cNvPr id="6" name="Slide Number Placeholder 5"/>
          <p:cNvSpPr>
            <a:spLocks noGrp="1"/>
          </p:cNvSpPr>
          <p:nvPr>
            <p:ph type="sldNum" sz="quarter" idx="4"/>
          </p:nvPr>
        </p:nvSpPr>
        <p:spPr>
          <a:xfrm>
            <a:off x="4685548" y="6413043"/>
            <a:ext cx="252000" cy="76944"/>
          </a:xfrm>
          <a:prstGeom prst="rect">
            <a:avLst/>
          </a:prstGeom>
        </p:spPr>
        <p:txBody>
          <a:bodyPr vert="horz" lIns="0" tIns="0" rIns="0" bIns="0" rtlCol="0" anchor="b" anchorCtr="0">
            <a:spAutoFit/>
          </a:bodyPr>
          <a:lstStyle>
            <a:lvl1pPr algn="l">
              <a:defRPr sz="500" b="1">
                <a:solidFill>
                  <a:schemeClr val="accent4"/>
                </a:solidFill>
              </a:defRPr>
            </a:lvl1pPr>
          </a:lstStyle>
          <a:p>
            <a:pPr defTabSz="913267"/>
            <a:fld id="{EE29E9EC-1357-444F-81CA-F00044D3250A}" type="slidenum">
              <a:rPr lang="en-GB" smtClean="0">
                <a:solidFill>
                  <a:srgbClr val="00497F"/>
                </a:solidFill>
              </a:rPr>
              <a:pPr defTabSz="913267"/>
              <a:t>‹#›</a:t>
            </a:fld>
            <a:endParaRPr lang="en-GB" dirty="0">
              <a:solidFill>
                <a:srgbClr val="00497F"/>
              </a:solidFill>
            </a:endParaRPr>
          </a:p>
        </p:txBody>
      </p:sp>
      <p:sp>
        <p:nvSpPr>
          <p:cNvPr id="41" name="Footer Placeholder 4"/>
          <p:cNvSpPr>
            <a:spLocks noGrp="1"/>
          </p:cNvSpPr>
          <p:nvPr>
            <p:ph type="ftr" sz="quarter" idx="3"/>
          </p:nvPr>
        </p:nvSpPr>
        <p:spPr>
          <a:xfrm>
            <a:off x="2066005" y="6413043"/>
            <a:ext cx="2160000" cy="76944"/>
          </a:xfrm>
          <a:prstGeom prst="rect">
            <a:avLst/>
          </a:prstGeom>
        </p:spPr>
        <p:txBody>
          <a:bodyPr vert="horz" lIns="0" tIns="0" rIns="0" bIns="0" rtlCol="0" anchor="b" anchorCtr="0">
            <a:spAutoFit/>
          </a:bodyPr>
          <a:lstStyle>
            <a:lvl1pPr algn="l">
              <a:defRPr sz="500" b="1">
                <a:solidFill>
                  <a:schemeClr val="accent4"/>
                </a:solidFill>
              </a:defRPr>
            </a:lvl1pPr>
          </a:lstStyle>
          <a:p>
            <a:pPr defTabSz="913267"/>
            <a:r>
              <a:rPr lang="en-GB">
                <a:solidFill>
                  <a:srgbClr val="00497F"/>
                </a:solidFill>
              </a:rPr>
              <a:t>Where technology starts</a:t>
            </a:r>
            <a:endParaRPr lang="en-GB" dirty="0">
              <a:solidFill>
                <a:srgbClr val="00497F"/>
              </a:solidFill>
            </a:endParaRPr>
          </a:p>
        </p:txBody>
      </p:sp>
    </p:spTree>
    <p:extLst>
      <p:ext uri="{BB962C8B-B14F-4D97-AF65-F5344CB8AC3E}">
        <p14:creationId xmlns:p14="http://schemas.microsoft.com/office/powerpoint/2010/main" val="427572728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90" r:id="rId18"/>
  </p:sldLayoutIdLst>
  <p:hf sldNum="0" hdr="0" dt="0"/>
  <p:txStyles>
    <p:titleStyle>
      <a:lvl1pPr algn="l" defTabSz="913267" rtl="0" eaLnBrk="1" latinLnBrk="0" hangingPunct="1">
        <a:lnSpc>
          <a:spcPct val="100000"/>
        </a:lnSpc>
        <a:spcBef>
          <a:spcPct val="0"/>
        </a:spcBef>
        <a:buNone/>
        <a:defRPr sz="2400" b="1" kern="1200" spc="-31" baseline="0">
          <a:solidFill>
            <a:srgbClr val="004A80"/>
          </a:solidFill>
          <a:latin typeface="+mj-lt"/>
          <a:ea typeface="+mj-ea"/>
          <a:cs typeface="+mj-cs"/>
        </a:defRPr>
      </a:lvl1pPr>
    </p:titleStyle>
    <p:bodyStyle>
      <a:lvl1pPr marL="0" indent="0" algn="l" defTabSz="913267" rtl="0" eaLnBrk="1" latinLnBrk="0" hangingPunct="1">
        <a:lnSpc>
          <a:spcPct val="100000"/>
        </a:lnSpc>
        <a:spcBef>
          <a:spcPts val="0"/>
        </a:spcBef>
        <a:spcAft>
          <a:spcPts val="2800"/>
        </a:spcAft>
        <a:buFont typeface="Arial" panose="020B0604020202020204" pitchFamily="34" charset="0"/>
        <a:buNone/>
        <a:defRPr sz="1900" b="1" kern="1200" spc="-31" baseline="0">
          <a:solidFill>
            <a:schemeClr val="accent1"/>
          </a:solidFill>
          <a:latin typeface="+mn-lt"/>
          <a:ea typeface="+mn-ea"/>
          <a:cs typeface="+mn-cs"/>
        </a:defRPr>
      </a:lvl1pPr>
      <a:lvl2pPr marL="0" indent="0" algn="l" defTabSz="913267" rtl="0" eaLnBrk="1" latinLnBrk="0" hangingPunct="1">
        <a:lnSpc>
          <a:spcPct val="120000"/>
        </a:lnSpc>
        <a:spcBef>
          <a:spcPts val="0"/>
        </a:spcBef>
        <a:spcAft>
          <a:spcPts val="1700"/>
        </a:spcAft>
        <a:buFont typeface="Arial" panose="020B0604020202020204" pitchFamily="34" charset="0"/>
        <a:buNone/>
        <a:defRPr sz="1900" b="0" kern="1200" spc="-31" baseline="0">
          <a:solidFill>
            <a:schemeClr val="tx2"/>
          </a:solidFill>
          <a:latin typeface="+mn-lt"/>
          <a:ea typeface="+mn-ea"/>
          <a:cs typeface="+mn-cs"/>
        </a:defRPr>
      </a:lvl2pPr>
      <a:lvl3pPr marL="359598" indent="-359598" algn="l" defTabSz="913267" rtl="0" eaLnBrk="1" latinLnBrk="0" hangingPunct="1">
        <a:lnSpc>
          <a:spcPct val="110000"/>
        </a:lnSpc>
        <a:spcBef>
          <a:spcPts val="0"/>
        </a:spcBef>
        <a:spcAft>
          <a:spcPts val="1400"/>
        </a:spcAft>
        <a:buSzPct val="143000"/>
        <a:buFontTx/>
        <a:buBlip>
          <a:blip r:embed="rId20"/>
        </a:buBlip>
        <a:defRPr sz="1600" kern="1200" spc="-31" baseline="0">
          <a:solidFill>
            <a:schemeClr val="tx2"/>
          </a:solidFill>
          <a:latin typeface="+mn-lt"/>
          <a:ea typeface="+mn-ea"/>
          <a:cs typeface="+mn-cs"/>
        </a:defRPr>
      </a:lvl3pPr>
      <a:lvl4pPr marL="575300" indent="-215733" algn="l" defTabSz="913267" rtl="0" eaLnBrk="1" latinLnBrk="0" hangingPunct="1">
        <a:lnSpc>
          <a:spcPct val="110000"/>
        </a:lnSpc>
        <a:spcBef>
          <a:spcPts val="0"/>
        </a:spcBef>
        <a:spcAft>
          <a:spcPts val="900"/>
        </a:spcAft>
        <a:buClr>
          <a:schemeClr val="accent3"/>
        </a:buClr>
        <a:buFont typeface="Arial" panose="020B0604020202020204" pitchFamily="34" charset="0"/>
        <a:buChar char="•"/>
        <a:defRPr sz="1500" kern="1200" spc="-31" baseline="0">
          <a:solidFill>
            <a:schemeClr val="accent2"/>
          </a:solidFill>
          <a:latin typeface="+mn-lt"/>
          <a:ea typeface="+mn-ea"/>
          <a:cs typeface="+mn-cs"/>
        </a:defRPr>
      </a:lvl4pPr>
      <a:lvl5pPr marL="970800" indent="-179800" algn="l" defTabSz="913267" rtl="0" eaLnBrk="1" latinLnBrk="0" hangingPunct="1">
        <a:lnSpc>
          <a:spcPct val="110000"/>
        </a:lnSpc>
        <a:spcBef>
          <a:spcPts val="0"/>
        </a:spcBef>
        <a:spcAft>
          <a:spcPts val="600"/>
        </a:spcAft>
        <a:buFont typeface="Mark" panose="02000400000000000000" pitchFamily="50" charset="0"/>
        <a:buChar char="-"/>
        <a:defRPr sz="1200" kern="1200" spc="-31" baseline="0">
          <a:solidFill>
            <a:schemeClr val="accent2"/>
          </a:solidFill>
          <a:latin typeface="+mn-lt"/>
          <a:ea typeface="+mn-ea"/>
          <a:cs typeface="+mn-cs"/>
        </a:defRPr>
      </a:lvl5pPr>
      <a:lvl6pPr marL="2511467" indent="-228333" algn="l" defTabSz="9132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8100" indent="-228333" algn="l" defTabSz="9132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4733" indent="-228333" algn="l" defTabSz="9132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1398" indent="-228333" algn="l" defTabSz="9132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267" rtl="0" eaLnBrk="1" latinLnBrk="0" hangingPunct="1">
        <a:defRPr sz="1900" kern="1200">
          <a:solidFill>
            <a:schemeClr val="tx1"/>
          </a:solidFill>
          <a:latin typeface="+mn-lt"/>
          <a:ea typeface="+mn-ea"/>
          <a:cs typeface="+mn-cs"/>
        </a:defRPr>
      </a:lvl1pPr>
      <a:lvl2pPr marL="456603" algn="l" defTabSz="913267" rtl="0" eaLnBrk="1" latinLnBrk="0" hangingPunct="1">
        <a:defRPr sz="1900" kern="1200">
          <a:solidFill>
            <a:schemeClr val="tx1"/>
          </a:solidFill>
          <a:latin typeface="+mn-lt"/>
          <a:ea typeface="+mn-ea"/>
          <a:cs typeface="+mn-cs"/>
        </a:defRPr>
      </a:lvl2pPr>
      <a:lvl3pPr marL="913267" algn="l" defTabSz="913267" rtl="0" eaLnBrk="1" latinLnBrk="0" hangingPunct="1">
        <a:defRPr sz="1900" kern="1200">
          <a:solidFill>
            <a:schemeClr val="tx1"/>
          </a:solidFill>
          <a:latin typeface="+mn-lt"/>
          <a:ea typeface="+mn-ea"/>
          <a:cs typeface="+mn-cs"/>
        </a:defRPr>
      </a:lvl3pPr>
      <a:lvl4pPr marL="1369900" algn="l" defTabSz="913267" rtl="0" eaLnBrk="1" latinLnBrk="0" hangingPunct="1">
        <a:defRPr sz="1900" kern="1200">
          <a:solidFill>
            <a:schemeClr val="tx1"/>
          </a:solidFill>
          <a:latin typeface="+mn-lt"/>
          <a:ea typeface="+mn-ea"/>
          <a:cs typeface="+mn-cs"/>
        </a:defRPr>
      </a:lvl4pPr>
      <a:lvl5pPr marL="1826533" algn="l" defTabSz="913267" rtl="0" eaLnBrk="1" latinLnBrk="0" hangingPunct="1">
        <a:defRPr sz="1900" kern="1200">
          <a:solidFill>
            <a:schemeClr val="tx1"/>
          </a:solidFill>
          <a:latin typeface="+mn-lt"/>
          <a:ea typeface="+mn-ea"/>
          <a:cs typeface="+mn-cs"/>
        </a:defRPr>
      </a:lvl5pPr>
      <a:lvl6pPr marL="2283198" algn="l" defTabSz="913267" rtl="0" eaLnBrk="1" latinLnBrk="0" hangingPunct="1">
        <a:defRPr sz="1900" kern="1200">
          <a:solidFill>
            <a:schemeClr val="tx1"/>
          </a:solidFill>
          <a:latin typeface="+mn-lt"/>
          <a:ea typeface="+mn-ea"/>
          <a:cs typeface="+mn-cs"/>
        </a:defRPr>
      </a:lvl6pPr>
      <a:lvl7pPr marL="2739798" algn="l" defTabSz="913267" rtl="0" eaLnBrk="1" latinLnBrk="0" hangingPunct="1">
        <a:defRPr sz="1900" kern="1200">
          <a:solidFill>
            <a:schemeClr val="tx1"/>
          </a:solidFill>
          <a:latin typeface="+mn-lt"/>
          <a:ea typeface="+mn-ea"/>
          <a:cs typeface="+mn-cs"/>
        </a:defRPr>
      </a:lvl7pPr>
      <a:lvl8pPr marL="3196400" algn="l" defTabSz="913267" rtl="0" eaLnBrk="1" latinLnBrk="0" hangingPunct="1">
        <a:defRPr sz="1900" kern="1200">
          <a:solidFill>
            <a:schemeClr val="tx1"/>
          </a:solidFill>
          <a:latin typeface="+mn-lt"/>
          <a:ea typeface="+mn-ea"/>
          <a:cs typeface="+mn-cs"/>
        </a:defRPr>
      </a:lvl8pPr>
      <a:lvl9pPr marL="3653003" algn="l" defTabSz="913267"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5.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35.tiff"/></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40.png"/><Relationship Id="rId10" Type="http://schemas.microsoft.com/office/2007/relationships/hdphoto" Target="../media/hdphoto5.wdp"/><Relationship Id="rId4" Type="http://schemas.microsoft.com/office/2007/relationships/hdphoto" Target="../media/hdphoto3.wdp"/><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9.tiff"/><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cid:image004.png@01D47165.12C73DF0" TargetMode="External"/><Relationship Id="rId5" Type="http://schemas.openxmlformats.org/officeDocument/2006/relationships/image" Target="../media/image48.png"/><Relationship Id="rId4" Type="http://schemas.openxmlformats.org/officeDocument/2006/relationships/image" Target="cid:image005.png@01D47165.12C73DF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2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4.png"/><Relationship Id="rId12"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microsoft.com/office/2007/relationships/hdphoto" Target="../media/hdphoto10.wdp"/><Relationship Id="rId11" Type="http://schemas.microsoft.com/office/2007/relationships/hdphoto" Target="../media/hdphoto14.wdp"/><Relationship Id="rId5" Type="http://schemas.openxmlformats.org/officeDocument/2006/relationships/image" Target="../media/image53.png"/><Relationship Id="rId15" Type="http://schemas.openxmlformats.org/officeDocument/2006/relationships/image" Target="../media/image58.png"/><Relationship Id="rId10" Type="http://schemas.microsoft.com/office/2007/relationships/hdphoto" Target="../media/hdphoto13.wdp"/><Relationship Id="rId4" Type="http://schemas.microsoft.com/office/2007/relationships/hdphoto" Target="../media/hdphoto9.wdp"/><Relationship Id="rId9" Type="http://schemas.microsoft.com/office/2007/relationships/hdphoto" Target="../media/hdphoto12.wdp"/><Relationship Id="rId14" Type="http://schemas.openxmlformats.org/officeDocument/2006/relationships/image" Target="../media/image57.png"/></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0.png"/><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microsoft.com/office/2007/relationships/hdphoto" Target="../media/hdphoto16.wdp"/><Relationship Id="rId5" Type="http://schemas.openxmlformats.org/officeDocument/2006/relationships/image" Target="../media/image59.png"/><Relationship Id="rId4" Type="http://schemas.microsoft.com/office/2007/relationships/hdphoto" Target="../media/hdphoto15.wdp"/></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0.png"/><Relationship Id="rId1" Type="http://schemas.openxmlformats.org/officeDocument/2006/relationships/slideLayout" Target="../slideLayouts/slideLayout4.xml"/><Relationship Id="rId5" Type="http://schemas.microsoft.com/office/2007/relationships/hdphoto" Target="../media/hdphoto16.wdp"/><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tif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1.png"/><Relationship Id="rId2"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73.tiff"/><Relationship Id="rId7" Type="http://schemas.openxmlformats.org/officeDocument/2006/relationships/image" Target="../media/image66.png"/><Relationship Id="rId2" Type="http://schemas.openxmlformats.org/officeDocument/2006/relationships/image" Target="../media/image72.tiff"/><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75.tiff"/><Relationship Id="rId4" Type="http://schemas.openxmlformats.org/officeDocument/2006/relationships/image" Target="../media/image74.tiff"/></Relationships>
</file>

<file path=ppt/slides/_rels/slide3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5.tiff"/><Relationship Id="rId2"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74.tiff"/><Relationship Id="rId5" Type="http://schemas.openxmlformats.org/officeDocument/2006/relationships/image" Target="../media/image73.tiff"/><Relationship Id="rId4" Type="http://schemas.openxmlformats.org/officeDocument/2006/relationships/image" Target="../media/image72.tiff"/></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microsoft.com/office/2007/relationships/hdphoto" Target="../media/hdphoto17.wdp"/><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 Id="rId5" Type="http://schemas.openxmlformats.org/officeDocument/2006/relationships/image" Target="../media/image82.tiff"/><Relationship Id="rId4" Type="http://schemas.openxmlformats.org/officeDocument/2006/relationships/image" Target="../media/image81.tiff"/></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if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tiff"/><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86.tiff"/><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91.tiff"/><Relationship Id="rId4" Type="http://schemas.microsoft.com/office/2007/relationships/hdphoto" Target="../media/hdphoto18.wdp"/></Relationships>
</file>

<file path=ppt/slides/_rels/slide42.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93.tiff"/></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comments" Target="../comments/comment1.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microsoft.com/office/2007/relationships/hdphoto" Target="../media/hdphoto20.wdp"/><Relationship Id="rId5" Type="http://schemas.openxmlformats.org/officeDocument/2006/relationships/image" Target="../media/image50.png"/><Relationship Id="rId4" Type="http://schemas.microsoft.com/office/2007/relationships/hdphoto" Target="../media/hdphoto19.wdp"/></Relationships>
</file>

<file path=ppt/slides/_rels/slide44.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95.tiff"/><Relationship Id="rId7" Type="http://schemas.microsoft.com/office/2007/relationships/hdphoto" Target="../media/hdphoto22.wdp"/><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97.png"/><Relationship Id="rId5" Type="http://schemas.microsoft.com/office/2007/relationships/hdphoto" Target="../media/hdphoto21.wdp"/><Relationship Id="rId4" Type="http://schemas.openxmlformats.org/officeDocument/2006/relationships/image" Target="../media/image96.png"/></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8.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microsoft.com/office/2007/relationships/hdphoto" Target="../media/hdphoto25.wdp"/><Relationship Id="rId5" Type="http://schemas.openxmlformats.org/officeDocument/2006/relationships/image" Target="../media/image50.png"/><Relationship Id="rId4" Type="http://schemas.microsoft.com/office/2007/relationships/hdphoto" Target="../media/hdphoto24.wdp"/></Relationships>
</file>

<file path=ppt/slides/_rels/slide46.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107.tiff"/><Relationship Id="rId3" Type="http://schemas.openxmlformats.org/officeDocument/2006/relationships/image" Target="../media/image20.jpeg"/><Relationship Id="rId7" Type="http://schemas.openxmlformats.org/officeDocument/2006/relationships/image" Target="../media/image106.tiff"/><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51.xml.rels><?xml version="1.0" encoding="UTF-8" standalone="yes"?>
<Relationships xmlns="http://schemas.openxmlformats.org/package/2006/relationships"><Relationship Id="rId3" Type="http://schemas.openxmlformats.org/officeDocument/2006/relationships/image" Target="../media/image108.tiff"/><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09.png"/></Relationships>
</file>

<file path=ppt/slides/_rels/slide5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4.xml"/><Relationship Id="rId6" Type="http://schemas.openxmlformats.org/officeDocument/2006/relationships/slide" Target="slide60.xml"/><Relationship Id="rId5" Type="http://schemas.openxmlformats.org/officeDocument/2006/relationships/image" Target="../media/image119.tiff"/><Relationship Id="rId4" Type="http://schemas.openxmlformats.org/officeDocument/2006/relationships/slide" Target="slide82.xml"/></Relationships>
</file>

<file path=ppt/slides/_rels/slide5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image" Target="../media/image117.png"/><Relationship Id="rId1" Type="http://schemas.openxmlformats.org/officeDocument/2006/relationships/slideLayout" Target="../slideLayouts/slideLayout4.xml"/><Relationship Id="rId4" Type="http://schemas.openxmlformats.org/officeDocument/2006/relationships/image" Target="../media/image121.tiff"/></Relationships>
</file>

<file path=ppt/slides/_rels/slide6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5.png"/></Relationships>
</file>

<file path=ppt/slides/_rels/slide6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4.xml"/><Relationship Id="rId4" Type="http://schemas.openxmlformats.org/officeDocument/2006/relationships/image" Target="../media/image128.png"/></Relationships>
</file>

<file path=ppt/slides/_rels/slide65.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6.png"/><Relationship Id="rId1" Type="http://schemas.openxmlformats.org/officeDocument/2006/relationships/slideLayout" Target="../slideLayouts/slideLayout4.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tiff"/></Relationships>
</file>

<file path=ppt/slides/_rels/slide6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136.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140.tiff"/><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4.xml"/><Relationship Id="rId4" Type="http://schemas.openxmlformats.org/officeDocument/2006/relationships/image" Target="../media/image144.jpeg"/></Relationships>
</file>

<file path=ppt/slides/_rels/slide7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3.xml"/><Relationship Id="rId6" Type="http://schemas.openxmlformats.org/officeDocument/2006/relationships/image" Target="../media/image149.png"/><Relationship Id="rId5" Type="http://schemas.openxmlformats.org/officeDocument/2006/relationships/image" Target="../media/image148.jpeg"/><Relationship Id="rId4" Type="http://schemas.microsoft.com/office/2007/relationships/hdphoto" Target="../media/hdphoto27.wdp"/></Relationships>
</file>

<file path=ppt/slides/_rels/slide7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4.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26.png"/></Relationships>
</file>

<file path=ppt/slides/_rels/slide82.xml.rels><?xml version="1.0" encoding="UTF-8" standalone="yes"?>
<Relationships xmlns="http://schemas.openxmlformats.org/package/2006/relationships"><Relationship Id="rId8" Type="http://schemas.openxmlformats.org/officeDocument/2006/relationships/image" Target="../media/image121.tiff"/><Relationship Id="rId3" Type="http://schemas.openxmlformats.org/officeDocument/2006/relationships/slide" Target="slide87.xml"/><Relationship Id="rId7" Type="http://schemas.openxmlformats.org/officeDocument/2006/relationships/slide" Target="slide58.xml"/><Relationship Id="rId2" Type="http://schemas.openxmlformats.org/officeDocument/2006/relationships/image" Target="../media/image117.png"/><Relationship Id="rId1" Type="http://schemas.openxmlformats.org/officeDocument/2006/relationships/slideLayout" Target="../slideLayouts/slideLayout4.xml"/><Relationship Id="rId6" Type="http://schemas.openxmlformats.org/officeDocument/2006/relationships/slide" Target="slide83.xml"/><Relationship Id="rId5" Type="http://schemas.openxmlformats.org/officeDocument/2006/relationships/slide" Target="slide90.xml"/><Relationship Id="rId4" Type="http://schemas.openxmlformats.org/officeDocument/2006/relationships/image" Target="../media/image119.tiff"/></Relationships>
</file>

<file path=ppt/slides/_rels/slide8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3.xml"/><Relationship Id="rId4" Type="http://schemas.openxmlformats.org/officeDocument/2006/relationships/image" Target="../media/image159.png"/></Relationships>
</file>

<file path=ppt/slides/_rels/slide84.xml.rels><?xml version="1.0" encoding="UTF-8" standalone="yes"?>
<Relationships xmlns="http://schemas.openxmlformats.org/package/2006/relationships"><Relationship Id="rId3" Type="http://schemas.openxmlformats.org/officeDocument/2006/relationships/image" Target="../media/image160.tif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21.tiff"/><Relationship Id="rId7" Type="http://schemas.openxmlformats.org/officeDocument/2006/relationships/image" Target="../media/image159.png"/><Relationship Id="rId2" Type="http://schemas.openxmlformats.org/officeDocument/2006/relationships/slide" Target="slide58.xml"/><Relationship Id="rId1" Type="http://schemas.openxmlformats.org/officeDocument/2006/relationships/slideLayout" Target="../slideLayouts/slideLayout3.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57.png"/></Relationships>
</file>

<file path=ppt/slides/_rels/slide8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3.xml"/><Relationship Id="rId5" Type="http://schemas.openxmlformats.org/officeDocument/2006/relationships/image" Target="../media/image166.png"/><Relationship Id="rId4" Type="http://schemas.openxmlformats.org/officeDocument/2006/relationships/image" Target="../media/image165.png"/></Relationships>
</file>

<file path=ppt/slides/_rels/slide8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3.png"/><Relationship Id="rId1" Type="http://schemas.openxmlformats.org/officeDocument/2006/relationships/slideLayout" Target="../slideLayouts/slideLayout3.xml"/><Relationship Id="rId5" Type="http://schemas.openxmlformats.org/officeDocument/2006/relationships/image" Target="../media/image169.png"/><Relationship Id="rId4" Type="http://schemas.openxmlformats.org/officeDocument/2006/relationships/image" Target="../media/image168.png"/></Relationships>
</file>

<file path=ppt/slides/_rels/slide89.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121.tiff"/><Relationship Id="rId2" Type="http://schemas.openxmlformats.org/officeDocument/2006/relationships/image" Target="../media/image163.png"/><Relationship Id="rId1" Type="http://schemas.openxmlformats.org/officeDocument/2006/relationships/slideLayout" Target="../slideLayouts/slideLayout3.xml"/><Relationship Id="rId6" Type="http://schemas.openxmlformats.org/officeDocument/2006/relationships/slide" Target="slide82.xml"/><Relationship Id="rId5" Type="http://schemas.openxmlformats.org/officeDocument/2006/relationships/image" Target="../media/image172.png"/><Relationship Id="rId4" Type="http://schemas.openxmlformats.org/officeDocument/2006/relationships/image" Target="../media/image171.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22.jpeg"/></Relationships>
</file>

<file path=ppt/slides/_rels/slide90.xml.rels><?xml version="1.0" encoding="UTF-8" standalone="yes"?>
<Relationships xmlns="http://schemas.openxmlformats.org/package/2006/relationships"><Relationship Id="rId3" Type="http://schemas.openxmlformats.org/officeDocument/2006/relationships/slide" Target="slide82.xml"/><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173.tiff"/><Relationship Id="rId4" Type="http://schemas.openxmlformats.org/officeDocument/2006/relationships/image" Target="../media/image121.tiff"/></Relationships>
</file>

<file path=ppt/slides/_rels/slide9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3.png"/><Relationship Id="rId1" Type="http://schemas.openxmlformats.org/officeDocument/2006/relationships/slideLayout" Target="../slideLayouts/slideLayout3.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9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63.png"/><Relationship Id="rId1" Type="http://schemas.openxmlformats.org/officeDocument/2006/relationships/slideLayout" Target="../slideLayouts/slideLayout3.xml"/><Relationship Id="rId5" Type="http://schemas.openxmlformats.org/officeDocument/2006/relationships/image" Target="../media/image179.png"/><Relationship Id="rId4" Type="http://schemas.openxmlformats.org/officeDocument/2006/relationships/image" Target="../media/image178.png"/></Relationships>
</file>

<file path=ppt/slides/_rels/slide9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63.png"/><Relationship Id="rId1" Type="http://schemas.openxmlformats.org/officeDocument/2006/relationships/slideLayout" Target="../slideLayouts/slideLayout3.xml"/><Relationship Id="rId5" Type="http://schemas.openxmlformats.org/officeDocument/2006/relationships/image" Target="../media/image182.png"/><Relationship Id="rId4" Type="http://schemas.openxmlformats.org/officeDocument/2006/relationships/image" Target="../media/image18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cid:image003.png@01D47165.12C73DF0" TargetMode="External"/><Relationship Id="rId2" Type="http://schemas.openxmlformats.org/officeDocument/2006/relationships/image" Target="../media/image183.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cid:image003.png@01D47165.12C73DF0" TargetMode="External"/><Relationship Id="rId2" Type="http://schemas.openxmlformats.org/officeDocument/2006/relationships/image" Target="../media/image184.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cid:image005.png@01D47165.12C73DF0" TargetMode="External"/><Relationship Id="rId2" Type="http://schemas.openxmlformats.org/officeDocument/2006/relationships/image" Target="../media/image185.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cid:image004.png@01D47165.12C73DF0" TargetMode="External"/><Relationship Id="rId2" Type="http://schemas.openxmlformats.org/officeDocument/2006/relationships/image" Target="../media/image186.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cid:image006.png@01D47165.12C73DF0" TargetMode="External"/><Relationship Id="rId2" Type="http://schemas.openxmlformats.org/officeDocument/2006/relationships/image" Target="../media/image18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1670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lstStyle/>
          <a:p>
            <a:r>
              <a:rPr lang="en-US" dirty="0"/>
              <a:t>Commercial Lighting in the past!</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a:xfrm>
            <a:off x="342899" y="1485901"/>
            <a:ext cx="8416089" cy="1570120"/>
          </a:xfrm>
        </p:spPr>
        <p:txBody>
          <a:bodyPr>
            <a:normAutofit/>
          </a:bodyPr>
          <a:lstStyle/>
          <a:p>
            <a:r>
              <a:rPr lang="en-US" dirty="0"/>
              <a:t>2017 Survey of North America about Crestron Lighting</a:t>
            </a:r>
          </a:p>
        </p:txBody>
      </p:sp>
      <p:sp>
        <p:nvSpPr>
          <p:cNvPr id="9" name="TextBox 8">
            <a:extLst>
              <a:ext uri="{FF2B5EF4-FFF2-40B4-BE49-F238E27FC236}">
                <a16:creationId xmlns:a16="http://schemas.microsoft.com/office/drawing/2014/main" id="{3E76D094-4C25-7447-86DF-67F5C889F0A4}"/>
              </a:ext>
            </a:extLst>
          </p:cNvPr>
          <p:cNvSpPr txBox="1"/>
          <p:nvPr/>
        </p:nvSpPr>
        <p:spPr>
          <a:xfrm>
            <a:off x="233045" y="1918555"/>
            <a:ext cx="5613734" cy="2292935"/>
          </a:xfrm>
          <a:prstGeom prst="rect">
            <a:avLst/>
          </a:prstGeom>
          <a:noFill/>
        </p:spPr>
        <p:txBody>
          <a:bodyPr wrap="square" rtlCol="0">
            <a:spAutoFit/>
          </a:bodyPr>
          <a:lstStyle/>
          <a:p>
            <a:pPr marL="0" lvl="1">
              <a:lnSpc>
                <a:spcPct val="90000"/>
              </a:lnSpc>
              <a:spcBef>
                <a:spcPts val="600"/>
              </a:spcBef>
              <a:spcAft>
                <a:spcPts val="600"/>
              </a:spcAft>
            </a:pPr>
            <a:r>
              <a:rPr lang="en-US" sz="2400" b="1" dirty="0">
                <a:solidFill>
                  <a:srgbClr val="3E484F"/>
                </a:solidFill>
              </a:rPr>
              <a:t>Question:</a:t>
            </a:r>
            <a:r>
              <a:rPr lang="en-US" sz="2400" dirty="0">
                <a:solidFill>
                  <a:srgbClr val="3E484F"/>
                </a:solidFill>
              </a:rPr>
              <a:t> </a:t>
            </a:r>
            <a:r>
              <a:rPr lang="en-US" sz="2400" i="1" dirty="0">
                <a:solidFill>
                  <a:srgbClr val="3E484F"/>
                </a:solidFill>
              </a:rPr>
              <a:t>Crestron’s biggest Strength? </a:t>
            </a:r>
            <a:r>
              <a:rPr lang="en-US" sz="2400" u="sng" dirty="0">
                <a:solidFill>
                  <a:srgbClr val="3E484F"/>
                </a:solidFill>
              </a:rPr>
              <a:t>Quality of product! Just works every time</a:t>
            </a:r>
          </a:p>
          <a:p>
            <a:pPr marL="0" lvl="1">
              <a:lnSpc>
                <a:spcPct val="90000"/>
              </a:lnSpc>
              <a:spcBef>
                <a:spcPts val="600"/>
              </a:spcBef>
              <a:spcAft>
                <a:spcPts val="600"/>
              </a:spcAft>
            </a:pPr>
            <a:r>
              <a:rPr lang="en-US" sz="2400" b="1" dirty="0">
                <a:solidFill>
                  <a:srgbClr val="3E484F"/>
                </a:solidFill>
              </a:rPr>
              <a:t>Question: </a:t>
            </a:r>
            <a:r>
              <a:rPr lang="en-US" sz="2400" i="1" dirty="0">
                <a:solidFill>
                  <a:srgbClr val="3E484F"/>
                </a:solidFill>
              </a:rPr>
              <a:t>Crestron's biggest Weakness? </a:t>
            </a:r>
            <a:r>
              <a:rPr lang="en-US" sz="2400" u="sng" dirty="0">
                <a:solidFill>
                  <a:srgbClr val="3E484F"/>
                </a:solidFill>
              </a:rPr>
              <a:t>Service model for startup</a:t>
            </a:r>
          </a:p>
          <a:p>
            <a:endParaRPr lang="en-US" sz="2000" dirty="0"/>
          </a:p>
        </p:txBody>
      </p:sp>
      <p:grpSp>
        <p:nvGrpSpPr>
          <p:cNvPr id="72" name="Group 71">
            <a:extLst>
              <a:ext uri="{FF2B5EF4-FFF2-40B4-BE49-F238E27FC236}">
                <a16:creationId xmlns:a16="http://schemas.microsoft.com/office/drawing/2014/main" id="{8AC5729A-1849-8246-8D0A-AA6CCB5B114B}"/>
              </a:ext>
            </a:extLst>
          </p:cNvPr>
          <p:cNvGrpSpPr/>
          <p:nvPr/>
        </p:nvGrpSpPr>
        <p:grpSpPr>
          <a:xfrm>
            <a:off x="5562573" y="2020824"/>
            <a:ext cx="6385023" cy="3621505"/>
            <a:chOff x="5573364" y="2007888"/>
            <a:chExt cx="6385023" cy="3621505"/>
          </a:xfrm>
        </p:grpSpPr>
        <p:pic>
          <p:nvPicPr>
            <p:cNvPr id="19" name="Picture 18">
              <a:extLst>
                <a:ext uri="{FF2B5EF4-FFF2-40B4-BE49-F238E27FC236}">
                  <a16:creationId xmlns:a16="http://schemas.microsoft.com/office/drawing/2014/main" id="{437908CF-871C-764C-A957-F682D10556F8}"/>
                </a:ext>
              </a:extLst>
            </p:cNvPr>
            <p:cNvPicPr>
              <a:picLocks noChangeAspect="1"/>
            </p:cNvPicPr>
            <p:nvPr/>
          </p:nvPicPr>
          <p:blipFill>
            <a:blip r:embed="rId3"/>
            <a:stretch>
              <a:fillRect/>
            </a:stretch>
          </p:blipFill>
          <p:spPr>
            <a:xfrm>
              <a:off x="5573364" y="2007888"/>
              <a:ext cx="6385023" cy="3621505"/>
            </a:xfrm>
            <a:prstGeom prst="rect">
              <a:avLst/>
            </a:prstGeom>
          </p:spPr>
        </p:pic>
        <p:sp>
          <p:nvSpPr>
            <p:cNvPr id="20" name="Oval 19">
              <a:extLst>
                <a:ext uri="{FF2B5EF4-FFF2-40B4-BE49-F238E27FC236}">
                  <a16:creationId xmlns:a16="http://schemas.microsoft.com/office/drawing/2014/main" id="{D5C96979-90DD-844A-91CC-6766043F6C66}"/>
                </a:ext>
              </a:extLst>
            </p:cNvPr>
            <p:cNvSpPr/>
            <p:nvPr/>
          </p:nvSpPr>
          <p:spPr>
            <a:xfrm>
              <a:off x="6749321" y="4099020"/>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5B9E073-12AB-E64F-B01C-7EACA97C4C86}"/>
                </a:ext>
              </a:extLst>
            </p:cNvPr>
            <p:cNvSpPr/>
            <p:nvPr/>
          </p:nvSpPr>
          <p:spPr>
            <a:xfrm>
              <a:off x="6564442" y="3857744"/>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875EE74-8324-7840-B75E-FCFCAC092E40}"/>
                </a:ext>
              </a:extLst>
            </p:cNvPr>
            <p:cNvSpPr/>
            <p:nvPr/>
          </p:nvSpPr>
          <p:spPr>
            <a:xfrm>
              <a:off x="6469077" y="3503353"/>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FDCB8A4-4E16-0143-8E84-F3952F4F8128}"/>
                </a:ext>
              </a:extLst>
            </p:cNvPr>
            <p:cNvSpPr/>
            <p:nvPr/>
          </p:nvSpPr>
          <p:spPr>
            <a:xfrm>
              <a:off x="6388702" y="3043719"/>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BB37DF4-2A77-6340-975C-016806D81612}"/>
                </a:ext>
              </a:extLst>
            </p:cNvPr>
            <p:cNvSpPr/>
            <p:nvPr/>
          </p:nvSpPr>
          <p:spPr>
            <a:xfrm>
              <a:off x="6564442" y="2473652"/>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02A021F-4FC2-A149-BD9B-719D32DA6AB9}"/>
                </a:ext>
              </a:extLst>
            </p:cNvPr>
            <p:cNvSpPr/>
            <p:nvPr/>
          </p:nvSpPr>
          <p:spPr>
            <a:xfrm>
              <a:off x="7338934" y="4013265"/>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7477404-6606-0D4F-896C-202BA06857B3}"/>
                </a:ext>
              </a:extLst>
            </p:cNvPr>
            <p:cNvSpPr/>
            <p:nvPr/>
          </p:nvSpPr>
          <p:spPr>
            <a:xfrm>
              <a:off x="7024140" y="3675649"/>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E078DC4-3D17-4F4C-A3B6-DD1015B37DAB}"/>
                </a:ext>
              </a:extLst>
            </p:cNvPr>
            <p:cNvSpPr/>
            <p:nvPr/>
          </p:nvSpPr>
          <p:spPr>
            <a:xfrm>
              <a:off x="7541301" y="3393717"/>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B9AC070-6C63-9943-BE9F-0D77F149564C}"/>
                </a:ext>
              </a:extLst>
            </p:cNvPr>
            <p:cNvSpPr/>
            <p:nvPr/>
          </p:nvSpPr>
          <p:spPr>
            <a:xfrm>
              <a:off x="7327691" y="2833416"/>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BEF612A-4178-D145-A8C8-CCD6AAD813CB}"/>
                </a:ext>
              </a:extLst>
            </p:cNvPr>
            <p:cNvSpPr/>
            <p:nvPr/>
          </p:nvSpPr>
          <p:spPr>
            <a:xfrm>
              <a:off x="8086659" y="3626579"/>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1995320-FBB8-8940-BC9E-A920FCD673D8}"/>
                </a:ext>
              </a:extLst>
            </p:cNvPr>
            <p:cNvSpPr/>
            <p:nvPr/>
          </p:nvSpPr>
          <p:spPr>
            <a:xfrm>
              <a:off x="8882921" y="4501476"/>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F1794BD0-1C14-7F4A-9F2B-91E08B5B4B1C}"/>
                </a:ext>
              </a:extLst>
            </p:cNvPr>
            <p:cNvSpPr/>
            <p:nvPr/>
          </p:nvSpPr>
          <p:spPr>
            <a:xfrm>
              <a:off x="8882921" y="4722177"/>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7644E17-24E7-684E-8547-44C62D5582E8}"/>
                </a:ext>
              </a:extLst>
            </p:cNvPr>
            <p:cNvSpPr/>
            <p:nvPr/>
          </p:nvSpPr>
          <p:spPr>
            <a:xfrm>
              <a:off x="8711733" y="4848508"/>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C1A6FAB-DE50-5047-AC82-B8BD4224DD5D}"/>
                </a:ext>
              </a:extLst>
            </p:cNvPr>
            <p:cNvSpPr/>
            <p:nvPr/>
          </p:nvSpPr>
          <p:spPr>
            <a:xfrm>
              <a:off x="8991205" y="5029363"/>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48D47CC-8742-4340-8F0C-3F797A3CD7C1}"/>
                </a:ext>
              </a:extLst>
            </p:cNvPr>
            <p:cNvSpPr/>
            <p:nvPr/>
          </p:nvSpPr>
          <p:spPr>
            <a:xfrm>
              <a:off x="9574966" y="4848507"/>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BC7B654-36AC-5A4D-85A4-CA87FC31C1FE}"/>
                </a:ext>
              </a:extLst>
            </p:cNvPr>
            <p:cNvSpPr/>
            <p:nvPr/>
          </p:nvSpPr>
          <p:spPr>
            <a:xfrm>
              <a:off x="9683250" y="4182774"/>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82A44AF-67DB-DC48-802D-3A43D99829BD}"/>
                </a:ext>
              </a:extLst>
            </p:cNvPr>
            <p:cNvSpPr/>
            <p:nvPr/>
          </p:nvSpPr>
          <p:spPr>
            <a:xfrm>
              <a:off x="9004905" y="4139596"/>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30D9AAC-A9A6-9B4E-9F5D-CDF5BAD84AEB}"/>
                </a:ext>
              </a:extLst>
            </p:cNvPr>
            <p:cNvSpPr/>
            <p:nvPr/>
          </p:nvSpPr>
          <p:spPr>
            <a:xfrm>
              <a:off x="9269369" y="3731413"/>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44D67B7-A356-D94D-9044-3851DB86C33E}"/>
                </a:ext>
              </a:extLst>
            </p:cNvPr>
            <p:cNvSpPr/>
            <p:nvPr/>
          </p:nvSpPr>
          <p:spPr>
            <a:xfrm>
              <a:off x="9729067" y="3731412"/>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D94F21D-C0E8-BF45-9515-1E6A26E57F2F}"/>
                </a:ext>
              </a:extLst>
            </p:cNvPr>
            <p:cNvSpPr/>
            <p:nvPr/>
          </p:nvSpPr>
          <p:spPr>
            <a:xfrm>
              <a:off x="9465851" y="3222077"/>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FE187C87-11C4-E241-96BB-2DA6BA0E450A}"/>
                </a:ext>
              </a:extLst>
            </p:cNvPr>
            <p:cNvSpPr/>
            <p:nvPr/>
          </p:nvSpPr>
          <p:spPr>
            <a:xfrm>
              <a:off x="9411709" y="2833416"/>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20DF3A8-E4C6-2640-9329-F6F2488C7657}"/>
                </a:ext>
              </a:extLst>
            </p:cNvPr>
            <p:cNvSpPr/>
            <p:nvPr/>
          </p:nvSpPr>
          <p:spPr>
            <a:xfrm>
              <a:off x="9901388" y="3051930"/>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81BF6F2-4C3E-A747-B9C3-B0875F769F59}"/>
                </a:ext>
              </a:extLst>
            </p:cNvPr>
            <p:cNvSpPr/>
            <p:nvPr/>
          </p:nvSpPr>
          <p:spPr>
            <a:xfrm>
              <a:off x="7766083" y="2538249"/>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40BB6BC-9087-8546-8689-949D59025EC0}"/>
                </a:ext>
              </a:extLst>
            </p:cNvPr>
            <p:cNvSpPr/>
            <p:nvPr/>
          </p:nvSpPr>
          <p:spPr>
            <a:xfrm>
              <a:off x="10133735" y="3457598"/>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7611C5C7-ABA8-FC4E-B477-18F1079A724A}"/>
                </a:ext>
              </a:extLst>
            </p:cNvPr>
            <p:cNvSpPr/>
            <p:nvPr/>
          </p:nvSpPr>
          <p:spPr>
            <a:xfrm>
              <a:off x="10386066" y="3115811"/>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93B6F63D-9A7E-C24A-A97A-CE1F0E7C03F8}"/>
                </a:ext>
              </a:extLst>
            </p:cNvPr>
            <p:cNvSpPr/>
            <p:nvPr/>
          </p:nvSpPr>
          <p:spPr>
            <a:xfrm>
              <a:off x="9955530" y="3242142"/>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B0F7547-07D4-B840-A99E-069EF85E34BA}"/>
                </a:ext>
              </a:extLst>
            </p:cNvPr>
            <p:cNvSpPr/>
            <p:nvPr/>
          </p:nvSpPr>
          <p:spPr>
            <a:xfrm>
              <a:off x="10133735" y="3095746"/>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BA5590A-0369-D346-A64F-DF2FD42F67AA}"/>
                </a:ext>
              </a:extLst>
            </p:cNvPr>
            <p:cNvSpPr/>
            <p:nvPr/>
          </p:nvSpPr>
          <p:spPr>
            <a:xfrm>
              <a:off x="10247442" y="3794577"/>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2404BC6-8375-F34A-B992-48F26A400427}"/>
                </a:ext>
              </a:extLst>
            </p:cNvPr>
            <p:cNvSpPr/>
            <p:nvPr/>
          </p:nvSpPr>
          <p:spPr>
            <a:xfrm>
              <a:off x="9901388" y="4095972"/>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4C22495C-63A1-B843-BC10-3875B71405CB}"/>
                </a:ext>
              </a:extLst>
            </p:cNvPr>
            <p:cNvSpPr/>
            <p:nvPr/>
          </p:nvSpPr>
          <p:spPr>
            <a:xfrm>
              <a:off x="10187877" y="4029832"/>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0363BDF4-0BA4-3743-ADDC-6D2D8013F118}"/>
                </a:ext>
              </a:extLst>
            </p:cNvPr>
            <p:cNvSpPr/>
            <p:nvPr/>
          </p:nvSpPr>
          <p:spPr>
            <a:xfrm>
              <a:off x="10453126" y="3966666"/>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1ED83FE3-1C78-1D4E-8CEC-E1B16AC49830}"/>
                </a:ext>
              </a:extLst>
            </p:cNvPr>
            <p:cNvSpPr/>
            <p:nvPr/>
          </p:nvSpPr>
          <p:spPr>
            <a:xfrm>
              <a:off x="9852669" y="4476396"/>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1C961A2C-A187-884B-84B8-A01362FC9E60}"/>
                </a:ext>
              </a:extLst>
            </p:cNvPr>
            <p:cNvSpPr/>
            <p:nvPr/>
          </p:nvSpPr>
          <p:spPr>
            <a:xfrm>
              <a:off x="10185805" y="4476396"/>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E0AB54C4-E6CF-F841-A6E8-79DE3435A228}"/>
                </a:ext>
              </a:extLst>
            </p:cNvPr>
            <p:cNvSpPr/>
            <p:nvPr/>
          </p:nvSpPr>
          <p:spPr>
            <a:xfrm>
              <a:off x="10463111" y="4309436"/>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36ED5728-9A4F-654B-AB1F-B109757F34FC}"/>
                </a:ext>
              </a:extLst>
            </p:cNvPr>
            <p:cNvSpPr/>
            <p:nvPr/>
          </p:nvSpPr>
          <p:spPr>
            <a:xfrm>
              <a:off x="10797871" y="4210333"/>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29522770-884A-424F-A673-90674A8984B5}"/>
                </a:ext>
              </a:extLst>
            </p:cNvPr>
            <p:cNvSpPr/>
            <p:nvPr/>
          </p:nvSpPr>
          <p:spPr>
            <a:xfrm>
              <a:off x="10408969" y="4785341"/>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8DA87F7-5BE1-F141-BC30-B388EF2F8543}"/>
                </a:ext>
              </a:extLst>
            </p:cNvPr>
            <p:cNvSpPr/>
            <p:nvPr/>
          </p:nvSpPr>
          <p:spPr>
            <a:xfrm>
              <a:off x="10793652" y="4722175"/>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10050E37-E8B2-E54A-819B-77C9B983A1FE}"/>
                </a:ext>
              </a:extLst>
            </p:cNvPr>
            <p:cNvSpPr/>
            <p:nvPr/>
          </p:nvSpPr>
          <p:spPr>
            <a:xfrm>
              <a:off x="10658392" y="4931736"/>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1C5706FE-77E6-124E-9D7B-3C24C71AFCA3}"/>
                </a:ext>
              </a:extLst>
            </p:cNvPr>
            <p:cNvSpPr/>
            <p:nvPr/>
          </p:nvSpPr>
          <p:spPr>
            <a:xfrm>
              <a:off x="10937864" y="4951800"/>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D890D256-12F9-C24B-A582-850BF1FE8055}"/>
                </a:ext>
              </a:extLst>
            </p:cNvPr>
            <p:cNvSpPr/>
            <p:nvPr/>
          </p:nvSpPr>
          <p:spPr>
            <a:xfrm>
              <a:off x="10992006" y="5227430"/>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4738A051-D5C1-7747-84C3-9F7EE5EA103D}"/>
                </a:ext>
              </a:extLst>
            </p:cNvPr>
            <p:cNvSpPr/>
            <p:nvPr/>
          </p:nvSpPr>
          <p:spPr>
            <a:xfrm>
              <a:off x="10658392" y="3970163"/>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E92CF7DC-38DC-BA46-88C5-56CCC2EF7E6B}"/>
                </a:ext>
              </a:extLst>
            </p:cNvPr>
            <p:cNvSpPr/>
            <p:nvPr/>
          </p:nvSpPr>
          <p:spPr>
            <a:xfrm>
              <a:off x="10899818" y="3947270"/>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F1457C43-6AB2-7540-BD9A-833C66F8EECB}"/>
                </a:ext>
              </a:extLst>
            </p:cNvPr>
            <p:cNvSpPr/>
            <p:nvPr/>
          </p:nvSpPr>
          <p:spPr>
            <a:xfrm>
              <a:off x="11215902" y="3703300"/>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B80E7FA1-571F-754F-B77B-A954FE3CC489}"/>
                </a:ext>
              </a:extLst>
            </p:cNvPr>
            <p:cNvSpPr/>
            <p:nvPr/>
          </p:nvSpPr>
          <p:spPr>
            <a:xfrm>
              <a:off x="11006402" y="3652703"/>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5941DE9F-1D0A-054F-98DC-BFF94731BC6D}"/>
                </a:ext>
              </a:extLst>
            </p:cNvPr>
            <p:cNvSpPr/>
            <p:nvPr/>
          </p:nvSpPr>
          <p:spPr>
            <a:xfrm>
              <a:off x="10507268" y="3242141"/>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8285B3A0-EC79-C64A-A2D8-70FD9D12ACD9}"/>
                </a:ext>
              </a:extLst>
            </p:cNvPr>
            <p:cNvSpPr/>
            <p:nvPr/>
          </p:nvSpPr>
          <p:spPr>
            <a:xfrm>
              <a:off x="10458921" y="3535302"/>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93347D2F-B533-B247-9B66-8683775658D3}"/>
                </a:ext>
              </a:extLst>
            </p:cNvPr>
            <p:cNvSpPr/>
            <p:nvPr/>
          </p:nvSpPr>
          <p:spPr>
            <a:xfrm>
              <a:off x="10742769" y="3260532"/>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FB8B593D-361F-6A40-BCE7-364C3E76D209}"/>
                </a:ext>
              </a:extLst>
            </p:cNvPr>
            <p:cNvSpPr/>
            <p:nvPr/>
          </p:nvSpPr>
          <p:spPr>
            <a:xfrm>
              <a:off x="11197852" y="3257666"/>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4F3C59A8-339A-A14D-AEE7-2ADA39A8AA11}"/>
                </a:ext>
              </a:extLst>
            </p:cNvPr>
            <p:cNvSpPr/>
            <p:nvPr/>
          </p:nvSpPr>
          <p:spPr>
            <a:xfrm>
              <a:off x="11421724" y="3167825"/>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05413F33-8D9E-CE41-B704-E8D616548215}"/>
                </a:ext>
              </a:extLst>
            </p:cNvPr>
            <p:cNvSpPr/>
            <p:nvPr/>
          </p:nvSpPr>
          <p:spPr>
            <a:xfrm>
              <a:off x="11187098" y="3520048"/>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09E247F0-0506-DB40-B720-0C123DAE9AA5}"/>
                </a:ext>
              </a:extLst>
            </p:cNvPr>
            <p:cNvSpPr/>
            <p:nvPr/>
          </p:nvSpPr>
          <p:spPr>
            <a:xfrm>
              <a:off x="11197852" y="2870341"/>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B0972EE7-18C4-154B-8FC6-0CB35A0F99F1}"/>
                </a:ext>
              </a:extLst>
            </p:cNvPr>
            <p:cNvSpPr/>
            <p:nvPr/>
          </p:nvSpPr>
          <p:spPr>
            <a:xfrm>
              <a:off x="11530008" y="2886861"/>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924429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38CBD6-428E-0746-B655-8400B1FA4285}"/>
              </a:ext>
            </a:extLst>
          </p:cNvPr>
          <p:cNvSpPr>
            <a:spLocks noGrp="1"/>
          </p:cNvSpPr>
          <p:nvPr>
            <p:ph type="title"/>
          </p:nvPr>
        </p:nvSpPr>
        <p:spPr>
          <a:xfrm>
            <a:off x="342900" y="304800"/>
            <a:ext cx="6438900" cy="838199"/>
          </a:xfrm>
        </p:spPr>
        <p:txBody>
          <a:bodyPr/>
          <a:lstStyle/>
          <a:p>
            <a:r>
              <a:rPr lang="en-US"/>
              <a:t>Crestron the company</a:t>
            </a:r>
            <a:endParaRPr lang="en-US" dirty="0"/>
          </a:p>
        </p:txBody>
      </p:sp>
      <p:sp>
        <p:nvSpPr>
          <p:cNvPr id="4" name="Content Placeholder 3">
            <a:extLst>
              <a:ext uri="{FF2B5EF4-FFF2-40B4-BE49-F238E27FC236}">
                <a16:creationId xmlns:a16="http://schemas.microsoft.com/office/drawing/2014/main" id="{1BBF51C2-440B-9B40-AA2E-50D50EABDD48}"/>
              </a:ext>
            </a:extLst>
          </p:cNvPr>
          <p:cNvSpPr>
            <a:spLocks noGrp="1"/>
          </p:cNvSpPr>
          <p:nvPr>
            <p:ph idx="1"/>
          </p:nvPr>
        </p:nvSpPr>
        <p:spPr>
          <a:xfrm>
            <a:off x="342900" y="1485900"/>
            <a:ext cx="6438900" cy="4921469"/>
          </a:xfrm>
        </p:spPr>
        <p:txBody>
          <a:bodyPr>
            <a:normAutofit lnSpcReduction="10000"/>
          </a:bodyPr>
          <a:lstStyle/>
          <a:p>
            <a:r>
              <a:rPr lang="en-US" dirty="0"/>
              <a:t>A Partner you can trust</a:t>
            </a:r>
          </a:p>
          <a:p>
            <a:pPr marL="342900" lvl="1" indent="-342900">
              <a:buFont typeface="Arial" panose="020B0604020202020204" pitchFamily="34" charset="0"/>
              <a:buChar char="•"/>
            </a:pPr>
            <a:r>
              <a:rPr lang="en-US" dirty="0"/>
              <a:t>Easy product to design</a:t>
            </a:r>
          </a:p>
          <a:p>
            <a:pPr marL="342900" lvl="1" indent="-342900">
              <a:buFont typeface="Arial" panose="020B0604020202020204" pitchFamily="34" charset="0"/>
              <a:buChar char="•"/>
            </a:pPr>
            <a:r>
              <a:rPr lang="en-US" dirty="0"/>
              <a:t>Easy product to install</a:t>
            </a:r>
          </a:p>
          <a:p>
            <a:pPr marL="342900" lvl="1" indent="-342900">
              <a:buFont typeface="Arial" panose="020B0604020202020204" pitchFamily="34" charset="0"/>
              <a:buChar char="•"/>
            </a:pPr>
            <a:r>
              <a:rPr lang="en-US" dirty="0"/>
              <a:t>Easy product to startup</a:t>
            </a:r>
          </a:p>
          <a:p>
            <a:pPr marL="342900" lvl="1" indent="-342900">
              <a:buFont typeface="Arial" panose="020B0604020202020204" pitchFamily="34" charset="0"/>
              <a:buChar char="•"/>
            </a:pPr>
            <a:r>
              <a:rPr lang="en-US" dirty="0"/>
              <a:t>Leading the industry in new technologies Zūm</a:t>
            </a:r>
            <a:r>
              <a:rPr lang="en-US" sz="1400" dirty="0"/>
              <a:t>®</a:t>
            </a:r>
          </a:p>
          <a:p>
            <a:pPr marL="708660" lvl="2" indent="-342900">
              <a:buFont typeface="Arial" panose="020B0604020202020204" pitchFamily="34" charset="0"/>
              <a:buChar char="•"/>
            </a:pPr>
            <a:r>
              <a:rPr lang="en-US" dirty="0"/>
              <a:t>Solar Sync</a:t>
            </a:r>
          </a:p>
          <a:p>
            <a:pPr marL="708660" lvl="2" indent="-342900">
              <a:buFont typeface="Arial" panose="020B0604020202020204" pitchFamily="34" charset="0"/>
              <a:buChar char="•"/>
            </a:pPr>
            <a:r>
              <a:rPr lang="en-US" dirty="0"/>
              <a:t>Wired and wireless distributed systems</a:t>
            </a:r>
          </a:p>
          <a:p>
            <a:pPr marL="708660" lvl="2" indent="-342900">
              <a:buFont typeface="Arial" panose="020B0604020202020204" pitchFamily="34" charset="0"/>
              <a:buChar char="•"/>
            </a:pPr>
            <a:r>
              <a:rPr lang="en-US" dirty="0"/>
              <a:t>Most important we use the </a:t>
            </a:r>
            <a:r>
              <a:rPr lang="en-US" u="sng" dirty="0"/>
              <a:t>Power of Ethernet</a:t>
            </a:r>
          </a:p>
          <a:p>
            <a:pPr lvl="2" indent="0" algn="ctr">
              <a:buNone/>
            </a:pPr>
            <a:endParaRPr lang="en-US" dirty="0"/>
          </a:p>
          <a:p>
            <a:pPr lvl="1"/>
            <a:endParaRPr lang="en-US" dirty="0"/>
          </a:p>
          <a:p>
            <a:pPr lvl="1" algn="ctr"/>
            <a:r>
              <a:rPr lang="en-US" sz="3600" b="1" dirty="0"/>
              <a:t>Thank you</a:t>
            </a:r>
          </a:p>
          <a:p>
            <a:pPr lvl="1"/>
            <a:endParaRPr lang="en-US" dirty="0"/>
          </a:p>
          <a:p>
            <a:pPr lvl="1"/>
            <a:endParaRPr lang="en-US" dirty="0"/>
          </a:p>
        </p:txBody>
      </p:sp>
      <p:pic>
        <p:nvPicPr>
          <p:cNvPr id="13" name="Picture 12" descr="Slide08.jpg">
            <a:extLst>
              <a:ext uri="{FF2B5EF4-FFF2-40B4-BE49-F238E27FC236}">
                <a16:creationId xmlns:a16="http://schemas.microsoft.com/office/drawing/2014/main" id="{943A95AF-18C4-5B41-9A40-E9287B01515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955488" y="723899"/>
            <a:ext cx="4981904" cy="4921469"/>
          </a:xfrm>
          <a:prstGeom prst="rect">
            <a:avLst/>
          </a:prstGeom>
        </p:spPr>
      </p:pic>
    </p:spTree>
    <p:extLst>
      <p:ext uri="{BB962C8B-B14F-4D97-AF65-F5344CB8AC3E}">
        <p14:creationId xmlns:p14="http://schemas.microsoft.com/office/powerpoint/2010/main" val="3612735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lstStyle/>
          <a:p>
            <a:r>
              <a:rPr lang="en-US" dirty="0"/>
              <a:t>Commercial Lighting in the past!</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a:xfrm>
            <a:off x="342899" y="1485901"/>
            <a:ext cx="8416089" cy="1570120"/>
          </a:xfrm>
        </p:spPr>
        <p:txBody>
          <a:bodyPr>
            <a:normAutofit/>
          </a:bodyPr>
          <a:lstStyle/>
          <a:p>
            <a:r>
              <a:rPr lang="en-US" dirty="0"/>
              <a:t>2017 Survey of North America about Crestron Lighting</a:t>
            </a:r>
          </a:p>
        </p:txBody>
      </p:sp>
      <p:sp>
        <p:nvSpPr>
          <p:cNvPr id="9" name="TextBox 8">
            <a:extLst>
              <a:ext uri="{FF2B5EF4-FFF2-40B4-BE49-F238E27FC236}">
                <a16:creationId xmlns:a16="http://schemas.microsoft.com/office/drawing/2014/main" id="{3E76D094-4C25-7447-86DF-67F5C889F0A4}"/>
              </a:ext>
            </a:extLst>
          </p:cNvPr>
          <p:cNvSpPr txBox="1"/>
          <p:nvPr/>
        </p:nvSpPr>
        <p:spPr>
          <a:xfrm>
            <a:off x="233045" y="1918555"/>
            <a:ext cx="5613734" cy="4625882"/>
          </a:xfrm>
          <a:prstGeom prst="rect">
            <a:avLst/>
          </a:prstGeom>
          <a:noFill/>
        </p:spPr>
        <p:txBody>
          <a:bodyPr wrap="square" rtlCol="0">
            <a:spAutoFit/>
          </a:bodyPr>
          <a:lstStyle/>
          <a:p>
            <a:pPr marL="0" lvl="1">
              <a:lnSpc>
                <a:spcPct val="90000"/>
              </a:lnSpc>
              <a:spcBef>
                <a:spcPts val="600"/>
              </a:spcBef>
              <a:spcAft>
                <a:spcPts val="600"/>
              </a:spcAft>
            </a:pPr>
            <a:r>
              <a:rPr lang="en-US" sz="2400" b="1" dirty="0">
                <a:solidFill>
                  <a:srgbClr val="3E484F"/>
                </a:solidFill>
              </a:rPr>
              <a:t>Question</a:t>
            </a:r>
            <a:r>
              <a:rPr lang="en-US" sz="2400" dirty="0">
                <a:solidFill>
                  <a:srgbClr val="3E484F"/>
                </a:solidFill>
              </a:rPr>
              <a:t>: </a:t>
            </a:r>
            <a:r>
              <a:rPr lang="en-US" sz="2400" i="1" dirty="0">
                <a:solidFill>
                  <a:srgbClr val="3E484F"/>
                </a:solidFill>
              </a:rPr>
              <a:t>Crestron’s biggest Strength? </a:t>
            </a:r>
            <a:r>
              <a:rPr lang="en-US" sz="2400" dirty="0">
                <a:solidFill>
                  <a:srgbClr val="3E484F"/>
                </a:solidFill>
              </a:rPr>
              <a:t>Quality of product! </a:t>
            </a:r>
            <a:r>
              <a:rPr lang="en-US" sz="2400" u="sng" dirty="0">
                <a:solidFill>
                  <a:srgbClr val="3E484F"/>
                </a:solidFill>
              </a:rPr>
              <a:t>Just works every time</a:t>
            </a:r>
          </a:p>
          <a:p>
            <a:pPr marL="0" lvl="1">
              <a:lnSpc>
                <a:spcPct val="90000"/>
              </a:lnSpc>
              <a:spcBef>
                <a:spcPts val="600"/>
              </a:spcBef>
              <a:spcAft>
                <a:spcPts val="600"/>
              </a:spcAft>
            </a:pPr>
            <a:r>
              <a:rPr lang="en-US" sz="2400" b="1" dirty="0">
                <a:solidFill>
                  <a:srgbClr val="3E484F"/>
                </a:solidFill>
              </a:rPr>
              <a:t>Question: </a:t>
            </a:r>
            <a:r>
              <a:rPr lang="en-US" sz="2400" i="1" dirty="0">
                <a:solidFill>
                  <a:srgbClr val="3E484F"/>
                </a:solidFill>
              </a:rPr>
              <a:t>Crestron's biggest Weakness?</a:t>
            </a:r>
            <a:r>
              <a:rPr lang="en-US" sz="2400" dirty="0">
                <a:solidFill>
                  <a:srgbClr val="3E484F"/>
                </a:solidFill>
              </a:rPr>
              <a:t> </a:t>
            </a:r>
            <a:r>
              <a:rPr lang="en-US" sz="2400" u="sng" dirty="0">
                <a:solidFill>
                  <a:srgbClr val="3E484F"/>
                </a:solidFill>
              </a:rPr>
              <a:t>Service model for startup</a:t>
            </a:r>
          </a:p>
          <a:p>
            <a:pPr marL="0" lvl="1">
              <a:lnSpc>
                <a:spcPct val="90000"/>
              </a:lnSpc>
              <a:spcBef>
                <a:spcPts val="600"/>
              </a:spcBef>
              <a:spcAft>
                <a:spcPts val="600"/>
              </a:spcAft>
            </a:pPr>
            <a:r>
              <a:rPr lang="en-US" sz="2400" b="1" u="sng" dirty="0">
                <a:solidFill>
                  <a:srgbClr val="3E484F"/>
                </a:solidFill>
              </a:rPr>
              <a:t>Why?</a:t>
            </a:r>
          </a:p>
          <a:p>
            <a:pPr marL="342900" lvl="1" indent="-342900">
              <a:lnSpc>
                <a:spcPct val="90000"/>
              </a:lnSpc>
              <a:spcBef>
                <a:spcPts val="600"/>
              </a:spcBef>
              <a:spcAft>
                <a:spcPts val="600"/>
              </a:spcAft>
              <a:buFont typeface="Arial" panose="020B0604020202020204" pitchFamily="34" charset="0"/>
              <a:buChar char="•"/>
            </a:pPr>
            <a:r>
              <a:rPr lang="en-US" sz="2000" dirty="0">
                <a:solidFill>
                  <a:srgbClr val="3E484F"/>
                </a:solidFill>
              </a:rPr>
              <a:t>Impossible to properly scale from one location</a:t>
            </a:r>
          </a:p>
          <a:p>
            <a:pPr marL="342900" lvl="1" indent="-342900">
              <a:lnSpc>
                <a:spcPct val="90000"/>
              </a:lnSpc>
              <a:spcBef>
                <a:spcPts val="600"/>
              </a:spcBef>
              <a:spcAft>
                <a:spcPts val="600"/>
              </a:spcAft>
              <a:buFont typeface="Arial" panose="020B0604020202020204" pitchFamily="34" charset="0"/>
              <a:buChar char="•"/>
            </a:pPr>
            <a:r>
              <a:rPr lang="en-US" sz="2000" dirty="0">
                <a:solidFill>
                  <a:srgbClr val="3E484F"/>
                </a:solidFill>
              </a:rPr>
              <a:t>Lack of ability to locally PM</a:t>
            </a:r>
          </a:p>
          <a:p>
            <a:pPr marL="342900" lvl="1" indent="-342900">
              <a:lnSpc>
                <a:spcPct val="90000"/>
              </a:lnSpc>
              <a:spcBef>
                <a:spcPts val="600"/>
              </a:spcBef>
              <a:spcAft>
                <a:spcPts val="600"/>
              </a:spcAft>
              <a:buFont typeface="Arial" panose="020B0604020202020204" pitchFamily="34" charset="0"/>
              <a:buChar char="•"/>
            </a:pPr>
            <a:r>
              <a:rPr lang="en-US" sz="2000" dirty="0">
                <a:solidFill>
                  <a:srgbClr val="3E484F"/>
                </a:solidFill>
              </a:rPr>
              <a:t>Expensive need to fly people into markets caused delays</a:t>
            </a:r>
          </a:p>
          <a:p>
            <a:endParaRPr lang="en-US" sz="2000" dirty="0"/>
          </a:p>
        </p:txBody>
      </p:sp>
      <p:grpSp>
        <p:nvGrpSpPr>
          <p:cNvPr id="72" name="Group 71">
            <a:extLst>
              <a:ext uri="{FF2B5EF4-FFF2-40B4-BE49-F238E27FC236}">
                <a16:creationId xmlns:a16="http://schemas.microsoft.com/office/drawing/2014/main" id="{8AC5729A-1849-8246-8D0A-AA6CCB5B114B}"/>
              </a:ext>
            </a:extLst>
          </p:cNvPr>
          <p:cNvGrpSpPr/>
          <p:nvPr/>
        </p:nvGrpSpPr>
        <p:grpSpPr>
          <a:xfrm>
            <a:off x="5573364" y="2007888"/>
            <a:ext cx="6385023" cy="3621505"/>
            <a:chOff x="5573364" y="2007888"/>
            <a:chExt cx="6385023" cy="3621505"/>
          </a:xfrm>
        </p:grpSpPr>
        <p:pic>
          <p:nvPicPr>
            <p:cNvPr id="19" name="Picture 18">
              <a:extLst>
                <a:ext uri="{FF2B5EF4-FFF2-40B4-BE49-F238E27FC236}">
                  <a16:creationId xmlns:a16="http://schemas.microsoft.com/office/drawing/2014/main" id="{437908CF-871C-764C-A957-F682D10556F8}"/>
                </a:ext>
              </a:extLst>
            </p:cNvPr>
            <p:cNvPicPr>
              <a:picLocks noChangeAspect="1"/>
            </p:cNvPicPr>
            <p:nvPr/>
          </p:nvPicPr>
          <p:blipFill>
            <a:blip r:embed="rId3"/>
            <a:stretch>
              <a:fillRect/>
            </a:stretch>
          </p:blipFill>
          <p:spPr>
            <a:xfrm>
              <a:off x="5573364" y="2007888"/>
              <a:ext cx="6385023" cy="3621505"/>
            </a:xfrm>
            <a:prstGeom prst="rect">
              <a:avLst/>
            </a:prstGeom>
          </p:spPr>
        </p:pic>
        <p:sp>
          <p:nvSpPr>
            <p:cNvPr id="20" name="Oval 19">
              <a:extLst>
                <a:ext uri="{FF2B5EF4-FFF2-40B4-BE49-F238E27FC236}">
                  <a16:creationId xmlns:a16="http://schemas.microsoft.com/office/drawing/2014/main" id="{D5C96979-90DD-844A-91CC-6766043F6C66}"/>
                </a:ext>
              </a:extLst>
            </p:cNvPr>
            <p:cNvSpPr/>
            <p:nvPr/>
          </p:nvSpPr>
          <p:spPr>
            <a:xfrm>
              <a:off x="6749321" y="4099020"/>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5B9E073-12AB-E64F-B01C-7EACA97C4C86}"/>
                </a:ext>
              </a:extLst>
            </p:cNvPr>
            <p:cNvSpPr/>
            <p:nvPr/>
          </p:nvSpPr>
          <p:spPr>
            <a:xfrm>
              <a:off x="6564442" y="3857744"/>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875EE74-8324-7840-B75E-FCFCAC092E40}"/>
                </a:ext>
              </a:extLst>
            </p:cNvPr>
            <p:cNvSpPr/>
            <p:nvPr/>
          </p:nvSpPr>
          <p:spPr>
            <a:xfrm>
              <a:off x="6469077" y="3503353"/>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FDCB8A4-4E16-0143-8E84-F3952F4F8128}"/>
                </a:ext>
              </a:extLst>
            </p:cNvPr>
            <p:cNvSpPr/>
            <p:nvPr/>
          </p:nvSpPr>
          <p:spPr>
            <a:xfrm>
              <a:off x="6388702" y="3043719"/>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BB37DF4-2A77-6340-975C-016806D81612}"/>
                </a:ext>
              </a:extLst>
            </p:cNvPr>
            <p:cNvSpPr/>
            <p:nvPr/>
          </p:nvSpPr>
          <p:spPr>
            <a:xfrm>
              <a:off x="6564442" y="2473652"/>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02A021F-4FC2-A149-BD9B-719D32DA6AB9}"/>
                </a:ext>
              </a:extLst>
            </p:cNvPr>
            <p:cNvSpPr/>
            <p:nvPr/>
          </p:nvSpPr>
          <p:spPr>
            <a:xfrm>
              <a:off x="7338934" y="4013265"/>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7477404-6606-0D4F-896C-202BA06857B3}"/>
                </a:ext>
              </a:extLst>
            </p:cNvPr>
            <p:cNvSpPr/>
            <p:nvPr/>
          </p:nvSpPr>
          <p:spPr>
            <a:xfrm>
              <a:off x="7024140" y="3675649"/>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E078DC4-3D17-4F4C-A3B6-DD1015B37DAB}"/>
                </a:ext>
              </a:extLst>
            </p:cNvPr>
            <p:cNvSpPr/>
            <p:nvPr/>
          </p:nvSpPr>
          <p:spPr>
            <a:xfrm>
              <a:off x="7541301" y="3393717"/>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B9AC070-6C63-9943-BE9F-0D77F149564C}"/>
                </a:ext>
              </a:extLst>
            </p:cNvPr>
            <p:cNvSpPr/>
            <p:nvPr/>
          </p:nvSpPr>
          <p:spPr>
            <a:xfrm>
              <a:off x="7327691" y="2833416"/>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BEF612A-4178-D145-A8C8-CCD6AAD813CB}"/>
                </a:ext>
              </a:extLst>
            </p:cNvPr>
            <p:cNvSpPr/>
            <p:nvPr/>
          </p:nvSpPr>
          <p:spPr>
            <a:xfrm>
              <a:off x="8086659" y="3626579"/>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1995320-FBB8-8940-BC9E-A920FCD673D8}"/>
                </a:ext>
              </a:extLst>
            </p:cNvPr>
            <p:cNvSpPr/>
            <p:nvPr/>
          </p:nvSpPr>
          <p:spPr>
            <a:xfrm>
              <a:off x="8882921" y="4501476"/>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F1794BD0-1C14-7F4A-9F2B-91E08B5B4B1C}"/>
                </a:ext>
              </a:extLst>
            </p:cNvPr>
            <p:cNvSpPr/>
            <p:nvPr/>
          </p:nvSpPr>
          <p:spPr>
            <a:xfrm>
              <a:off x="8882921" y="4722177"/>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7644E17-24E7-684E-8547-44C62D5582E8}"/>
                </a:ext>
              </a:extLst>
            </p:cNvPr>
            <p:cNvSpPr/>
            <p:nvPr/>
          </p:nvSpPr>
          <p:spPr>
            <a:xfrm>
              <a:off x="8711733" y="4848508"/>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C1A6FAB-DE50-5047-AC82-B8BD4224DD5D}"/>
                </a:ext>
              </a:extLst>
            </p:cNvPr>
            <p:cNvSpPr/>
            <p:nvPr/>
          </p:nvSpPr>
          <p:spPr>
            <a:xfrm>
              <a:off x="8991205" y="5029363"/>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48D47CC-8742-4340-8F0C-3F797A3CD7C1}"/>
                </a:ext>
              </a:extLst>
            </p:cNvPr>
            <p:cNvSpPr/>
            <p:nvPr/>
          </p:nvSpPr>
          <p:spPr>
            <a:xfrm>
              <a:off x="9574966" y="4848507"/>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BC7B654-36AC-5A4D-85A4-CA87FC31C1FE}"/>
                </a:ext>
              </a:extLst>
            </p:cNvPr>
            <p:cNvSpPr/>
            <p:nvPr/>
          </p:nvSpPr>
          <p:spPr>
            <a:xfrm>
              <a:off x="9683250" y="4182774"/>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82A44AF-67DB-DC48-802D-3A43D99829BD}"/>
                </a:ext>
              </a:extLst>
            </p:cNvPr>
            <p:cNvSpPr/>
            <p:nvPr/>
          </p:nvSpPr>
          <p:spPr>
            <a:xfrm>
              <a:off x="9004905" y="4139596"/>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30D9AAC-A9A6-9B4E-9F5D-CDF5BAD84AEB}"/>
                </a:ext>
              </a:extLst>
            </p:cNvPr>
            <p:cNvSpPr/>
            <p:nvPr/>
          </p:nvSpPr>
          <p:spPr>
            <a:xfrm>
              <a:off x="9269369" y="3731413"/>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44D67B7-A356-D94D-9044-3851DB86C33E}"/>
                </a:ext>
              </a:extLst>
            </p:cNvPr>
            <p:cNvSpPr/>
            <p:nvPr/>
          </p:nvSpPr>
          <p:spPr>
            <a:xfrm>
              <a:off x="9729067" y="3731412"/>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D94F21D-C0E8-BF45-9515-1E6A26E57F2F}"/>
                </a:ext>
              </a:extLst>
            </p:cNvPr>
            <p:cNvSpPr/>
            <p:nvPr/>
          </p:nvSpPr>
          <p:spPr>
            <a:xfrm>
              <a:off x="9465851" y="3222077"/>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FE187C87-11C4-E241-96BB-2DA6BA0E450A}"/>
                </a:ext>
              </a:extLst>
            </p:cNvPr>
            <p:cNvSpPr/>
            <p:nvPr/>
          </p:nvSpPr>
          <p:spPr>
            <a:xfrm>
              <a:off x="9411709" y="2833416"/>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20DF3A8-E4C6-2640-9329-F6F2488C7657}"/>
                </a:ext>
              </a:extLst>
            </p:cNvPr>
            <p:cNvSpPr/>
            <p:nvPr/>
          </p:nvSpPr>
          <p:spPr>
            <a:xfrm>
              <a:off x="9901388" y="3051930"/>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81BF6F2-4C3E-A747-B9C3-B0875F769F59}"/>
                </a:ext>
              </a:extLst>
            </p:cNvPr>
            <p:cNvSpPr/>
            <p:nvPr/>
          </p:nvSpPr>
          <p:spPr>
            <a:xfrm>
              <a:off x="7766083" y="2538249"/>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40BB6BC-9087-8546-8689-949D59025EC0}"/>
                </a:ext>
              </a:extLst>
            </p:cNvPr>
            <p:cNvSpPr/>
            <p:nvPr/>
          </p:nvSpPr>
          <p:spPr>
            <a:xfrm>
              <a:off x="10133735" y="3457598"/>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7611C5C7-ABA8-FC4E-B477-18F1079A724A}"/>
                </a:ext>
              </a:extLst>
            </p:cNvPr>
            <p:cNvSpPr/>
            <p:nvPr/>
          </p:nvSpPr>
          <p:spPr>
            <a:xfrm>
              <a:off x="10386066" y="3115811"/>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93B6F63D-9A7E-C24A-A97A-CE1F0E7C03F8}"/>
                </a:ext>
              </a:extLst>
            </p:cNvPr>
            <p:cNvSpPr/>
            <p:nvPr/>
          </p:nvSpPr>
          <p:spPr>
            <a:xfrm>
              <a:off x="9955530" y="3242142"/>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B0F7547-07D4-B840-A99E-069EF85E34BA}"/>
                </a:ext>
              </a:extLst>
            </p:cNvPr>
            <p:cNvSpPr/>
            <p:nvPr/>
          </p:nvSpPr>
          <p:spPr>
            <a:xfrm>
              <a:off x="10133735" y="3095746"/>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BA5590A-0369-D346-A64F-DF2FD42F67AA}"/>
                </a:ext>
              </a:extLst>
            </p:cNvPr>
            <p:cNvSpPr/>
            <p:nvPr/>
          </p:nvSpPr>
          <p:spPr>
            <a:xfrm>
              <a:off x="10247442" y="3794577"/>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2404BC6-8375-F34A-B992-48F26A400427}"/>
                </a:ext>
              </a:extLst>
            </p:cNvPr>
            <p:cNvSpPr/>
            <p:nvPr/>
          </p:nvSpPr>
          <p:spPr>
            <a:xfrm>
              <a:off x="9901388" y="4095972"/>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4C22495C-63A1-B843-BC10-3875B71405CB}"/>
                </a:ext>
              </a:extLst>
            </p:cNvPr>
            <p:cNvSpPr/>
            <p:nvPr/>
          </p:nvSpPr>
          <p:spPr>
            <a:xfrm>
              <a:off x="10187877" y="4029832"/>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0363BDF4-0BA4-3743-ADDC-6D2D8013F118}"/>
                </a:ext>
              </a:extLst>
            </p:cNvPr>
            <p:cNvSpPr/>
            <p:nvPr/>
          </p:nvSpPr>
          <p:spPr>
            <a:xfrm>
              <a:off x="10453126" y="3966666"/>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1ED83FE3-1C78-1D4E-8CEC-E1B16AC49830}"/>
                </a:ext>
              </a:extLst>
            </p:cNvPr>
            <p:cNvSpPr/>
            <p:nvPr/>
          </p:nvSpPr>
          <p:spPr>
            <a:xfrm>
              <a:off x="9852669" y="4476396"/>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1C961A2C-A187-884B-84B8-A01362FC9E60}"/>
                </a:ext>
              </a:extLst>
            </p:cNvPr>
            <p:cNvSpPr/>
            <p:nvPr/>
          </p:nvSpPr>
          <p:spPr>
            <a:xfrm>
              <a:off x="10185805" y="4476396"/>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E0AB54C4-E6CF-F841-A6E8-79DE3435A228}"/>
                </a:ext>
              </a:extLst>
            </p:cNvPr>
            <p:cNvSpPr/>
            <p:nvPr/>
          </p:nvSpPr>
          <p:spPr>
            <a:xfrm>
              <a:off x="10463111" y="4309436"/>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36ED5728-9A4F-654B-AB1F-B109757F34FC}"/>
                </a:ext>
              </a:extLst>
            </p:cNvPr>
            <p:cNvSpPr/>
            <p:nvPr/>
          </p:nvSpPr>
          <p:spPr>
            <a:xfrm>
              <a:off x="10797871" y="4210333"/>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29522770-884A-424F-A673-90674A8984B5}"/>
                </a:ext>
              </a:extLst>
            </p:cNvPr>
            <p:cNvSpPr/>
            <p:nvPr/>
          </p:nvSpPr>
          <p:spPr>
            <a:xfrm>
              <a:off x="10408969" y="4785341"/>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8DA87F7-5BE1-F141-BC30-B388EF2F8543}"/>
                </a:ext>
              </a:extLst>
            </p:cNvPr>
            <p:cNvSpPr/>
            <p:nvPr/>
          </p:nvSpPr>
          <p:spPr>
            <a:xfrm>
              <a:off x="10793652" y="4722175"/>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10050E37-E8B2-E54A-819B-77C9B983A1FE}"/>
                </a:ext>
              </a:extLst>
            </p:cNvPr>
            <p:cNvSpPr/>
            <p:nvPr/>
          </p:nvSpPr>
          <p:spPr>
            <a:xfrm>
              <a:off x="10658392" y="4931736"/>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1C5706FE-77E6-124E-9D7B-3C24C71AFCA3}"/>
                </a:ext>
              </a:extLst>
            </p:cNvPr>
            <p:cNvSpPr/>
            <p:nvPr/>
          </p:nvSpPr>
          <p:spPr>
            <a:xfrm>
              <a:off x="10937864" y="4951800"/>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D890D256-12F9-C24B-A582-850BF1FE8055}"/>
                </a:ext>
              </a:extLst>
            </p:cNvPr>
            <p:cNvSpPr/>
            <p:nvPr/>
          </p:nvSpPr>
          <p:spPr>
            <a:xfrm>
              <a:off x="10992006" y="5227430"/>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4738A051-D5C1-7747-84C3-9F7EE5EA103D}"/>
                </a:ext>
              </a:extLst>
            </p:cNvPr>
            <p:cNvSpPr/>
            <p:nvPr/>
          </p:nvSpPr>
          <p:spPr>
            <a:xfrm>
              <a:off x="10658392" y="3970163"/>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E92CF7DC-38DC-BA46-88C5-56CCC2EF7E6B}"/>
                </a:ext>
              </a:extLst>
            </p:cNvPr>
            <p:cNvSpPr/>
            <p:nvPr/>
          </p:nvSpPr>
          <p:spPr>
            <a:xfrm>
              <a:off x="10899818" y="3947270"/>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F1457C43-6AB2-7540-BD9A-833C66F8EECB}"/>
                </a:ext>
              </a:extLst>
            </p:cNvPr>
            <p:cNvSpPr/>
            <p:nvPr/>
          </p:nvSpPr>
          <p:spPr>
            <a:xfrm>
              <a:off x="11215902" y="3703300"/>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B80E7FA1-571F-754F-B77B-A954FE3CC489}"/>
                </a:ext>
              </a:extLst>
            </p:cNvPr>
            <p:cNvSpPr/>
            <p:nvPr/>
          </p:nvSpPr>
          <p:spPr>
            <a:xfrm>
              <a:off x="11006402" y="3652703"/>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5941DE9F-1D0A-054F-98DC-BFF94731BC6D}"/>
                </a:ext>
              </a:extLst>
            </p:cNvPr>
            <p:cNvSpPr/>
            <p:nvPr/>
          </p:nvSpPr>
          <p:spPr>
            <a:xfrm>
              <a:off x="10507268" y="3242141"/>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8285B3A0-EC79-C64A-A2D8-70FD9D12ACD9}"/>
                </a:ext>
              </a:extLst>
            </p:cNvPr>
            <p:cNvSpPr/>
            <p:nvPr/>
          </p:nvSpPr>
          <p:spPr>
            <a:xfrm>
              <a:off x="10458921" y="3535302"/>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93347D2F-B533-B247-9B66-8683775658D3}"/>
                </a:ext>
              </a:extLst>
            </p:cNvPr>
            <p:cNvSpPr/>
            <p:nvPr/>
          </p:nvSpPr>
          <p:spPr>
            <a:xfrm>
              <a:off x="10742769" y="3260532"/>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FB8B593D-361F-6A40-BCE7-364C3E76D209}"/>
                </a:ext>
              </a:extLst>
            </p:cNvPr>
            <p:cNvSpPr/>
            <p:nvPr/>
          </p:nvSpPr>
          <p:spPr>
            <a:xfrm>
              <a:off x="11197852" y="3257666"/>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4F3C59A8-339A-A14D-AEE7-2ADA39A8AA11}"/>
                </a:ext>
              </a:extLst>
            </p:cNvPr>
            <p:cNvSpPr/>
            <p:nvPr/>
          </p:nvSpPr>
          <p:spPr>
            <a:xfrm>
              <a:off x="11421724" y="3167825"/>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05413F33-8D9E-CE41-B704-E8D616548215}"/>
                </a:ext>
              </a:extLst>
            </p:cNvPr>
            <p:cNvSpPr/>
            <p:nvPr/>
          </p:nvSpPr>
          <p:spPr>
            <a:xfrm>
              <a:off x="11187098" y="3520048"/>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09E247F0-0506-DB40-B720-0C123DAE9AA5}"/>
                </a:ext>
              </a:extLst>
            </p:cNvPr>
            <p:cNvSpPr/>
            <p:nvPr/>
          </p:nvSpPr>
          <p:spPr>
            <a:xfrm>
              <a:off x="11197852" y="2870341"/>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B0972EE7-18C4-154B-8FC6-0CB35A0F99F1}"/>
                </a:ext>
              </a:extLst>
            </p:cNvPr>
            <p:cNvSpPr/>
            <p:nvPr/>
          </p:nvSpPr>
          <p:spPr>
            <a:xfrm>
              <a:off x="11530008" y="2886861"/>
              <a:ext cx="108284" cy="12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Oval 72">
            <a:extLst>
              <a:ext uri="{FF2B5EF4-FFF2-40B4-BE49-F238E27FC236}">
                <a16:creationId xmlns:a16="http://schemas.microsoft.com/office/drawing/2014/main" id="{D4BA0C92-136D-D445-A2D2-70FEB7ED2561}"/>
              </a:ext>
            </a:extLst>
          </p:cNvPr>
          <p:cNvSpPr/>
          <p:nvPr/>
        </p:nvSpPr>
        <p:spPr>
          <a:xfrm>
            <a:off x="11322190" y="3024476"/>
            <a:ext cx="415636" cy="401963"/>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4" name="Straight Arrow Connector 3">
            <a:extLst>
              <a:ext uri="{FF2B5EF4-FFF2-40B4-BE49-F238E27FC236}">
                <a16:creationId xmlns:a16="http://schemas.microsoft.com/office/drawing/2014/main" id="{2930AB2F-B3D9-C34D-A460-98D2248F187D}"/>
              </a:ext>
            </a:extLst>
          </p:cNvPr>
          <p:cNvCxnSpPr>
            <a:cxnSpLocks/>
            <a:stCxn id="73" idx="2"/>
            <a:endCxn id="26" idx="7"/>
          </p:cNvCxnSpPr>
          <p:nvPr/>
        </p:nvCxnSpPr>
        <p:spPr>
          <a:xfrm flipH="1">
            <a:off x="7116566" y="3225458"/>
            <a:ext cx="4205624" cy="468692"/>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74" name="Straight Arrow Connector 73">
            <a:extLst>
              <a:ext uri="{FF2B5EF4-FFF2-40B4-BE49-F238E27FC236}">
                <a16:creationId xmlns:a16="http://schemas.microsoft.com/office/drawing/2014/main" id="{7C4FD2A4-A20B-5D4D-9D68-141E8C2BA4F2}"/>
              </a:ext>
            </a:extLst>
          </p:cNvPr>
          <p:cNvCxnSpPr>
            <a:cxnSpLocks/>
            <a:stCxn id="67" idx="7"/>
            <a:endCxn id="24" idx="5"/>
          </p:cNvCxnSpPr>
          <p:nvPr/>
        </p:nvCxnSpPr>
        <p:spPr>
          <a:xfrm flipH="1" flipV="1">
            <a:off x="6656868" y="2581482"/>
            <a:ext cx="4633410" cy="694685"/>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75" name="Straight Arrow Connector 74">
            <a:extLst>
              <a:ext uri="{FF2B5EF4-FFF2-40B4-BE49-F238E27FC236}">
                <a16:creationId xmlns:a16="http://schemas.microsoft.com/office/drawing/2014/main" id="{AFD9B789-303C-B84D-8A70-11ECF495C6F7}"/>
              </a:ext>
            </a:extLst>
          </p:cNvPr>
          <p:cNvCxnSpPr>
            <a:cxnSpLocks/>
            <a:endCxn id="42" idx="3"/>
          </p:cNvCxnSpPr>
          <p:nvPr/>
        </p:nvCxnSpPr>
        <p:spPr>
          <a:xfrm flipH="1" flipV="1">
            <a:off x="7781941" y="2646079"/>
            <a:ext cx="3508337" cy="602437"/>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76" name="Straight Arrow Connector 75">
            <a:extLst>
              <a:ext uri="{FF2B5EF4-FFF2-40B4-BE49-F238E27FC236}">
                <a16:creationId xmlns:a16="http://schemas.microsoft.com/office/drawing/2014/main" id="{8425C7AE-A3DF-BD41-96F9-40514C6FD451}"/>
              </a:ext>
            </a:extLst>
          </p:cNvPr>
          <p:cNvCxnSpPr>
            <a:cxnSpLocks/>
            <a:stCxn id="67" idx="7"/>
            <a:endCxn id="27" idx="5"/>
          </p:cNvCxnSpPr>
          <p:nvPr/>
        </p:nvCxnSpPr>
        <p:spPr>
          <a:xfrm flipH="1">
            <a:off x="7633727" y="3276167"/>
            <a:ext cx="3656551" cy="225380"/>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77" name="Straight Arrow Connector 76">
            <a:extLst>
              <a:ext uri="{FF2B5EF4-FFF2-40B4-BE49-F238E27FC236}">
                <a16:creationId xmlns:a16="http://schemas.microsoft.com/office/drawing/2014/main" id="{BB409B96-DE35-F54B-AFF1-5F4A7C7DF060}"/>
              </a:ext>
            </a:extLst>
          </p:cNvPr>
          <p:cNvCxnSpPr>
            <a:cxnSpLocks/>
            <a:endCxn id="23" idx="5"/>
          </p:cNvCxnSpPr>
          <p:nvPr/>
        </p:nvCxnSpPr>
        <p:spPr>
          <a:xfrm flipH="1" flipV="1">
            <a:off x="6481128" y="3151549"/>
            <a:ext cx="4825008" cy="121237"/>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78" name="Straight Arrow Connector 77">
            <a:extLst>
              <a:ext uri="{FF2B5EF4-FFF2-40B4-BE49-F238E27FC236}">
                <a16:creationId xmlns:a16="http://schemas.microsoft.com/office/drawing/2014/main" id="{E555FF02-822C-8245-ABE6-8AC214B1FC13}"/>
              </a:ext>
            </a:extLst>
          </p:cNvPr>
          <p:cNvCxnSpPr>
            <a:cxnSpLocks/>
            <a:stCxn id="67" idx="1"/>
            <a:endCxn id="22" idx="5"/>
          </p:cNvCxnSpPr>
          <p:nvPr/>
        </p:nvCxnSpPr>
        <p:spPr>
          <a:xfrm flipH="1">
            <a:off x="6561503" y="3276167"/>
            <a:ext cx="4652207" cy="335016"/>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80" name="Straight Arrow Connector 79">
            <a:extLst>
              <a:ext uri="{FF2B5EF4-FFF2-40B4-BE49-F238E27FC236}">
                <a16:creationId xmlns:a16="http://schemas.microsoft.com/office/drawing/2014/main" id="{0D34226F-BE40-A840-9C65-4D138EFD7441}"/>
              </a:ext>
            </a:extLst>
          </p:cNvPr>
          <p:cNvCxnSpPr>
            <a:cxnSpLocks/>
            <a:stCxn id="67" idx="7"/>
          </p:cNvCxnSpPr>
          <p:nvPr/>
        </p:nvCxnSpPr>
        <p:spPr>
          <a:xfrm flipH="1">
            <a:off x="6669788" y="3276167"/>
            <a:ext cx="4620490" cy="664693"/>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83" name="Straight Arrow Connector 82">
            <a:extLst>
              <a:ext uri="{FF2B5EF4-FFF2-40B4-BE49-F238E27FC236}">
                <a16:creationId xmlns:a16="http://schemas.microsoft.com/office/drawing/2014/main" id="{9F528AD7-5233-6A45-ACE7-E61857ED820D}"/>
              </a:ext>
            </a:extLst>
          </p:cNvPr>
          <p:cNvCxnSpPr>
            <a:cxnSpLocks/>
            <a:stCxn id="67" idx="7"/>
            <a:endCxn id="20" idx="7"/>
          </p:cNvCxnSpPr>
          <p:nvPr/>
        </p:nvCxnSpPr>
        <p:spPr>
          <a:xfrm flipH="1">
            <a:off x="6841747" y="3276167"/>
            <a:ext cx="4448531" cy="841354"/>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86" name="Straight Arrow Connector 85">
            <a:extLst>
              <a:ext uri="{FF2B5EF4-FFF2-40B4-BE49-F238E27FC236}">
                <a16:creationId xmlns:a16="http://schemas.microsoft.com/office/drawing/2014/main" id="{4CBBFB73-1A54-1240-B7EA-100BC441915A}"/>
              </a:ext>
            </a:extLst>
          </p:cNvPr>
          <p:cNvCxnSpPr>
            <a:cxnSpLocks/>
            <a:stCxn id="67" idx="0"/>
            <a:endCxn id="25" idx="3"/>
          </p:cNvCxnSpPr>
          <p:nvPr/>
        </p:nvCxnSpPr>
        <p:spPr>
          <a:xfrm flipH="1">
            <a:off x="7354792" y="3257666"/>
            <a:ext cx="3897202" cy="863429"/>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89" name="Straight Arrow Connector 88">
            <a:extLst>
              <a:ext uri="{FF2B5EF4-FFF2-40B4-BE49-F238E27FC236}">
                <a16:creationId xmlns:a16="http://schemas.microsoft.com/office/drawing/2014/main" id="{67C92888-ED92-354C-A919-6C2248432170}"/>
              </a:ext>
            </a:extLst>
          </p:cNvPr>
          <p:cNvCxnSpPr>
            <a:cxnSpLocks/>
            <a:stCxn id="73" idx="2"/>
            <a:endCxn id="29" idx="2"/>
          </p:cNvCxnSpPr>
          <p:nvPr/>
        </p:nvCxnSpPr>
        <p:spPr>
          <a:xfrm flipH="1">
            <a:off x="8086659" y="3225458"/>
            <a:ext cx="3235531" cy="464287"/>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92" name="Straight Arrow Connector 91">
            <a:extLst>
              <a:ext uri="{FF2B5EF4-FFF2-40B4-BE49-F238E27FC236}">
                <a16:creationId xmlns:a16="http://schemas.microsoft.com/office/drawing/2014/main" id="{1E4EBD18-E608-C84A-8A1B-0160F61622D4}"/>
              </a:ext>
            </a:extLst>
          </p:cNvPr>
          <p:cNvCxnSpPr>
            <a:cxnSpLocks/>
            <a:endCxn id="39" idx="5"/>
          </p:cNvCxnSpPr>
          <p:nvPr/>
        </p:nvCxnSpPr>
        <p:spPr>
          <a:xfrm flipH="1">
            <a:off x="9558277" y="3258359"/>
            <a:ext cx="1760052" cy="71548"/>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95" name="Straight Arrow Connector 94">
            <a:extLst>
              <a:ext uri="{FF2B5EF4-FFF2-40B4-BE49-F238E27FC236}">
                <a16:creationId xmlns:a16="http://schemas.microsoft.com/office/drawing/2014/main" id="{81D26BE3-2FA4-A14B-B9C5-827F4C6766A1}"/>
              </a:ext>
            </a:extLst>
          </p:cNvPr>
          <p:cNvCxnSpPr>
            <a:cxnSpLocks/>
            <a:stCxn id="73" idx="2"/>
            <a:endCxn id="37" idx="2"/>
          </p:cNvCxnSpPr>
          <p:nvPr/>
        </p:nvCxnSpPr>
        <p:spPr>
          <a:xfrm flipH="1">
            <a:off x="9269369" y="3225458"/>
            <a:ext cx="2052821" cy="569121"/>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98" name="Straight Arrow Connector 97">
            <a:extLst>
              <a:ext uri="{FF2B5EF4-FFF2-40B4-BE49-F238E27FC236}">
                <a16:creationId xmlns:a16="http://schemas.microsoft.com/office/drawing/2014/main" id="{ECAF88FD-EBB5-E043-94E2-EF446DA5FE63}"/>
              </a:ext>
            </a:extLst>
          </p:cNvPr>
          <p:cNvCxnSpPr>
            <a:cxnSpLocks/>
            <a:stCxn id="67" idx="7"/>
            <a:endCxn id="36" idx="5"/>
          </p:cNvCxnSpPr>
          <p:nvPr/>
        </p:nvCxnSpPr>
        <p:spPr>
          <a:xfrm flipH="1">
            <a:off x="9097331" y="3276167"/>
            <a:ext cx="2192947" cy="971259"/>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01" name="Straight Arrow Connector 100">
            <a:extLst>
              <a:ext uri="{FF2B5EF4-FFF2-40B4-BE49-F238E27FC236}">
                <a16:creationId xmlns:a16="http://schemas.microsoft.com/office/drawing/2014/main" id="{16020A2E-1B8C-744B-A9E2-E6C639FD219D}"/>
              </a:ext>
            </a:extLst>
          </p:cNvPr>
          <p:cNvCxnSpPr>
            <a:cxnSpLocks/>
            <a:stCxn id="73" idx="2"/>
            <a:endCxn id="30" idx="7"/>
          </p:cNvCxnSpPr>
          <p:nvPr/>
        </p:nvCxnSpPr>
        <p:spPr>
          <a:xfrm flipH="1">
            <a:off x="8975347" y="3225458"/>
            <a:ext cx="2346843" cy="1294519"/>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04" name="Straight Arrow Connector 103">
            <a:extLst>
              <a:ext uri="{FF2B5EF4-FFF2-40B4-BE49-F238E27FC236}">
                <a16:creationId xmlns:a16="http://schemas.microsoft.com/office/drawing/2014/main" id="{ADBA4C49-3AAF-404D-A64F-E778948D636E}"/>
              </a:ext>
            </a:extLst>
          </p:cNvPr>
          <p:cNvCxnSpPr>
            <a:cxnSpLocks/>
            <a:stCxn id="67" idx="7"/>
            <a:endCxn id="38" idx="2"/>
          </p:cNvCxnSpPr>
          <p:nvPr/>
        </p:nvCxnSpPr>
        <p:spPr>
          <a:xfrm flipH="1">
            <a:off x="9729067" y="3276167"/>
            <a:ext cx="1561211" cy="518411"/>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07" name="Straight Arrow Connector 106">
            <a:extLst>
              <a:ext uri="{FF2B5EF4-FFF2-40B4-BE49-F238E27FC236}">
                <a16:creationId xmlns:a16="http://schemas.microsoft.com/office/drawing/2014/main" id="{9FD395FF-F547-9146-A661-B19968A5B33F}"/>
              </a:ext>
            </a:extLst>
          </p:cNvPr>
          <p:cNvCxnSpPr>
            <a:cxnSpLocks/>
            <a:stCxn id="67" idx="7"/>
            <a:endCxn id="31" idx="7"/>
          </p:cNvCxnSpPr>
          <p:nvPr/>
        </p:nvCxnSpPr>
        <p:spPr>
          <a:xfrm flipH="1">
            <a:off x="8975347" y="3276167"/>
            <a:ext cx="2314931" cy="1464511"/>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10" name="Straight Arrow Connector 109">
            <a:extLst>
              <a:ext uri="{FF2B5EF4-FFF2-40B4-BE49-F238E27FC236}">
                <a16:creationId xmlns:a16="http://schemas.microsoft.com/office/drawing/2014/main" id="{08F85190-968A-CA48-80F4-F67309C0C2A6}"/>
              </a:ext>
            </a:extLst>
          </p:cNvPr>
          <p:cNvCxnSpPr>
            <a:cxnSpLocks/>
            <a:stCxn id="67" idx="7"/>
          </p:cNvCxnSpPr>
          <p:nvPr/>
        </p:nvCxnSpPr>
        <p:spPr>
          <a:xfrm flipH="1">
            <a:off x="8820018" y="3276167"/>
            <a:ext cx="2470260" cy="1631148"/>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13" name="Straight Arrow Connector 112">
            <a:extLst>
              <a:ext uri="{FF2B5EF4-FFF2-40B4-BE49-F238E27FC236}">
                <a16:creationId xmlns:a16="http://schemas.microsoft.com/office/drawing/2014/main" id="{23838F10-667F-D845-89A1-13E9989BAF8A}"/>
              </a:ext>
            </a:extLst>
          </p:cNvPr>
          <p:cNvCxnSpPr>
            <a:cxnSpLocks/>
            <a:stCxn id="73" idx="2"/>
            <a:endCxn id="48" idx="5"/>
          </p:cNvCxnSpPr>
          <p:nvPr/>
        </p:nvCxnSpPr>
        <p:spPr>
          <a:xfrm flipH="1">
            <a:off x="9993814" y="3225458"/>
            <a:ext cx="1328376" cy="978344"/>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16" name="Straight Arrow Connector 115">
            <a:extLst>
              <a:ext uri="{FF2B5EF4-FFF2-40B4-BE49-F238E27FC236}">
                <a16:creationId xmlns:a16="http://schemas.microsoft.com/office/drawing/2014/main" id="{446F254B-3CFC-DB44-9A5C-90F99463CD18}"/>
              </a:ext>
            </a:extLst>
          </p:cNvPr>
          <p:cNvCxnSpPr>
            <a:cxnSpLocks/>
            <a:stCxn id="67" idx="7"/>
            <a:endCxn id="47" idx="6"/>
          </p:cNvCxnSpPr>
          <p:nvPr/>
        </p:nvCxnSpPr>
        <p:spPr>
          <a:xfrm flipH="1">
            <a:off x="10355726" y="3276167"/>
            <a:ext cx="934552" cy="581576"/>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19" name="Straight Arrow Connector 118">
            <a:extLst>
              <a:ext uri="{FF2B5EF4-FFF2-40B4-BE49-F238E27FC236}">
                <a16:creationId xmlns:a16="http://schemas.microsoft.com/office/drawing/2014/main" id="{491CB6AE-B64D-3949-8D4D-B78B36897984}"/>
              </a:ext>
            </a:extLst>
          </p:cNvPr>
          <p:cNvCxnSpPr>
            <a:cxnSpLocks/>
          </p:cNvCxnSpPr>
          <p:nvPr/>
        </p:nvCxnSpPr>
        <p:spPr>
          <a:xfrm flipH="1" flipV="1">
            <a:off x="9519993" y="2904839"/>
            <a:ext cx="1790004" cy="348900"/>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22" name="Straight Arrow Connector 121">
            <a:extLst>
              <a:ext uri="{FF2B5EF4-FFF2-40B4-BE49-F238E27FC236}">
                <a16:creationId xmlns:a16="http://schemas.microsoft.com/office/drawing/2014/main" id="{530E3512-EFFB-784C-9C6B-BBDAED1F59C4}"/>
              </a:ext>
            </a:extLst>
          </p:cNvPr>
          <p:cNvCxnSpPr>
            <a:cxnSpLocks/>
            <a:stCxn id="67" idx="0"/>
          </p:cNvCxnSpPr>
          <p:nvPr/>
        </p:nvCxnSpPr>
        <p:spPr>
          <a:xfrm flipH="1" flipV="1">
            <a:off x="10009674" y="3135620"/>
            <a:ext cx="1242320" cy="122046"/>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25" name="Straight Arrow Connector 124">
            <a:extLst>
              <a:ext uri="{FF2B5EF4-FFF2-40B4-BE49-F238E27FC236}">
                <a16:creationId xmlns:a16="http://schemas.microsoft.com/office/drawing/2014/main" id="{4A90489E-B5E9-6542-A9E4-378FB22E6011}"/>
              </a:ext>
            </a:extLst>
          </p:cNvPr>
          <p:cNvCxnSpPr>
            <a:cxnSpLocks/>
            <a:stCxn id="73" idx="2"/>
            <a:endCxn id="45" idx="6"/>
          </p:cNvCxnSpPr>
          <p:nvPr/>
        </p:nvCxnSpPr>
        <p:spPr>
          <a:xfrm flipH="1">
            <a:off x="10063814" y="3225458"/>
            <a:ext cx="1258376" cy="79850"/>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28" name="Straight Arrow Connector 127">
            <a:extLst>
              <a:ext uri="{FF2B5EF4-FFF2-40B4-BE49-F238E27FC236}">
                <a16:creationId xmlns:a16="http://schemas.microsoft.com/office/drawing/2014/main" id="{93F5B593-9415-8D44-A792-19C51D037231}"/>
              </a:ext>
            </a:extLst>
          </p:cNvPr>
          <p:cNvCxnSpPr>
            <a:cxnSpLocks/>
            <a:stCxn id="73" idx="2"/>
            <a:endCxn id="44" idx="5"/>
          </p:cNvCxnSpPr>
          <p:nvPr/>
        </p:nvCxnSpPr>
        <p:spPr>
          <a:xfrm flipH="1" flipV="1">
            <a:off x="10478492" y="3223641"/>
            <a:ext cx="843698" cy="1817"/>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31" name="Straight Arrow Connector 130">
            <a:extLst>
              <a:ext uri="{FF2B5EF4-FFF2-40B4-BE49-F238E27FC236}">
                <a16:creationId xmlns:a16="http://schemas.microsoft.com/office/drawing/2014/main" id="{9207D9F0-284C-9345-98F3-3A51A07EF540}"/>
              </a:ext>
            </a:extLst>
          </p:cNvPr>
          <p:cNvCxnSpPr>
            <a:cxnSpLocks/>
            <a:stCxn id="67" idx="6"/>
            <a:endCxn id="62" idx="5"/>
          </p:cNvCxnSpPr>
          <p:nvPr/>
        </p:nvCxnSpPr>
        <p:spPr>
          <a:xfrm>
            <a:off x="11306136" y="3320832"/>
            <a:ext cx="2192" cy="490298"/>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34" name="Straight Arrow Connector 133">
            <a:extLst>
              <a:ext uri="{FF2B5EF4-FFF2-40B4-BE49-F238E27FC236}">
                <a16:creationId xmlns:a16="http://schemas.microsoft.com/office/drawing/2014/main" id="{0F285831-1112-524D-BFFC-D7DA37B100EF}"/>
              </a:ext>
            </a:extLst>
          </p:cNvPr>
          <p:cNvCxnSpPr>
            <a:cxnSpLocks/>
            <a:stCxn id="67" idx="7"/>
            <a:endCxn id="63" idx="3"/>
          </p:cNvCxnSpPr>
          <p:nvPr/>
        </p:nvCxnSpPr>
        <p:spPr>
          <a:xfrm flipH="1">
            <a:off x="11022260" y="3276167"/>
            <a:ext cx="268018" cy="484366"/>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38" name="Straight Arrow Connector 137">
            <a:extLst>
              <a:ext uri="{FF2B5EF4-FFF2-40B4-BE49-F238E27FC236}">
                <a16:creationId xmlns:a16="http://schemas.microsoft.com/office/drawing/2014/main" id="{A93A215E-CBEE-F143-8976-ED519FEC8B15}"/>
              </a:ext>
            </a:extLst>
          </p:cNvPr>
          <p:cNvCxnSpPr>
            <a:cxnSpLocks/>
            <a:stCxn id="73" idx="2"/>
            <a:endCxn id="61" idx="3"/>
          </p:cNvCxnSpPr>
          <p:nvPr/>
        </p:nvCxnSpPr>
        <p:spPr>
          <a:xfrm flipH="1">
            <a:off x="10915676" y="3225458"/>
            <a:ext cx="406514" cy="829642"/>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41" name="Straight Arrow Connector 140">
            <a:extLst>
              <a:ext uri="{FF2B5EF4-FFF2-40B4-BE49-F238E27FC236}">
                <a16:creationId xmlns:a16="http://schemas.microsoft.com/office/drawing/2014/main" id="{A1553ECD-9848-D849-87D3-3F6A6929CD96}"/>
              </a:ext>
            </a:extLst>
          </p:cNvPr>
          <p:cNvCxnSpPr>
            <a:cxnSpLocks/>
            <a:stCxn id="67" idx="0"/>
          </p:cNvCxnSpPr>
          <p:nvPr/>
        </p:nvCxnSpPr>
        <p:spPr>
          <a:xfrm flipH="1">
            <a:off x="10766678" y="3257666"/>
            <a:ext cx="485316" cy="755996"/>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44" name="Straight Arrow Connector 143">
            <a:extLst>
              <a:ext uri="{FF2B5EF4-FFF2-40B4-BE49-F238E27FC236}">
                <a16:creationId xmlns:a16="http://schemas.microsoft.com/office/drawing/2014/main" id="{4C710504-D405-3047-80FF-D8089F3C8B34}"/>
              </a:ext>
            </a:extLst>
          </p:cNvPr>
          <p:cNvCxnSpPr>
            <a:cxnSpLocks/>
            <a:stCxn id="67" idx="7"/>
            <a:endCxn id="50" idx="2"/>
          </p:cNvCxnSpPr>
          <p:nvPr/>
        </p:nvCxnSpPr>
        <p:spPr>
          <a:xfrm flipH="1">
            <a:off x="10453126" y="3276167"/>
            <a:ext cx="837152" cy="753665"/>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47" name="Straight Arrow Connector 146">
            <a:extLst>
              <a:ext uri="{FF2B5EF4-FFF2-40B4-BE49-F238E27FC236}">
                <a16:creationId xmlns:a16="http://schemas.microsoft.com/office/drawing/2014/main" id="{19598539-209B-BF49-85A7-4D50422EAC93}"/>
              </a:ext>
            </a:extLst>
          </p:cNvPr>
          <p:cNvCxnSpPr>
            <a:cxnSpLocks/>
            <a:stCxn id="67" idx="7"/>
            <a:endCxn id="49" idx="7"/>
          </p:cNvCxnSpPr>
          <p:nvPr/>
        </p:nvCxnSpPr>
        <p:spPr>
          <a:xfrm flipH="1">
            <a:off x="10280303" y="3276167"/>
            <a:ext cx="1009975" cy="772166"/>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50" name="Straight Arrow Connector 149">
            <a:extLst>
              <a:ext uri="{FF2B5EF4-FFF2-40B4-BE49-F238E27FC236}">
                <a16:creationId xmlns:a16="http://schemas.microsoft.com/office/drawing/2014/main" id="{FAEDB992-CB83-9F4A-A589-21A4414C7124}"/>
              </a:ext>
            </a:extLst>
          </p:cNvPr>
          <p:cNvCxnSpPr>
            <a:cxnSpLocks/>
            <a:stCxn id="67" idx="7"/>
            <a:endCxn id="51" idx="7"/>
          </p:cNvCxnSpPr>
          <p:nvPr/>
        </p:nvCxnSpPr>
        <p:spPr>
          <a:xfrm flipH="1">
            <a:off x="9945095" y="3276167"/>
            <a:ext cx="1345183" cy="1218730"/>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53" name="Straight Arrow Connector 152">
            <a:extLst>
              <a:ext uri="{FF2B5EF4-FFF2-40B4-BE49-F238E27FC236}">
                <a16:creationId xmlns:a16="http://schemas.microsoft.com/office/drawing/2014/main" id="{EAA40004-6057-8C4D-807F-122394FB7C0C}"/>
              </a:ext>
            </a:extLst>
          </p:cNvPr>
          <p:cNvCxnSpPr>
            <a:cxnSpLocks/>
            <a:stCxn id="67" idx="7"/>
            <a:endCxn id="34" idx="2"/>
          </p:cNvCxnSpPr>
          <p:nvPr/>
        </p:nvCxnSpPr>
        <p:spPr>
          <a:xfrm flipH="1">
            <a:off x="9574966" y="3276167"/>
            <a:ext cx="1715312" cy="1635506"/>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56" name="Straight Arrow Connector 155">
            <a:extLst>
              <a:ext uri="{FF2B5EF4-FFF2-40B4-BE49-F238E27FC236}">
                <a16:creationId xmlns:a16="http://schemas.microsoft.com/office/drawing/2014/main" id="{72CFD0F3-85C1-1145-BB13-9A18DB90FCFD}"/>
              </a:ext>
            </a:extLst>
          </p:cNvPr>
          <p:cNvCxnSpPr>
            <a:cxnSpLocks/>
            <a:stCxn id="67" idx="7"/>
            <a:endCxn id="52" idx="4"/>
          </p:cNvCxnSpPr>
          <p:nvPr/>
        </p:nvCxnSpPr>
        <p:spPr>
          <a:xfrm flipH="1">
            <a:off x="10239947" y="3276167"/>
            <a:ext cx="1050331" cy="1326560"/>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59" name="Straight Arrow Connector 158">
            <a:extLst>
              <a:ext uri="{FF2B5EF4-FFF2-40B4-BE49-F238E27FC236}">
                <a16:creationId xmlns:a16="http://schemas.microsoft.com/office/drawing/2014/main" id="{C655293E-3F80-6A43-82F5-FBF17950FC46}"/>
              </a:ext>
            </a:extLst>
          </p:cNvPr>
          <p:cNvCxnSpPr>
            <a:cxnSpLocks/>
            <a:stCxn id="67" idx="6"/>
            <a:endCxn id="53" idx="3"/>
          </p:cNvCxnSpPr>
          <p:nvPr/>
        </p:nvCxnSpPr>
        <p:spPr>
          <a:xfrm flipH="1">
            <a:off x="10478969" y="3320832"/>
            <a:ext cx="827167" cy="1096434"/>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62" name="Straight Arrow Connector 161">
            <a:extLst>
              <a:ext uri="{FF2B5EF4-FFF2-40B4-BE49-F238E27FC236}">
                <a16:creationId xmlns:a16="http://schemas.microsoft.com/office/drawing/2014/main" id="{78E3B7E4-57E5-494B-9611-41DDFE3AEB74}"/>
              </a:ext>
            </a:extLst>
          </p:cNvPr>
          <p:cNvCxnSpPr>
            <a:cxnSpLocks/>
            <a:endCxn id="54" idx="2"/>
          </p:cNvCxnSpPr>
          <p:nvPr/>
        </p:nvCxnSpPr>
        <p:spPr>
          <a:xfrm flipH="1">
            <a:off x="10797871" y="3292444"/>
            <a:ext cx="516316" cy="981055"/>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65" name="Straight Arrow Connector 164">
            <a:extLst>
              <a:ext uri="{FF2B5EF4-FFF2-40B4-BE49-F238E27FC236}">
                <a16:creationId xmlns:a16="http://schemas.microsoft.com/office/drawing/2014/main" id="{3BCD5A53-E56E-E94D-A7A7-044EAED7B3B0}"/>
              </a:ext>
            </a:extLst>
          </p:cNvPr>
          <p:cNvCxnSpPr>
            <a:cxnSpLocks/>
            <a:endCxn id="28" idx="3"/>
          </p:cNvCxnSpPr>
          <p:nvPr/>
        </p:nvCxnSpPr>
        <p:spPr>
          <a:xfrm flipH="1" flipV="1">
            <a:off x="7343549" y="2941246"/>
            <a:ext cx="3946729" cy="296357"/>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68" name="Straight Arrow Connector 167">
            <a:extLst>
              <a:ext uri="{FF2B5EF4-FFF2-40B4-BE49-F238E27FC236}">
                <a16:creationId xmlns:a16="http://schemas.microsoft.com/office/drawing/2014/main" id="{779FA792-BD52-2341-8B6C-B2FF5CC33946}"/>
              </a:ext>
            </a:extLst>
          </p:cNvPr>
          <p:cNvCxnSpPr>
            <a:cxnSpLocks/>
            <a:stCxn id="67" idx="6"/>
            <a:endCxn id="55" idx="1"/>
          </p:cNvCxnSpPr>
          <p:nvPr/>
        </p:nvCxnSpPr>
        <p:spPr>
          <a:xfrm flipH="1">
            <a:off x="10424827" y="3320832"/>
            <a:ext cx="881309" cy="1483010"/>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71" name="Straight Arrow Connector 170">
            <a:extLst>
              <a:ext uri="{FF2B5EF4-FFF2-40B4-BE49-F238E27FC236}">
                <a16:creationId xmlns:a16="http://schemas.microsoft.com/office/drawing/2014/main" id="{79E7297B-3BBC-6543-B0EF-02EF77DEEFF1}"/>
              </a:ext>
            </a:extLst>
          </p:cNvPr>
          <p:cNvCxnSpPr>
            <a:cxnSpLocks/>
            <a:stCxn id="73" idx="2"/>
            <a:endCxn id="56" idx="6"/>
          </p:cNvCxnSpPr>
          <p:nvPr/>
        </p:nvCxnSpPr>
        <p:spPr>
          <a:xfrm flipH="1">
            <a:off x="10901936" y="3225458"/>
            <a:ext cx="420254" cy="1559883"/>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74" name="Straight Arrow Connector 173">
            <a:extLst>
              <a:ext uri="{FF2B5EF4-FFF2-40B4-BE49-F238E27FC236}">
                <a16:creationId xmlns:a16="http://schemas.microsoft.com/office/drawing/2014/main" id="{798C5833-29E9-164A-AD2F-5A76D1F439BB}"/>
              </a:ext>
            </a:extLst>
          </p:cNvPr>
          <p:cNvCxnSpPr>
            <a:cxnSpLocks/>
            <a:endCxn id="57" idx="2"/>
          </p:cNvCxnSpPr>
          <p:nvPr/>
        </p:nvCxnSpPr>
        <p:spPr>
          <a:xfrm flipH="1">
            <a:off x="10658392" y="3239420"/>
            <a:ext cx="601097" cy="1755482"/>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77" name="Straight Arrow Connector 176">
            <a:extLst>
              <a:ext uri="{FF2B5EF4-FFF2-40B4-BE49-F238E27FC236}">
                <a16:creationId xmlns:a16="http://schemas.microsoft.com/office/drawing/2014/main" id="{C1D3D20B-10B8-7740-8CEE-14791F4FD276}"/>
              </a:ext>
            </a:extLst>
          </p:cNvPr>
          <p:cNvCxnSpPr>
            <a:cxnSpLocks/>
            <a:endCxn id="58" idx="6"/>
          </p:cNvCxnSpPr>
          <p:nvPr/>
        </p:nvCxnSpPr>
        <p:spPr>
          <a:xfrm flipH="1">
            <a:off x="11046148" y="3281227"/>
            <a:ext cx="263376" cy="1733739"/>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81" name="Straight Arrow Connector 180">
            <a:extLst>
              <a:ext uri="{FF2B5EF4-FFF2-40B4-BE49-F238E27FC236}">
                <a16:creationId xmlns:a16="http://schemas.microsoft.com/office/drawing/2014/main" id="{D9479E94-58EF-4747-9E60-810A140A3748}"/>
              </a:ext>
            </a:extLst>
          </p:cNvPr>
          <p:cNvCxnSpPr>
            <a:cxnSpLocks/>
            <a:stCxn id="67" idx="6"/>
            <a:endCxn id="59" idx="2"/>
          </p:cNvCxnSpPr>
          <p:nvPr/>
        </p:nvCxnSpPr>
        <p:spPr>
          <a:xfrm flipH="1">
            <a:off x="10992006" y="3320832"/>
            <a:ext cx="314130" cy="1969764"/>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84" name="Straight Arrow Connector 183">
            <a:extLst>
              <a:ext uri="{FF2B5EF4-FFF2-40B4-BE49-F238E27FC236}">
                <a16:creationId xmlns:a16="http://schemas.microsoft.com/office/drawing/2014/main" id="{5446F0A0-B7DD-2A4C-B147-68E22700DC3D}"/>
              </a:ext>
            </a:extLst>
          </p:cNvPr>
          <p:cNvCxnSpPr>
            <a:cxnSpLocks/>
            <a:stCxn id="67" idx="7"/>
            <a:endCxn id="70" idx="5"/>
          </p:cNvCxnSpPr>
          <p:nvPr/>
        </p:nvCxnSpPr>
        <p:spPr>
          <a:xfrm flipV="1">
            <a:off x="11290278" y="2978171"/>
            <a:ext cx="0" cy="297996"/>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87" name="Straight Arrow Connector 186">
            <a:extLst>
              <a:ext uri="{FF2B5EF4-FFF2-40B4-BE49-F238E27FC236}">
                <a16:creationId xmlns:a16="http://schemas.microsoft.com/office/drawing/2014/main" id="{997803C9-72AA-764A-B557-26083F568D70}"/>
              </a:ext>
            </a:extLst>
          </p:cNvPr>
          <p:cNvCxnSpPr>
            <a:cxnSpLocks/>
            <a:stCxn id="67" idx="7"/>
            <a:endCxn id="71" idx="3"/>
          </p:cNvCxnSpPr>
          <p:nvPr/>
        </p:nvCxnSpPr>
        <p:spPr>
          <a:xfrm flipV="1">
            <a:off x="11290278" y="2994691"/>
            <a:ext cx="255588" cy="281476"/>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90" name="Straight Arrow Connector 189">
            <a:extLst>
              <a:ext uri="{FF2B5EF4-FFF2-40B4-BE49-F238E27FC236}">
                <a16:creationId xmlns:a16="http://schemas.microsoft.com/office/drawing/2014/main" id="{3D3A686C-A526-C343-8145-51E7BD6DEA50}"/>
              </a:ext>
            </a:extLst>
          </p:cNvPr>
          <p:cNvCxnSpPr>
            <a:cxnSpLocks/>
            <a:stCxn id="67" idx="7"/>
            <a:endCxn id="33" idx="3"/>
          </p:cNvCxnSpPr>
          <p:nvPr/>
        </p:nvCxnSpPr>
        <p:spPr>
          <a:xfrm flipH="1">
            <a:off x="9007063" y="3276167"/>
            <a:ext cx="2283215" cy="1861026"/>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304279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lstStyle/>
          <a:p>
            <a:r>
              <a:rPr lang="en-US" dirty="0"/>
              <a:t>Crestron Commercial Lighting Today!</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a:xfrm>
            <a:off x="342900" y="1485901"/>
            <a:ext cx="5801434" cy="3021056"/>
          </a:xfrm>
        </p:spPr>
        <p:txBody>
          <a:bodyPr/>
          <a:lstStyle/>
          <a:p>
            <a:r>
              <a:rPr lang="en-US" dirty="0"/>
              <a:t>Service Model </a:t>
            </a:r>
            <a:r>
              <a:rPr lang="en-US" u="sng" dirty="0"/>
              <a:t>Change</a:t>
            </a:r>
          </a:p>
          <a:p>
            <a:pPr marL="342900" lvl="1" indent="-342900">
              <a:buFont typeface="Arial" panose="020B0604020202020204" pitchFamily="34" charset="0"/>
              <a:buChar char="•"/>
            </a:pPr>
            <a:r>
              <a:rPr lang="en-US" sz="2000" dirty="0"/>
              <a:t>All agents now are full-service agents</a:t>
            </a:r>
          </a:p>
          <a:p>
            <a:pPr marL="342900" lvl="1" indent="-342900">
              <a:buFont typeface="Arial" panose="020B0604020202020204" pitchFamily="34" charset="0"/>
              <a:buChar char="•"/>
            </a:pPr>
            <a:r>
              <a:rPr lang="en-US" sz="2000" dirty="0"/>
              <a:t>Provide sales, startup and support</a:t>
            </a:r>
          </a:p>
          <a:p>
            <a:pPr marL="342900" lvl="1" indent="-342900">
              <a:buFont typeface="Arial" panose="020B0604020202020204" pitchFamily="34" charset="0"/>
              <a:buChar char="•"/>
            </a:pPr>
            <a:r>
              <a:rPr lang="en-US" sz="2000" dirty="0"/>
              <a:t>Crestron has trained all agents to provide services (US &amp; Canada)</a:t>
            </a:r>
          </a:p>
          <a:p>
            <a:pPr lvl="1"/>
            <a:endParaRPr lang="en-US" dirty="0"/>
          </a:p>
        </p:txBody>
      </p:sp>
      <p:sp>
        <p:nvSpPr>
          <p:cNvPr id="8" name="Content Placeholder 10">
            <a:extLst>
              <a:ext uri="{FF2B5EF4-FFF2-40B4-BE49-F238E27FC236}">
                <a16:creationId xmlns:a16="http://schemas.microsoft.com/office/drawing/2014/main" id="{7927C31F-6314-664D-9888-3C19A8D4921A}"/>
              </a:ext>
            </a:extLst>
          </p:cNvPr>
          <p:cNvSpPr txBox="1">
            <a:spLocks/>
          </p:cNvSpPr>
          <p:nvPr/>
        </p:nvSpPr>
        <p:spPr>
          <a:xfrm>
            <a:off x="345507" y="3626579"/>
            <a:ext cx="4865169" cy="2135585"/>
          </a:xfrm>
          <a:prstGeom prst="rect">
            <a:avLst/>
          </a:prstGeom>
        </p:spPr>
        <p:txBody>
          <a:bodyPr vert="horz" lIns="0" tIns="0" rIns="0" bIns="9144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2"/>
                </a:solidFill>
                <a:latin typeface="+mn-lt"/>
                <a:ea typeface="+mn-ea"/>
                <a:cs typeface="+mn-cs"/>
              </a:defRPr>
            </a:lvl1pPr>
            <a:lvl2pPr marL="0" indent="0" algn="l" defTabSz="914400" rtl="0" eaLnBrk="1" latinLnBrk="0" hangingPunct="1">
              <a:lnSpc>
                <a:spcPct val="90000"/>
              </a:lnSpc>
              <a:spcBef>
                <a:spcPts val="600"/>
              </a:spcBef>
              <a:spcAft>
                <a:spcPts val="600"/>
              </a:spcAft>
              <a:buFont typeface="Arial" panose="020B0604020202020204" pitchFamily="34" charset="0"/>
              <a:buNone/>
              <a:defRPr sz="2200" kern="1200">
                <a:solidFill>
                  <a:schemeClr val="tx1"/>
                </a:solidFill>
                <a:latin typeface="+mn-lt"/>
                <a:ea typeface="+mn-ea"/>
                <a:cs typeface="+mn-cs"/>
              </a:defRPr>
            </a:lvl2pPr>
            <a:lvl3pPr marL="365760" indent="-182880" algn="l" defTabSz="914400" rtl="0" eaLnBrk="1" latinLnBrk="0" hangingPunct="1">
              <a:lnSpc>
                <a:spcPct val="90000"/>
              </a:lnSpc>
              <a:spcBef>
                <a:spcPts val="600"/>
              </a:spcBef>
              <a:spcAft>
                <a:spcPts val="600"/>
              </a:spcAft>
              <a:buClr>
                <a:schemeClr val="bg2"/>
              </a:buClr>
              <a:buFont typeface="Wingdings" pitchFamily="2" charset="2"/>
              <a:buChar char="§"/>
              <a:defRPr sz="2200" kern="1200">
                <a:solidFill>
                  <a:schemeClr val="tx1"/>
                </a:solidFill>
                <a:latin typeface="+mn-lt"/>
                <a:ea typeface="+mn-ea"/>
                <a:cs typeface="+mn-cs"/>
              </a:defRPr>
            </a:lvl3pPr>
            <a:lvl4pPr marL="548640" indent="-182880" algn="l" defTabSz="914400" rtl="0" eaLnBrk="1" latinLnBrk="0" hangingPunct="1">
              <a:lnSpc>
                <a:spcPct val="90000"/>
              </a:lnSpc>
              <a:spcBef>
                <a:spcPts val="600"/>
              </a:spcBef>
              <a:spcAft>
                <a:spcPts val="600"/>
              </a:spcAft>
              <a:buClr>
                <a:schemeClr val="bg1">
                  <a:lumMod val="75000"/>
                </a:schemeClr>
              </a:buClr>
              <a:buFont typeface="Wingdings" pitchFamily="2" charset="2"/>
              <a:buChar char="§"/>
              <a:defRPr sz="1800" kern="1200">
                <a:solidFill>
                  <a:schemeClr val="tx1"/>
                </a:solidFill>
                <a:latin typeface="+mn-lt"/>
                <a:ea typeface="+mn-ea"/>
                <a:cs typeface="+mn-cs"/>
              </a:defRPr>
            </a:lvl4pPr>
            <a:lvl5pPr marL="731520" indent="-182880" algn="l" defTabSz="914400" rtl="0" eaLnBrk="1" latinLnBrk="0" hangingPunct="1">
              <a:lnSpc>
                <a:spcPct val="90000"/>
              </a:lnSpc>
              <a:spcBef>
                <a:spcPts val="600"/>
              </a:spcBef>
              <a:spcAft>
                <a:spcPts val="600"/>
              </a:spcAft>
              <a:buClr>
                <a:schemeClr val="bg1">
                  <a:lumMod val="90000"/>
                </a:schemeClr>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Benefits</a:t>
            </a:r>
          </a:p>
          <a:p>
            <a:pPr marL="342900" lvl="1" indent="-342900">
              <a:buFont typeface="Arial" panose="020B0604020202020204" pitchFamily="34" charset="0"/>
              <a:buChar char="•"/>
            </a:pPr>
            <a:r>
              <a:rPr lang="en-US" dirty="0"/>
              <a:t>Local in-market Project Management</a:t>
            </a:r>
          </a:p>
          <a:p>
            <a:pPr marL="342900" lvl="1" indent="-342900">
              <a:buFont typeface="Arial" panose="020B0604020202020204" pitchFamily="34" charset="0"/>
              <a:buChar char="•"/>
            </a:pPr>
            <a:r>
              <a:rPr lang="en-US" dirty="0"/>
              <a:t>Faster response time to requests</a:t>
            </a:r>
          </a:p>
          <a:p>
            <a:pPr marL="342900" lvl="1" indent="-342900">
              <a:buFont typeface="Arial" panose="020B0604020202020204" pitchFamily="34" charset="0"/>
              <a:buChar char="•"/>
            </a:pPr>
            <a:r>
              <a:rPr lang="en-US" dirty="0"/>
              <a:t>Better communication between contractor and startup team</a:t>
            </a:r>
          </a:p>
          <a:p>
            <a:pPr marL="342900" lvl="1" indent="-342900">
              <a:buFont typeface="Arial" panose="020B0604020202020204" pitchFamily="34" charset="0"/>
              <a:buChar char="•"/>
            </a:pPr>
            <a:r>
              <a:rPr lang="en-US" dirty="0"/>
              <a:t>Factory support back up</a:t>
            </a:r>
          </a:p>
        </p:txBody>
      </p:sp>
      <p:pic>
        <p:nvPicPr>
          <p:cNvPr id="6" name="Picture 5">
            <a:extLst>
              <a:ext uri="{FF2B5EF4-FFF2-40B4-BE49-F238E27FC236}">
                <a16:creationId xmlns:a16="http://schemas.microsoft.com/office/drawing/2014/main" id="{7A44E922-D650-064F-AFD3-EA7BDBBCE600}"/>
              </a:ext>
            </a:extLst>
          </p:cNvPr>
          <p:cNvPicPr>
            <a:picLocks noChangeAspect="1"/>
          </p:cNvPicPr>
          <p:nvPr/>
        </p:nvPicPr>
        <p:blipFill>
          <a:blip r:embed="rId3"/>
          <a:stretch>
            <a:fillRect/>
          </a:stretch>
        </p:blipFill>
        <p:spPr>
          <a:xfrm>
            <a:off x="5573364" y="2007888"/>
            <a:ext cx="6385023" cy="3621505"/>
          </a:xfrm>
          <a:prstGeom prst="rect">
            <a:avLst/>
          </a:prstGeom>
        </p:spPr>
      </p:pic>
      <p:sp>
        <p:nvSpPr>
          <p:cNvPr id="7" name="Oval 6">
            <a:extLst>
              <a:ext uri="{FF2B5EF4-FFF2-40B4-BE49-F238E27FC236}">
                <a16:creationId xmlns:a16="http://schemas.microsoft.com/office/drawing/2014/main" id="{D540EEDC-0CDD-F04F-96AB-9D38E304551B}"/>
              </a:ext>
            </a:extLst>
          </p:cNvPr>
          <p:cNvSpPr/>
          <p:nvPr/>
        </p:nvSpPr>
        <p:spPr>
          <a:xfrm>
            <a:off x="6749321" y="4099020"/>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087D62A-C230-1A4B-8B6A-E3303A2667AE}"/>
              </a:ext>
            </a:extLst>
          </p:cNvPr>
          <p:cNvSpPr/>
          <p:nvPr/>
        </p:nvSpPr>
        <p:spPr>
          <a:xfrm>
            <a:off x="6564442" y="3857744"/>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FF3235D-A5A1-4D47-9CC9-9B8165E1B642}"/>
              </a:ext>
            </a:extLst>
          </p:cNvPr>
          <p:cNvSpPr/>
          <p:nvPr/>
        </p:nvSpPr>
        <p:spPr>
          <a:xfrm>
            <a:off x="6469077" y="3503353"/>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859EA1E-44B9-DE4F-AD4A-4E17D84EC094}"/>
              </a:ext>
            </a:extLst>
          </p:cNvPr>
          <p:cNvSpPr/>
          <p:nvPr/>
        </p:nvSpPr>
        <p:spPr>
          <a:xfrm>
            <a:off x="6388702" y="3043719"/>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2809F4A-5FB5-1B49-A5AD-CA66FC6E98B4}"/>
              </a:ext>
            </a:extLst>
          </p:cNvPr>
          <p:cNvSpPr/>
          <p:nvPr/>
        </p:nvSpPr>
        <p:spPr>
          <a:xfrm>
            <a:off x="6564442" y="2473652"/>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00CD2BD-6091-FC4C-A81D-0587A6CA1267}"/>
              </a:ext>
            </a:extLst>
          </p:cNvPr>
          <p:cNvSpPr/>
          <p:nvPr/>
        </p:nvSpPr>
        <p:spPr>
          <a:xfrm>
            <a:off x="7338934" y="4013265"/>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F9267FF-E57D-0E45-A939-6A975098F055}"/>
              </a:ext>
            </a:extLst>
          </p:cNvPr>
          <p:cNvSpPr/>
          <p:nvPr/>
        </p:nvSpPr>
        <p:spPr>
          <a:xfrm>
            <a:off x="7024140" y="3675649"/>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3DEC8C7-D431-2341-9A97-4B1C6DDF95FA}"/>
              </a:ext>
            </a:extLst>
          </p:cNvPr>
          <p:cNvSpPr/>
          <p:nvPr/>
        </p:nvSpPr>
        <p:spPr>
          <a:xfrm>
            <a:off x="7541301" y="3393717"/>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890DF0F-E936-184D-856A-A3FC7F24868F}"/>
              </a:ext>
            </a:extLst>
          </p:cNvPr>
          <p:cNvSpPr/>
          <p:nvPr/>
        </p:nvSpPr>
        <p:spPr>
          <a:xfrm>
            <a:off x="7327691" y="2833416"/>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23E2B31-356E-9A4D-89F2-DDF8CB47F9D7}"/>
              </a:ext>
            </a:extLst>
          </p:cNvPr>
          <p:cNvSpPr/>
          <p:nvPr/>
        </p:nvSpPr>
        <p:spPr>
          <a:xfrm>
            <a:off x="8086659" y="3626579"/>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DA90228-6B77-7044-A79E-7E4F2B7B03E9}"/>
              </a:ext>
            </a:extLst>
          </p:cNvPr>
          <p:cNvSpPr/>
          <p:nvPr/>
        </p:nvSpPr>
        <p:spPr>
          <a:xfrm>
            <a:off x="8882921" y="4501476"/>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CC8363C-304A-0146-B9B9-459F8922B179}"/>
              </a:ext>
            </a:extLst>
          </p:cNvPr>
          <p:cNvSpPr/>
          <p:nvPr/>
        </p:nvSpPr>
        <p:spPr>
          <a:xfrm>
            <a:off x="8882921" y="4722177"/>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6B12B82-B5D8-8844-A074-271A86F2017C}"/>
              </a:ext>
            </a:extLst>
          </p:cNvPr>
          <p:cNvSpPr/>
          <p:nvPr/>
        </p:nvSpPr>
        <p:spPr>
          <a:xfrm>
            <a:off x="8711733" y="4848508"/>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7F5BD40-4498-554A-A4DE-34D6C58045DB}"/>
              </a:ext>
            </a:extLst>
          </p:cNvPr>
          <p:cNvSpPr/>
          <p:nvPr/>
        </p:nvSpPr>
        <p:spPr>
          <a:xfrm>
            <a:off x="8991205" y="5029363"/>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0AE733D-AC00-D446-A818-560727F61A6D}"/>
              </a:ext>
            </a:extLst>
          </p:cNvPr>
          <p:cNvSpPr/>
          <p:nvPr/>
        </p:nvSpPr>
        <p:spPr>
          <a:xfrm>
            <a:off x="9574966" y="4848507"/>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85CEF95-EFA2-AD4F-A8E3-1CA611744595}"/>
              </a:ext>
            </a:extLst>
          </p:cNvPr>
          <p:cNvSpPr/>
          <p:nvPr/>
        </p:nvSpPr>
        <p:spPr>
          <a:xfrm>
            <a:off x="9683250" y="4182774"/>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4B6A9DD-0984-0949-9B96-8D5162D10900}"/>
              </a:ext>
            </a:extLst>
          </p:cNvPr>
          <p:cNvSpPr/>
          <p:nvPr/>
        </p:nvSpPr>
        <p:spPr>
          <a:xfrm>
            <a:off x="9004905" y="4139596"/>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2C1E5B8-561B-E34C-88DF-C5572EFE1376}"/>
              </a:ext>
            </a:extLst>
          </p:cNvPr>
          <p:cNvSpPr/>
          <p:nvPr/>
        </p:nvSpPr>
        <p:spPr>
          <a:xfrm>
            <a:off x="9269369" y="3731413"/>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8EA2AE19-1B02-E54B-AD4A-900A35614AC0}"/>
              </a:ext>
            </a:extLst>
          </p:cNvPr>
          <p:cNvSpPr/>
          <p:nvPr/>
        </p:nvSpPr>
        <p:spPr>
          <a:xfrm>
            <a:off x="9729067" y="3731412"/>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0F2BC5F-34C7-5346-86CA-925621B24D43}"/>
              </a:ext>
            </a:extLst>
          </p:cNvPr>
          <p:cNvSpPr/>
          <p:nvPr/>
        </p:nvSpPr>
        <p:spPr>
          <a:xfrm>
            <a:off x="9465851" y="3222077"/>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A8634C1-3E5F-6C42-AE4E-61FE77030EFA}"/>
              </a:ext>
            </a:extLst>
          </p:cNvPr>
          <p:cNvSpPr/>
          <p:nvPr/>
        </p:nvSpPr>
        <p:spPr>
          <a:xfrm>
            <a:off x="9411709" y="2833416"/>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E28C1BD-DAA7-5848-9B70-7B70F972C363}"/>
              </a:ext>
            </a:extLst>
          </p:cNvPr>
          <p:cNvSpPr/>
          <p:nvPr/>
        </p:nvSpPr>
        <p:spPr>
          <a:xfrm>
            <a:off x="9901388" y="3051930"/>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025E993-2FDA-F84B-BCD9-08C2A1E72230}"/>
              </a:ext>
            </a:extLst>
          </p:cNvPr>
          <p:cNvSpPr/>
          <p:nvPr/>
        </p:nvSpPr>
        <p:spPr>
          <a:xfrm>
            <a:off x="7766083" y="2538249"/>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F399CA13-7AF8-084C-BFD5-4F9738CD6F3E}"/>
              </a:ext>
            </a:extLst>
          </p:cNvPr>
          <p:cNvSpPr/>
          <p:nvPr/>
        </p:nvSpPr>
        <p:spPr>
          <a:xfrm>
            <a:off x="10133735" y="3457598"/>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595293D-B191-E544-95A3-536F1B03614E}"/>
              </a:ext>
            </a:extLst>
          </p:cNvPr>
          <p:cNvSpPr/>
          <p:nvPr/>
        </p:nvSpPr>
        <p:spPr>
          <a:xfrm>
            <a:off x="10386066" y="3115811"/>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B48DC2D-0136-124C-8371-040B1368E079}"/>
              </a:ext>
            </a:extLst>
          </p:cNvPr>
          <p:cNvSpPr/>
          <p:nvPr/>
        </p:nvSpPr>
        <p:spPr>
          <a:xfrm>
            <a:off x="9955530" y="3242142"/>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2E12F96-4DE1-E74A-A2D3-E4ABDFD64734}"/>
              </a:ext>
            </a:extLst>
          </p:cNvPr>
          <p:cNvSpPr/>
          <p:nvPr/>
        </p:nvSpPr>
        <p:spPr>
          <a:xfrm>
            <a:off x="10133735" y="3095746"/>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678B5B85-77E1-8647-AF46-797843FCC337}"/>
              </a:ext>
            </a:extLst>
          </p:cNvPr>
          <p:cNvSpPr/>
          <p:nvPr/>
        </p:nvSpPr>
        <p:spPr>
          <a:xfrm>
            <a:off x="10247442" y="3794577"/>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416318B-A286-0B49-9D57-A064B301D26B}"/>
              </a:ext>
            </a:extLst>
          </p:cNvPr>
          <p:cNvSpPr/>
          <p:nvPr/>
        </p:nvSpPr>
        <p:spPr>
          <a:xfrm>
            <a:off x="9901388" y="4095972"/>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9BBFB029-5B75-3A4D-B623-0AAB245723FE}"/>
              </a:ext>
            </a:extLst>
          </p:cNvPr>
          <p:cNvSpPr/>
          <p:nvPr/>
        </p:nvSpPr>
        <p:spPr>
          <a:xfrm>
            <a:off x="10187877" y="4029832"/>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C208913-E47A-5748-B78F-B99F3EC01E4C}"/>
              </a:ext>
            </a:extLst>
          </p:cNvPr>
          <p:cNvSpPr/>
          <p:nvPr/>
        </p:nvSpPr>
        <p:spPr>
          <a:xfrm>
            <a:off x="10453126" y="3966666"/>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C5EDB0FD-39E5-FC49-BAF4-24F939FFBD0C}"/>
              </a:ext>
            </a:extLst>
          </p:cNvPr>
          <p:cNvSpPr/>
          <p:nvPr/>
        </p:nvSpPr>
        <p:spPr>
          <a:xfrm>
            <a:off x="9852669" y="4476396"/>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8DB0B64-EBD1-EA49-A2F4-9BEFD1E004C0}"/>
              </a:ext>
            </a:extLst>
          </p:cNvPr>
          <p:cNvSpPr/>
          <p:nvPr/>
        </p:nvSpPr>
        <p:spPr>
          <a:xfrm>
            <a:off x="10185805" y="4476396"/>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AFDCFE6-C702-9B44-BD61-95F115FB031B}"/>
              </a:ext>
            </a:extLst>
          </p:cNvPr>
          <p:cNvSpPr/>
          <p:nvPr/>
        </p:nvSpPr>
        <p:spPr>
          <a:xfrm>
            <a:off x="10463111" y="4309436"/>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A0D02DF-54D9-4A4B-AC4F-BD124CB4ACD5}"/>
              </a:ext>
            </a:extLst>
          </p:cNvPr>
          <p:cNvSpPr/>
          <p:nvPr/>
        </p:nvSpPr>
        <p:spPr>
          <a:xfrm>
            <a:off x="10797871" y="4210333"/>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49ECCCF2-B913-5842-ABC7-8B2494176AAA}"/>
              </a:ext>
            </a:extLst>
          </p:cNvPr>
          <p:cNvSpPr/>
          <p:nvPr/>
        </p:nvSpPr>
        <p:spPr>
          <a:xfrm>
            <a:off x="10408969" y="4785341"/>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80C390AC-7F66-DE44-A67B-4CFA5FAC5C19}"/>
              </a:ext>
            </a:extLst>
          </p:cNvPr>
          <p:cNvSpPr/>
          <p:nvPr/>
        </p:nvSpPr>
        <p:spPr>
          <a:xfrm>
            <a:off x="10793652" y="4722175"/>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C6C2F51-E7D0-584E-BF1E-F071C9F3B93C}"/>
              </a:ext>
            </a:extLst>
          </p:cNvPr>
          <p:cNvSpPr/>
          <p:nvPr/>
        </p:nvSpPr>
        <p:spPr>
          <a:xfrm>
            <a:off x="10658392" y="4931736"/>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504F997-B698-034C-8B50-52182019845C}"/>
              </a:ext>
            </a:extLst>
          </p:cNvPr>
          <p:cNvSpPr/>
          <p:nvPr/>
        </p:nvSpPr>
        <p:spPr>
          <a:xfrm>
            <a:off x="10937864" y="4951800"/>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8DB570DD-8217-F94E-BB65-7E59689864D6}"/>
              </a:ext>
            </a:extLst>
          </p:cNvPr>
          <p:cNvSpPr/>
          <p:nvPr/>
        </p:nvSpPr>
        <p:spPr>
          <a:xfrm>
            <a:off x="10992006" y="5227430"/>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9F0B17BC-D705-934A-B349-02051BCBB043}"/>
              </a:ext>
            </a:extLst>
          </p:cNvPr>
          <p:cNvSpPr/>
          <p:nvPr/>
        </p:nvSpPr>
        <p:spPr>
          <a:xfrm>
            <a:off x="10658392" y="3970163"/>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8943E3F3-B7B4-4D4D-B2A7-C75A54042D6D}"/>
              </a:ext>
            </a:extLst>
          </p:cNvPr>
          <p:cNvSpPr/>
          <p:nvPr/>
        </p:nvSpPr>
        <p:spPr>
          <a:xfrm>
            <a:off x="10899818" y="3947270"/>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537C9B7-40C6-7D42-A110-B6A31BC5E0DD}"/>
              </a:ext>
            </a:extLst>
          </p:cNvPr>
          <p:cNvSpPr/>
          <p:nvPr/>
        </p:nvSpPr>
        <p:spPr>
          <a:xfrm>
            <a:off x="11215902" y="3703300"/>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DEBE8D5D-205D-EF46-AF05-098DFFCD74A1}"/>
              </a:ext>
            </a:extLst>
          </p:cNvPr>
          <p:cNvSpPr/>
          <p:nvPr/>
        </p:nvSpPr>
        <p:spPr>
          <a:xfrm>
            <a:off x="11006402" y="3652703"/>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48535B62-B4A3-834A-B452-E6496D0E3AB9}"/>
              </a:ext>
            </a:extLst>
          </p:cNvPr>
          <p:cNvSpPr/>
          <p:nvPr/>
        </p:nvSpPr>
        <p:spPr>
          <a:xfrm>
            <a:off x="10507268" y="3242141"/>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D37AB7DB-C5DF-D94C-93EF-77854218AAF7}"/>
              </a:ext>
            </a:extLst>
          </p:cNvPr>
          <p:cNvSpPr/>
          <p:nvPr/>
        </p:nvSpPr>
        <p:spPr>
          <a:xfrm>
            <a:off x="10458921" y="3535302"/>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CD346069-1009-AD4E-A1A4-D59230481E1A}"/>
              </a:ext>
            </a:extLst>
          </p:cNvPr>
          <p:cNvSpPr/>
          <p:nvPr/>
        </p:nvSpPr>
        <p:spPr>
          <a:xfrm>
            <a:off x="10742769" y="3260532"/>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CC9591EC-4B4E-2D4D-B2E5-F5E34D387069}"/>
              </a:ext>
            </a:extLst>
          </p:cNvPr>
          <p:cNvSpPr/>
          <p:nvPr/>
        </p:nvSpPr>
        <p:spPr>
          <a:xfrm>
            <a:off x="11197852" y="3257666"/>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47B242FF-CE64-2144-87ED-B7B6D40580F2}"/>
              </a:ext>
            </a:extLst>
          </p:cNvPr>
          <p:cNvSpPr/>
          <p:nvPr/>
        </p:nvSpPr>
        <p:spPr>
          <a:xfrm>
            <a:off x="11421724" y="3167825"/>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2DF340F8-126E-964B-B94D-82C27C348BB7}"/>
              </a:ext>
            </a:extLst>
          </p:cNvPr>
          <p:cNvSpPr/>
          <p:nvPr/>
        </p:nvSpPr>
        <p:spPr>
          <a:xfrm>
            <a:off x="11187098" y="3520048"/>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026DB028-6887-2C47-80B8-1910A2ED965A}"/>
              </a:ext>
            </a:extLst>
          </p:cNvPr>
          <p:cNvSpPr/>
          <p:nvPr/>
        </p:nvSpPr>
        <p:spPr>
          <a:xfrm>
            <a:off x="11197852" y="2870341"/>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6CA34A8D-A166-2C41-B4A9-9CED68A6C741}"/>
              </a:ext>
            </a:extLst>
          </p:cNvPr>
          <p:cNvSpPr/>
          <p:nvPr/>
        </p:nvSpPr>
        <p:spPr>
          <a:xfrm>
            <a:off x="11530008" y="2886861"/>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775C8616-28AA-7944-AE2B-E000B6750F61}"/>
              </a:ext>
            </a:extLst>
          </p:cNvPr>
          <p:cNvSpPr/>
          <p:nvPr/>
        </p:nvSpPr>
        <p:spPr>
          <a:xfrm>
            <a:off x="6724216" y="2173768"/>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AFB9D34E-7A87-E74B-BF3B-0CCA1E50B614}"/>
              </a:ext>
            </a:extLst>
          </p:cNvPr>
          <p:cNvSpPr/>
          <p:nvPr/>
        </p:nvSpPr>
        <p:spPr>
          <a:xfrm>
            <a:off x="7061354" y="2237872"/>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E5630643-A462-E746-9711-278F94E76BAD}"/>
              </a:ext>
            </a:extLst>
          </p:cNvPr>
          <p:cNvSpPr/>
          <p:nvPr/>
        </p:nvSpPr>
        <p:spPr>
          <a:xfrm>
            <a:off x="6618584" y="3058804"/>
            <a:ext cx="108284" cy="12633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095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lstStyle/>
          <a:p>
            <a:r>
              <a:rPr lang="en-US" dirty="0"/>
              <a:t>Crestron Commercial Lighting in the past!</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a:xfrm>
            <a:off x="342900" y="1613917"/>
            <a:ext cx="6240780" cy="3021056"/>
          </a:xfrm>
        </p:spPr>
        <p:txBody>
          <a:bodyPr>
            <a:normAutofit fontScale="92500" lnSpcReduction="10000"/>
          </a:bodyPr>
          <a:lstStyle/>
          <a:p>
            <a:r>
              <a:rPr lang="en-US" dirty="0"/>
              <a:t>Product survey</a:t>
            </a:r>
          </a:p>
          <a:p>
            <a:pPr marL="342900" lvl="1" indent="-342900">
              <a:buFont typeface="Arial" panose="020B0604020202020204" pitchFamily="34" charset="0"/>
              <a:buChar char="•"/>
            </a:pPr>
            <a:r>
              <a:rPr lang="en-US" dirty="0"/>
              <a:t>Best quality product</a:t>
            </a:r>
          </a:p>
          <a:p>
            <a:pPr marL="342900" lvl="1" indent="-342900">
              <a:buFont typeface="Arial" panose="020B0604020202020204" pitchFamily="34" charset="0"/>
              <a:buChar char="•"/>
            </a:pPr>
            <a:r>
              <a:rPr lang="en-US" dirty="0"/>
              <a:t>Complete offering of product</a:t>
            </a:r>
          </a:p>
          <a:p>
            <a:pPr marL="342900" lvl="1" indent="-342900">
              <a:buFont typeface="Arial" panose="020B0604020202020204" pitchFamily="34" charset="0"/>
              <a:buChar char="•"/>
            </a:pPr>
            <a:r>
              <a:rPr lang="en-US" dirty="0"/>
              <a:t>Best lighting to integrate to Crestron AV</a:t>
            </a:r>
          </a:p>
          <a:p>
            <a:pPr marL="342900" lvl="1" indent="-342900">
              <a:buFont typeface="Arial" panose="020B0604020202020204" pitchFamily="34" charset="0"/>
              <a:buChar char="•"/>
            </a:pPr>
            <a:r>
              <a:rPr lang="en-US" dirty="0"/>
              <a:t>Perception of being expensive</a:t>
            </a:r>
          </a:p>
          <a:p>
            <a:pPr marL="342900" lvl="1" indent="-342900">
              <a:buFont typeface="Arial" panose="020B0604020202020204" pitchFamily="34" charset="0"/>
              <a:buChar char="•"/>
            </a:pPr>
            <a:r>
              <a:rPr lang="en-US" dirty="0"/>
              <a:t>Product </a:t>
            </a:r>
            <a:r>
              <a:rPr lang="en-US" u="sng" dirty="0"/>
              <a:t>SOLID</a:t>
            </a:r>
            <a:r>
              <a:rPr lang="en-US" dirty="0"/>
              <a:t>, but older in design</a:t>
            </a:r>
          </a:p>
          <a:p>
            <a:pPr marL="342900" lvl="1" indent="-342900">
              <a:buFont typeface="Arial" panose="020B0604020202020204" pitchFamily="34" charset="0"/>
              <a:buChar char="•"/>
            </a:pPr>
            <a:r>
              <a:rPr lang="en-US" dirty="0"/>
              <a:t>Harder to install with use of wire nuts, phoenix connectors, etc.</a:t>
            </a:r>
          </a:p>
        </p:txBody>
      </p:sp>
      <p:pic>
        <p:nvPicPr>
          <p:cNvPr id="17" name="Picture 16">
            <a:extLst>
              <a:ext uri="{FF2B5EF4-FFF2-40B4-BE49-F238E27FC236}">
                <a16:creationId xmlns:a16="http://schemas.microsoft.com/office/drawing/2014/main" id="{BF1C73DF-DBF7-844C-9449-E112DFF3584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397092" y="2577206"/>
            <a:ext cx="1294884" cy="604439"/>
          </a:xfrm>
          <a:prstGeom prst="rect">
            <a:avLst/>
          </a:prstGeom>
        </p:spPr>
      </p:pic>
      <p:pic>
        <p:nvPicPr>
          <p:cNvPr id="20" name="Picture 19" descr="glpd.png">
            <a:extLst>
              <a:ext uri="{FF2B5EF4-FFF2-40B4-BE49-F238E27FC236}">
                <a16:creationId xmlns:a16="http://schemas.microsoft.com/office/drawing/2014/main" id="{89B8C16D-3AB9-624B-A392-CB8717E9FD62}"/>
              </a:ext>
            </a:extLst>
          </p:cNvPr>
          <p:cNvPicPr>
            <a:picLocks noChangeAspect="1"/>
          </p:cNvPicPr>
          <p:nvPr/>
        </p:nvPicPr>
        <p:blipFill>
          <a:blip r:embed="rId4" cstate="email">
            <a:duotone>
              <a:prstClr val="black"/>
              <a:srgbClr val="FFFFFF">
                <a:tint val="45000"/>
                <a:satMod val="400000"/>
              </a:srgbClr>
            </a:duotone>
            <a:extLst>
              <a:ext uri="{28A0092B-C50C-407E-A947-70E740481C1C}">
                <a14:useLocalDpi xmlns:a14="http://schemas.microsoft.com/office/drawing/2010/main"/>
              </a:ext>
            </a:extLst>
          </a:blip>
          <a:stretch>
            <a:fillRect/>
          </a:stretch>
        </p:blipFill>
        <p:spPr>
          <a:xfrm>
            <a:off x="9249079" y="1953965"/>
            <a:ext cx="2048794" cy="3397097"/>
          </a:xfrm>
          <a:prstGeom prst="rect">
            <a:avLst/>
          </a:prstGeom>
        </p:spPr>
      </p:pic>
      <p:pic>
        <p:nvPicPr>
          <p:cNvPr id="21" name="Picture 1" descr="C:\Users\sbramley\AppData\Local\Temp\glpac-dimflv.bmp">
            <a:extLst>
              <a:ext uri="{FF2B5EF4-FFF2-40B4-BE49-F238E27FC236}">
                <a16:creationId xmlns:a16="http://schemas.microsoft.com/office/drawing/2014/main" id="{6BC02B63-AA31-BE44-BCDF-411920B0EE81}"/>
              </a:ext>
            </a:extLst>
          </p:cNvPr>
          <p:cNvPicPr>
            <a:picLocks noChangeAspect="1" noChangeArrowheads="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7291209" y="3181645"/>
            <a:ext cx="1797958" cy="1482751"/>
          </a:xfrm>
          <a:prstGeom prst="rect">
            <a:avLst/>
          </a:prstGeom>
          <a:noFill/>
        </p:spPr>
      </p:pic>
      <p:pic>
        <p:nvPicPr>
          <p:cNvPr id="22" name="Picture 21" descr="CLS-C6&#10;">
            <a:extLst>
              <a:ext uri="{FF2B5EF4-FFF2-40B4-BE49-F238E27FC236}">
                <a16:creationId xmlns:a16="http://schemas.microsoft.com/office/drawing/2014/main" id="{D3C3FE65-2B4B-7F4E-B0DC-CB467AFF9448}"/>
              </a:ext>
            </a:extLst>
          </p:cNvPr>
          <p:cNvPicPr>
            <a:picLocks noChangeAspect="1" noChangeArrowheads="1"/>
          </p:cNvPicPr>
          <p:nvPr/>
        </p:nvPicPr>
        <p:blipFill>
          <a:blip r:embed="rId6" cstate="screen">
            <a:extLst>
              <a:ext uri="{BEBA8EAE-BF5A-486C-A8C5-ECC9F3942E4B}">
                <a14:imgProps xmlns:a14="http://schemas.microsoft.com/office/drawing/2010/main">
                  <a14:imgLayer r:embed="rId7">
                    <a14:imgEffect>
                      <a14:colorTemperature colorTemp="5300"/>
                    </a14:imgEffect>
                    <a14:imgEffect>
                      <a14:saturation sat="33000"/>
                    </a14:imgEffect>
                  </a14:imgLayer>
                </a14:imgProps>
              </a:ext>
            </a:extLst>
          </a:blip>
          <a:srcRect/>
          <a:stretch>
            <a:fillRect/>
          </a:stretch>
        </p:blipFill>
        <p:spPr bwMode="auto">
          <a:xfrm>
            <a:off x="7519277" y="4634973"/>
            <a:ext cx="1409978" cy="962852"/>
          </a:xfrm>
          <a:prstGeom prst="rect">
            <a:avLst/>
          </a:prstGeom>
          <a:noFill/>
        </p:spPr>
      </p:pic>
      <p:pic>
        <p:nvPicPr>
          <p:cNvPr id="1026" name="Picture 2">
            <a:extLst>
              <a:ext uri="{FF2B5EF4-FFF2-40B4-BE49-F238E27FC236}">
                <a16:creationId xmlns:a16="http://schemas.microsoft.com/office/drawing/2014/main" id="{264F8E19-A8ED-634C-8253-97991EB8704D}"/>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rot="10800000">
            <a:off x="7342227" y="1573665"/>
            <a:ext cx="1377344" cy="1003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009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3418C2-FB81-BA49-9025-1E557578E0B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885040" y="3095805"/>
            <a:ext cx="3961433" cy="2631866"/>
          </a:xfrm>
          <a:prstGeom prst="rect">
            <a:avLst/>
          </a:prstGeom>
        </p:spPr>
      </p:pic>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lstStyle/>
          <a:p>
            <a:r>
              <a:rPr lang="en-US" dirty="0"/>
              <a:t>Crestron Commercial Lighting Today!</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a:xfrm>
            <a:off x="342900" y="1485901"/>
            <a:ext cx="7101254" cy="3021056"/>
          </a:xfrm>
        </p:spPr>
        <p:txBody>
          <a:bodyPr/>
          <a:lstStyle/>
          <a:p>
            <a:r>
              <a:rPr lang="en-US" dirty="0"/>
              <a:t>Streamlined product</a:t>
            </a:r>
          </a:p>
          <a:p>
            <a:pPr lvl="1"/>
            <a:r>
              <a:rPr lang="en-US" dirty="0"/>
              <a:t>New products and solutions</a:t>
            </a:r>
          </a:p>
          <a:p>
            <a:pPr marL="342900" lvl="1" indent="-342900">
              <a:buFont typeface="Arial" panose="020B0604020202020204" pitchFamily="34" charset="0"/>
              <a:buChar char="•"/>
            </a:pPr>
            <a:r>
              <a:rPr lang="en-US" dirty="0"/>
              <a:t>Wireless Distributed Solutions</a:t>
            </a:r>
          </a:p>
          <a:p>
            <a:pPr marL="342900" lvl="1" indent="-342900">
              <a:buFont typeface="Arial" panose="020B0604020202020204" pitchFamily="34" charset="0"/>
              <a:buChar char="•"/>
            </a:pPr>
            <a:r>
              <a:rPr lang="en-US" dirty="0"/>
              <a:t>Wired  Distributed Solutions</a:t>
            </a:r>
          </a:p>
          <a:p>
            <a:pPr marL="342900" lvl="1" indent="-342900">
              <a:buFont typeface="Arial" panose="020B0604020202020204" pitchFamily="34" charset="0"/>
              <a:buChar char="•"/>
            </a:pPr>
            <a:r>
              <a:rPr lang="en-US" dirty="0"/>
              <a:t>Simplified panels via SpaceBuilder</a:t>
            </a:r>
          </a:p>
        </p:txBody>
      </p:sp>
      <p:sp>
        <p:nvSpPr>
          <p:cNvPr id="5" name="Rounded Rectangular Callout 4">
            <a:extLst>
              <a:ext uri="{FF2B5EF4-FFF2-40B4-BE49-F238E27FC236}">
                <a16:creationId xmlns:a16="http://schemas.microsoft.com/office/drawing/2014/main" id="{7E883D32-F4D0-CA40-A2C9-7D2789A54D6E}"/>
              </a:ext>
            </a:extLst>
          </p:cNvPr>
          <p:cNvSpPr/>
          <p:nvPr/>
        </p:nvSpPr>
        <p:spPr>
          <a:xfrm>
            <a:off x="4808771" y="1377270"/>
            <a:ext cx="4080734" cy="1510528"/>
          </a:xfrm>
          <a:prstGeom prst="wedgeRoundRectCallout">
            <a:avLst>
              <a:gd name="adj1" fmla="val -21360"/>
              <a:gd name="adj2" fmla="val 102382"/>
              <a:gd name="adj3" fmla="val 16667"/>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ular Callout 5">
            <a:extLst>
              <a:ext uri="{FF2B5EF4-FFF2-40B4-BE49-F238E27FC236}">
                <a16:creationId xmlns:a16="http://schemas.microsoft.com/office/drawing/2014/main" id="{2760CC5D-B5D6-9349-BFF4-23D0A57BC9DC}"/>
              </a:ext>
            </a:extLst>
          </p:cNvPr>
          <p:cNvSpPr/>
          <p:nvPr/>
        </p:nvSpPr>
        <p:spPr>
          <a:xfrm>
            <a:off x="9784266" y="3681664"/>
            <a:ext cx="2301502" cy="1143000"/>
          </a:xfrm>
          <a:prstGeom prst="wedgeRoundRectCallout">
            <a:avLst>
              <a:gd name="adj1" fmla="val -99484"/>
              <a:gd name="adj2" fmla="val 58657"/>
              <a:gd name="adj3" fmla="val 16667"/>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71985BC-E16C-A44E-B26F-1B76210D38F0}"/>
              </a:ext>
            </a:extLst>
          </p:cNvPr>
          <p:cNvSpPr txBox="1"/>
          <p:nvPr/>
        </p:nvSpPr>
        <p:spPr>
          <a:xfrm>
            <a:off x="5013064" y="1485901"/>
            <a:ext cx="1082936" cy="1384995"/>
          </a:xfrm>
          <a:prstGeom prst="rect">
            <a:avLst/>
          </a:prstGeom>
          <a:noFill/>
        </p:spPr>
        <p:txBody>
          <a:bodyPr wrap="square" rtlCol="0">
            <a:spAutoFit/>
          </a:bodyPr>
          <a:lstStyle/>
          <a:p>
            <a:r>
              <a:rPr lang="en-US" sz="1400" dirty="0"/>
              <a:t>GLE</a:t>
            </a:r>
          </a:p>
          <a:p>
            <a:r>
              <a:rPr lang="en-US" sz="1400" dirty="0"/>
              <a:t>GLEX</a:t>
            </a:r>
          </a:p>
          <a:p>
            <a:r>
              <a:rPr lang="en-US" sz="1400" dirty="0"/>
              <a:t>GLPD</a:t>
            </a:r>
          </a:p>
          <a:p>
            <a:r>
              <a:rPr lang="en-US" sz="1400" dirty="0"/>
              <a:t>GLXX</a:t>
            </a:r>
          </a:p>
          <a:p>
            <a:r>
              <a:rPr lang="en-US" sz="1400" dirty="0"/>
              <a:t>DIN</a:t>
            </a:r>
          </a:p>
          <a:p>
            <a:r>
              <a:rPr lang="en-US" sz="1400" dirty="0"/>
              <a:t>CAEN</a:t>
            </a:r>
          </a:p>
        </p:txBody>
      </p:sp>
      <p:sp>
        <p:nvSpPr>
          <p:cNvPr id="12" name="TextBox 11">
            <a:extLst>
              <a:ext uri="{FF2B5EF4-FFF2-40B4-BE49-F238E27FC236}">
                <a16:creationId xmlns:a16="http://schemas.microsoft.com/office/drawing/2014/main" id="{4BFC3696-FD7D-FA4A-BBAD-C0B76A319ECD}"/>
              </a:ext>
            </a:extLst>
          </p:cNvPr>
          <p:cNvSpPr txBox="1"/>
          <p:nvPr/>
        </p:nvSpPr>
        <p:spPr>
          <a:xfrm>
            <a:off x="6162903" y="1485900"/>
            <a:ext cx="1202875" cy="1384995"/>
          </a:xfrm>
          <a:prstGeom prst="rect">
            <a:avLst/>
          </a:prstGeom>
          <a:noFill/>
        </p:spPr>
        <p:txBody>
          <a:bodyPr wrap="square" rtlCol="0">
            <a:spAutoFit/>
          </a:bodyPr>
          <a:lstStyle/>
          <a:p>
            <a:r>
              <a:rPr lang="en-US" sz="1400" dirty="0"/>
              <a:t>GLPAC</a:t>
            </a:r>
          </a:p>
          <a:p>
            <a:r>
              <a:rPr lang="en-US" sz="1400" dirty="0"/>
              <a:t>GLPP</a:t>
            </a:r>
          </a:p>
          <a:p>
            <a:r>
              <a:rPr lang="en-US" sz="1400" dirty="0"/>
              <a:t>INFINET EX</a:t>
            </a:r>
          </a:p>
          <a:p>
            <a:r>
              <a:rPr lang="en-US" sz="1400" dirty="0"/>
              <a:t>ILUX</a:t>
            </a:r>
          </a:p>
          <a:p>
            <a:r>
              <a:rPr lang="en-US" sz="1400" dirty="0"/>
              <a:t>GLS</a:t>
            </a:r>
          </a:p>
          <a:p>
            <a:r>
              <a:rPr lang="en-US" sz="1400" dirty="0"/>
              <a:t>GLA</a:t>
            </a:r>
          </a:p>
        </p:txBody>
      </p:sp>
      <p:sp>
        <p:nvSpPr>
          <p:cNvPr id="13" name="TextBox 12">
            <a:extLst>
              <a:ext uri="{FF2B5EF4-FFF2-40B4-BE49-F238E27FC236}">
                <a16:creationId xmlns:a16="http://schemas.microsoft.com/office/drawing/2014/main" id="{ADBAA377-8D06-7749-995B-46C03360907D}"/>
              </a:ext>
            </a:extLst>
          </p:cNvPr>
          <p:cNvSpPr txBox="1"/>
          <p:nvPr/>
        </p:nvSpPr>
        <p:spPr>
          <a:xfrm>
            <a:off x="7511057" y="1468999"/>
            <a:ext cx="1202875" cy="1600438"/>
          </a:xfrm>
          <a:prstGeom prst="rect">
            <a:avLst/>
          </a:prstGeom>
          <a:noFill/>
        </p:spPr>
        <p:txBody>
          <a:bodyPr wrap="square" rtlCol="0">
            <a:spAutoFit/>
          </a:bodyPr>
          <a:lstStyle/>
          <a:p>
            <a:r>
              <a:rPr lang="en-US" sz="1400" dirty="0"/>
              <a:t>CAMEO</a:t>
            </a:r>
          </a:p>
          <a:p>
            <a:r>
              <a:rPr lang="en-US" sz="1400" dirty="0"/>
              <a:t>LCP</a:t>
            </a:r>
          </a:p>
          <a:p>
            <a:r>
              <a:rPr lang="en-US" sz="1400" dirty="0"/>
              <a:t>CPP</a:t>
            </a:r>
          </a:p>
          <a:p>
            <a:r>
              <a:rPr lang="en-US" sz="1400" dirty="0"/>
              <a:t>POE</a:t>
            </a:r>
          </a:p>
          <a:p>
            <a:r>
              <a:rPr lang="en-US" sz="1400" dirty="0"/>
              <a:t>TSW</a:t>
            </a:r>
          </a:p>
          <a:p>
            <a:r>
              <a:rPr lang="en-US" sz="1400" dirty="0"/>
              <a:t>PHAROS</a:t>
            </a:r>
          </a:p>
          <a:p>
            <a:endParaRPr lang="en-US" sz="1400" dirty="0"/>
          </a:p>
        </p:txBody>
      </p:sp>
      <p:sp>
        <p:nvSpPr>
          <p:cNvPr id="14" name="TextBox 13">
            <a:extLst>
              <a:ext uri="{FF2B5EF4-FFF2-40B4-BE49-F238E27FC236}">
                <a16:creationId xmlns:a16="http://schemas.microsoft.com/office/drawing/2014/main" id="{F13D245B-664A-7F4B-88E1-A1FD0910A20C}"/>
              </a:ext>
            </a:extLst>
          </p:cNvPr>
          <p:cNvSpPr txBox="1"/>
          <p:nvPr/>
        </p:nvSpPr>
        <p:spPr>
          <a:xfrm>
            <a:off x="9880075" y="3886065"/>
            <a:ext cx="2258469" cy="646331"/>
          </a:xfrm>
          <a:prstGeom prst="rect">
            <a:avLst/>
          </a:prstGeom>
          <a:noFill/>
        </p:spPr>
        <p:txBody>
          <a:bodyPr wrap="square" rtlCol="0" anchor="t">
            <a:spAutoFit/>
          </a:bodyPr>
          <a:lstStyle/>
          <a:p>
            <a:r>
              <a:rPr lang="en-US" dirty="0"/>
              <a:t>Zūm</a:t>
            </a:r>
            <a:r>
              <a:rPr lang="en-US" sz="1050" dirty="0"/>
              <a:t>®</a:t>
            </a:r>
            <a:r>
              <a:rPr lang="en-US" dirty="0"/>
              <a:t> Solutions</a:t>
            </a:r>
          </a:p>
          <a:p>
            <a:r>
              <a:rPr lang="en-US" dirty="0"/>
              <a:t>SpaceBuilder</a:t>
            </a:r>
            <a:r>
              <a:rPr lang="en-US" sz="1200" dirty="0"/>
              <a:t>® </a:t>
            </a:r>
            <a:endParaRPr lang="en-US" dirty="0"/>
          </a:p>
        </p:txBody>
      </p:sp>
      <p:cxnSp>
        <p:nvCxnSpPr>
          <p:cNvPr id="15" name="Straight Connector 14">
            <a:extLst>
              <a:ext uri="{FF2B5EF4-FFF2-40B4-BE49-F238E27FC236}">
                <a16:creationId xmlns:a16="http://schemas.microsoft.com/office/drawing/2014/main" id="{D6341CC2-D364-0642-8F6C-416BE7F8A106}"/>
              </a:ext>
            </a:extLst>
          </p:cNvPr>
          <p:cNvCxnSpPr/>
          <p:nvPr/>
        </p:nvCxnSpPr>
        <p:spPr>
          <a:xfrm>
            <a:off x="5895191" y="1485900"/>
            <a:ext cx="0" cy="12788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B601195-1557-5141-8E29-8D9171016374}"/>
              </a:ext>
            </a:extLst>
          </p:cNvPr>
          <p:cNvCxnSpPr/>
          <p:nvPr/>
        </p:nvCxnSpPr>
        <p:spPr>
          <a:xfrm>
            <a:off x="7365778" y="1485900"/>
            <a:ext cx="0" cy="1278815"/>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D47AFBC-26AE-634A-9345-A581F4F66336}"/>
              </a:ext>
            </a:extLst>
          </p:cNvPr>
          <p:cNvSpPr txBox="1"/>
          <p:nvPr/>
        </p:nvSpPr>
        <p:spPr>
          <a:xfrm>
            <a:off x="8846473" y="1301234"/>
            <a:ext cx="1949116" cy="369332"/>
          </a:xfrm>
          <a:prstGeom prst="rect">
            <a:avLst/>
          </a:prstGeom>
          <a:noFill/>
        </p:spPr>
        <p:txBody>
          <a:bodyPr wrap="square" rtlCol="0">
            <a:spAutoFit/>
          </a:bodyPr>
          <a:lstStyle/>
          <a:p>
            <a:r>
              <a:rPr lang="en-US" dirty="0"/>
              <a:t>In with the old</a:t>
            </a:r>
          </a:p>
        </p:txBody>
      </p:sp>
      <p:sp>
        <p:nvSpPr>
          <p:cNvPr id="17" name="TextBox 16">
            <a:extLst>
              <a:ext uri="{FF2B5EF4-FFF2-40B4-BE49-F238E27FC236}">
                <a16:creationId xmlns:a16="http://schemas.microsoft.com/office/drawing/2014/main" id="{4B43A2A0-EB8F-1441-83C0-4826782EB272}"/>
              </a:ext>
            </a:extLst>
          </p:cNvPr>
          <p:cNvSpPr txBox="1"/>
          <p:nvPr/>
        </p:nvSpPr>
        <p:spPr>
          <a:xfrm>
            <a:off x="9880075" y="3284667"/>
            <a:ext cx="1949116" cy="369332"/>
          </a:xfrm>
          <a:prstGeom prst="rect">
            <a:avLst/>
          </a:prstGeom>
          <a:noFill/>
        </p:spPr>
        <p:txBody>
          <a:bodyPr wrap="square" rtlCol="0">
            <a:spAutoFit/>
          </a:bodyPr>
          <a:lstStyle/>
          <a:p>
            <a:r>
              <a:rPr lang="en-US" dirty="0"/>
              <a:t>Out with the New</a:t>
            </a:r>
          </a:p>
        </p:txBody>
      </p:sp>
    </p:spTree>
    <p:extLst>
      <p:ext uri="{BB962C8B-B14F-4D97-AF65-F5344CB8AC3E}">
        <p14:creationId xmlns:p14="http://schemas.microsoft.com/office/powerpoint/2010/main" val="2540796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dirty="0"/>
              <a:t>Crestron </a:t>
            </a:r>
            <a:r>
              <a:rPr lang="en-US" dirty="0" err="1"/>
              <a:t>Zūm</a:t>
            </a:r>
            <a:r>
              <a:rPr lang="en-US" sz="1200" baseline="-25000" dirty="0"/>
              <a:t>®</a:t>
            </a:r>
          </a:p>
        </p:txBody>
      </p:sp>
      <p:sp>
        <p:nvSpPr>
          <p:cNvPr id="11" name="Subtitle 10"/>
          <p:cNvSpPr>
            <a:spLocks noGrp="1"/>
          </p:cNvSpPr>
          <p:nvPr>
            <p:ph type="subTitle" idx="1"/>
          </p:nvPr>
        </p:nvSpPr>
        <p:spPr/>
        <p:txBody>
          <a:bodyPr/>
          <a:lstStyle/>
          <a:p>
            <a:r>
              <a:rPr lang="en-US" dirty="0"/>
              <a:t>Lighting control made easy</a:t>
            </a:r>
          </a:p>
        </p:txBody>
      </p:sp>
    </p:spTree>
    <p:extLst>
      <p:ext uri="{BB962C8B-B14F-4D97-AF65-F5344CB8AC3E}">
        <p14:creationId xmlns:p14="http://schemas.microsoft.com/office/powerpoint/2010/main" val="1425825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a:xfrm>
            <a:off x="342900" y="354568"/>
            <a:ext cx="6438900" cy="738664"/>
          </a:xfrm>
        </p:spPr>
        <p:txBody>
          <a:bodyPr/>
          <a:lstStyle/>
          <a:p>
            <a:r>
              <a:rPr lang="en-US" dirty="0"/>
              <a:t>Crestron </a:t>
            </a:r>
            <a:r>
              <a:rPr lang="en-US" dirty="0" err="1"/>
              <a:t>Zūm</a:t>
            </a:r>
            <a:r>
              <a:rPr lang="en-US" dirty="0"/>
              <a:t>: Lighting Control Systems </a:t>
            </a:r>
            <a:br>
              <a:rPr lang="en-US" dirty="0"/>
            </a:br>
            <a:r>
              <a:rPr lang="en-US" dirty="0"/>
              <a:t>for a New Generation</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a:xfrm>
            <a:off x="342900" y="1485900"/>
            <a:ext cx="4765128" cy="4686300"/>
          </a:xfrm>
        </p:spPr>
        <p:txBody>
          <a:bodyPr>
            <a:normAutofit/>
          </a:bodyPr>
          <a:lstStyle/>
          <a:p>
            <a:r>
              <a:rPr lang="en-US" dirty="0"/>
              <a:t>Lighting Control Made Easy</a:t>
            </a:r>
          </a:p>
          <a:p>
            <a:pPr lvl="1"/>
            <a:r>
              <a:rPr lang="en-US" dirty="0"/>
              <a:t>Crestron </a:t>
            </a:r>
            <a:r>
              <a:rPr lang="en-US" dirty="0" err="1"/>
              <a:t>Zūm</a:t>
            </a:r>
            <a:r>
              <a:rPr lang="en-US" dirty="0"/>
              <a:t> lighting control systems cover all your requirements on a single platform. With simple design, installation, control and unparalleled scalability, </a:t>
            </a:r>
            <a:r>
              <a:rPr lang="en-US" dirty="0" err="1"/>
              <a:t>Zūm</a:t>
            </a:r>
            <a:r>
              <a:rPr lang="en-US" dirty="0"/>
              <a:t> enables you to control lighting in as many — or as few — spaces as required.</a:t>
            </a:r>
          </a:p>
        </p:txBody>
      </p:sp>
      <p:pic>
        <p:nvPicPr>
          <p:cNvPr id="5" name="Picture 4">
            <a:extLst>
              <a:ext uri="{FF2B5EF4-FFF2-40B4-BE49-F238E27FC236}">
                <a16:creationId xmlns:a16="http://schemas.microsoft.com/office/drawing/2014/main" id="{273544F1-5489-A445-B524-5BCAD8C7E231}"/>
              </a:ext>
            </a:extLst>
          </p:cNvPr>
          <p:cNvPicPr>
            <a:picLocks noChangeAspect="1"/>
          </p:cNvPicPr>
          <p:nvPr/>
        </p:nvPicPr>
        <p:blipFill>
          <a:blip r:embed="rId2"/>
          <a:srcRect/>
          <a:stretch/>
        </p:blipFill>
        <p:spPr>
          <a:xfrm>
            <a:off x="4502291" y="130992"/>
            <a:ext cx="7689709" cy="6372440"/>
          </a:xfrm>
          <a:prstGeom prst="rect">
            <a:avLst/>
          </a:prstGeom>
        </p:spPr>
      </p:pic>
      <p:pic>
        <p:nvPicPr>
          <p:cNvPr id="8" name="Picture 7">
            <a:extLst>
              <a:ext uri="{FF2B5EF4-FFF2-40B4-BE49-F238E27FC236}">
                <a16:creationId xmlns:a16="http://schemas.microsoft.com/office/drawing/2014/main" id="{DB7EAD31-8A43-B14C-AAB0-E7D9683F4696}"/>
              </a:ext>
            </a:extLst>
          </p:cNvPr>
          <p:cNvPicPr>
            <a:picLocks noChangeAspect="1"/>
          </p:cNvPicPr>
          <p:nvPr/>
        </p:nvPicPr>
        <p:blipFill>
          <a:blip r:embed="rId3"/>
          <a:srcRect/>
          <a:stretch/>
        </p:blipFill>
        <p:spPr>
          <a:xfrm>
            <a:off x="5475890" y="1616590"/>
            <a:ext cx="1373960" cy="454104"/>
          </a:xfrm>
          <a:prstGeom prst="rect">
            <a:avLst/>
          </a:prstGeom>
        </p:spPr>
      </p:pic>
    </p:spTree>
    <p:extLst>
      <p:ext uri="{BB962C8B-B14F-4D97-AF65-F5344CB8AC3E}">
        <p14:creationId xmlns:p14="http://schemas.microsoft.com/office/powerpoint/2010/main" val="439462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What is Zūm?</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p:txBody>
          <a:bodyPr/>
          <a:lstStyle/>
          <a:p>
            <a:r>
              <a:rPr lang="en-US" dirty="0"/>
              <a:t>2020 Agent Survey of system architecture</a:t>
            </a:r>
          </a:p>
          <a:p>
            <a:endParaRPr lang="en-US" dirty="0"/>
          </a:p>
          <a:p>
            <a:r>
              <a:rPr lang="en-US" b="0" dirty="0"/>
              <a:t>Centralized verses Distributed</a:t>
            </a:r>
          </a:p>
          <a:p>
            <a:pPr marL="708660" lvl="2" indent="-342900">
              <a:buFont typeface="Arial" panose="020B0604020202020204" pitchFamily="34" charset="0"/>
              <a:buChar char="•"/>
            </a:pPr>
            <a:r>
              <a:rPr lang="en-US" dirty="0"/>
              <a:t>Over 90% saw the distributed market growing or staying the same, while only 9% saw growth in their centralized lighting control business.</a:t>
            </a:r>
          </a:p>
        </p:txBody>
      </p:sp>
      <p:pic>
        <p:nvPicPr>
          <p:cNvPr id="8" name="Picture 7">
            <a:extLst>
              <a:ext uri="{FF2B5EF4-FFF2-40B4-BE49-F238E27FC236}">
                <a16:creationId xmlns:a16="http://schemas.microsoft.com/office/drawing/2014/main" id="{A3ED8EC4-EFE5-0943-9A74-7908BE89219D}"/>
              </a:ext>
            </a:extLst>
          </p:cNvPr>
          <p:cNvPicPr/>
          <p:nvPr/>
        </p:nvPicPr>
        <p:blipFill>
          <a:blip r:embed="rId3">
            <a:extLst>
              <a:ext uri="{28A0092B-C50C-407E-A947-70E740481C1C}">
                <a14:useLocalDpi xmlns:a14="http://schemas.microsoft.com/office/drawing/2010/main"/>
              </a:ext>
            </a:extLst>
          </a:blip>
          <a:stretch>
            <a:fillRect/>
          </a:stretch>
        </p:blipFill>
        <p:spPr>
          <a:xfrm>
            <a:off x="4182700" y="3994199"/>
            <a:ext cx="2477074" cy="2086747"/>
          </a:xfrm>
          <a:prstGeom prst="rect">
            <a:avLst/>
          </a:prstGeom>
        </p:spPr>
      </p:pic>
      <p:pic>
        <p:nvPicPr>
          <p:cNvPr id="2" name="Picture 1">
            <a:extLst>
              <a:ext uri="{FF2B5EF4-FFF2-40B4-BE49-F238E27FC236}">
                <a16:creationId xmlns:a16="http://schemas.microsoft.com/office/drawing/2014/main" id="{AF24F49B-C91A-514E-B8F9-67E9AC392CD9}"/>
              </a:ext>
            </a:extLst>
          </p:cNvPr>
          <p:cNvPicPr>
            <a:picLocks noChangeAspect="1"/>
          </p:cNvPicPr>
          <p:nvPr/>
        </p:nvPicPr>
        <p:blipFill>
          <a:blip r:embed="rId4"/>
          <a:stretch>
            <a:fillRect/>
          </a:stretch>
        </p:blipFill>
        <p:spPr>
          <a:xfrm>
            <a:off x="7722608" y="1485901"/>
            <a:ext cx="3475272" cy="3475272"/>
          </a:xfrm>
          <a:prstGeom prst="rect">
            <a:avLst/>
          </a:prstGeom>
        </p:spPr>
      </p:pic>
      <p:sp>
        <p:nvSpPr>
          <p:cNvPr id="6" name="TextBox 5">
            <a:extLst>
              <a:ext uri="{FF2B5EF4-FFF2-40B4-BE49-F238E27FC236}">
                <a16:creationId xmlns:a16="http://schemas.microsoft.com/office/drawing/2014/main" id="{799BC03F-B8E5-D643-BBE8-F993BAE76A50}"/>
              </a:ext>
            </a:extLst>
          </p:cNvPr>
          <p:cNvSpPr txBox="1"/>
          <p:nvPr/>
        </p:nvSpPr>
        <p:spPr>
          <a:xfrm>
            <a:off x="1062845" y="4880617"/>
            <a:ext cx="2997829" cy="923330"/>
          </a:xfrm>
          <a:prstGeom prst="rect">
            <a:avLst/>
          </a:prstGeom>
          <a:noFill/>
        </p:spPr>
        <p:txBody>
          <a:bodyPr wrap="square" rtlCol="0">
            <a:spAutoFit/>
          </a:bodyPr>
          <a:lstStyle/>
          <a:p>
            <a:r>
              <a:rPr lang="en-US" i="1" dirty="0">
                <a:solidFill>
                  <a:srgbClr val="FF0000"/>
                </a:solidFill>
              </a:rPr>
              <a:t>Proven true by 54% Zūm systems growth in 2020!.</a:t>
            </a:r>
          </a:p>
          <a:p>
            <a:endParaRPr lang="en-US" dirty="0"/>
          </a:p>
        </p:txBody>
      </p:sp>
    </p:spTree>
    <p:extLst>
      <p:ext uri="{BB962C8B-B14F-4D97-AF65-F5344CB8AC3E}">
        <p14:creationId xmlns:p14="http://schemas.microsoft.com/office/powerpoint/2010/main" val="1326062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816FBC-C18D-C548-96A4-7E96818897F9}"/>
              </a:ext>
            </a:extLst>
          </p:cNvPr>
          <p:cNvPicPr>
            <a:picLocks noChangeAspect="1"/>
          </p:cNvPicPr>
          <p:nvPr/>
        </p:nvPicPr>
        <p:blipFill>
          <a:blip r:embed="rId2"/>
          <a:srcRect/>
          <a:stretch/>
        </p:blipFill>
        <p:spPr>
          <a:xfrm>
            <a:off x="4502291" y="130992"/>
            <a:ext cx="7689709" cy="6372440"/>
          </a:xfrm>
          <a:prstGeom prst="rect">
            <a:avLst/>
          </a:prstGeom>
        </p:spPr>
      </p:pic>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What is Zūm?</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a:xfrm>
            <a:off x="342900" y="1485901"/>
            <a:ext cx="5333071" cy="4686300"/>
          </a:xfrm>
        </p:spPr>
        <p:txBody>
          <a:bodyPr/>
          <a:lstStyle/>
          <a:p>
            <a:r>
              <a:rPr lang="en-US" dirty="0"/>
              <a:t>New distributed platform of controls</a:t>
            </a:r>
          </a:p>
          <a:p>
            <a:endParaRPr lang="en-US" dirty="0"/>
          </a:p>
          <a:p>
            <a:r>
              <a:rPr lang="en-US" dirty="0"/>
              <a:t>EASY</a:t>
            </a:r>
          </a:p>
          <a:p>
            <a:pPr marL="342900" indent="-342900">
              <a:buFont typeface="Arial" panose="020B0604020202020204" pitchFamily="34" charset="0"/>
              <a:buChar char="•"/>
            </a:pPr>
            <a:r>
              <a:rPr lang="en-US" b="0" dirty="0"/>
              <a:t>Easy to design</a:t>
            </a:r>
          </a:p>
          <a:p>
            <a:pPr marL="708660" lvl="2" indent="-342900">
              <a:buFont typeface="Arial" panose="020B0604020202020204" pitchFamily="34" charset="0"/>
              <a:buChar char="•"/>
            </a:pPr>
            <a:r>
              <a:rPr lang="en-US" dirty="0"/>
              <a:t>Simple J-Box distributed platform</a:t>
            </a:r>
            <a:endParaRPr lang="en-US" b="0" dirty="0"/>
          </a:p>
          <a:p>
            <a:pPr marL="342900" indent="-342900">
              <a:buFont typeface="Arial" panose="020B0604020202020204" pitchFamily="34" charset="0"/>
              <a:buChar char="•"/>
            </a:pPr>
            <a:r>
              <a:rPr lang="en-US" b="0" dirty="0"/>
              <a:t>Easy to install</a:t>
            </a:r>
          </a:p>
          <a:p>
            <a:pPr marL="708660" lvl="2" indent="-342900">
              <a:buFont typeface="Arial" panose="020B0604020202020204" pitchFamily="34" charset="0"/>
              <a:buChar char="•"/>
            </a:pPr>
            <a:r>
              <a:rPr lang="en-US" dirty="0"/>
              <a:t>No complicated wiring. Wireless </a:t>
            </a:r>
            <a:br>
              <a:rPr lang="en-US" dirty="0"/>
            </a:br>
            <a:r>
              <a:rPr lang="en-US" dirty="0"/>
              <a:t>or wired with CAT5 connections</a:t>
            </a:r>
            <a:endParaRPr lang="en-US" b="0" dirty="0"/>
          </a:p>
          <a:p>
            <a:pPr marL="342900" indent="-342900">
              <a:buFont typeface="Arial" panose="020B0604020202020204" pitchFamily="34" charset="0"/>
              <a:buChar char="•"/>
            </a:pPr>
            <a:r>
              <a:rPr lang="en-US" b="0" dirty="0"/>
              <a:t>Easy to startup</a:t>
            </a:r>
          </a:p>
          <a:p>
            <a:pPr marL="708660" lvl="2" indent="-342900">
              <a:buFont typeface="Arial" panose="020B0604020202020204" pitchFamily="34" charset="0"/>
              <a:buChar char="•"/>
            </a:pPr>
            <a:r>
              <a:rPr lang="en-US" dirty="0"/>
              <a:t>No custom programming. All app-based system startup</a:t>
            </a:r>
            <a:endParaRPr lang="en-US" b="0" dirty="0"/>
          </a:p>
        </p:txBody>
      </p:sp>
    </p:spTree>
    <p:extLst>
      <p:ext uri="{BB962C8B-B14F-4D97-AF65-F5344CB8AC3E}">
        <p14:creationId xmlns:p14="http://schemas.microsoft.com/office/powerpoint/2010/main" val="2337491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What is Zūm</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a:xfrm>
            <a:off x="340661" y="1344167"/>
            <a:ext cx="6685039" cy="4939401"/>
          </a:xfrm>
        </p:spPr>
        <p:txBody>
          <a:bodyPr>
            <a:normAutofit/>
          </a:bodyPr>
          <a:lstStyle/>
          <a:p>
            <a:r>
              <a:rPr lang="en-US" dirty="0"/>
              <a:t>Zūm </a:t>
            </a:r>
            <a:r>
              <a:rPr lang="en-US" dirty="0">
                <a:solidFill>
                  <a:srgbClr val="00B050"/>
                </a:solidFill>
              </a:rPr>
              <a:t>wired Solutions </a:t>
            </a:r>
          </a:p>
          <a:p>
            <a:endParaRPr lang="en-US" sz="1600" dirty="0">
              <a:solidFill>
                <a:srgbClr val="00B050"/>
              </a:solidFill>
            </a:endParaRPr>
          </a:p>
          <a:p>
            <a:pPr marL="182880" lvl="2" indent="0">
              <a:buNone/>
            </a:pPr>
            <a:r>
              <a:rPr lang="en-US" sz="2000" b="1" dirty="0"/>
              <a:t>Only a small number of components:</a:t>
            </a:r>
          </a:p>
          <a:p>
            <a:pPr lvl="3"/>
            <a:r>
              <a:rPr lang="en-US" dirty="0"/>
              <a:t>J-box load controllers (above ceiling) </a:t>
            </a:r>
          </a:p>
          <a:p>
            <a:pPr lvl="3"/>
            <a:r>
              <a:rPr lang="en-US" dirty="0"/>
              <a:t>Keypads</a:t>
            </a:r>
          </a:p>
          <a:p>
            <a:pPr lvl="3"/>
            <a:r>
              <a:rPr lang="en-US" dirty="0"/>
              <a:t>Sensors</a:t>
            </a:r>
          </a:p>
          <a:p>
            <a:pPr lvl="4"/>
            <a:r>
              <a:rPr lang="en-US" dirty="0"/>
              <a:t>OCC/VAC, Daylight, Part</a:t>
            </a:r>
          </a:p>
          <a:p>
            <a:pPr lvl="3"/>
            <a:r>
              <a:rPr lang="en-US" dirty="0"/>
              <a:t>Hybrid ability with wireless interfaces or spaces</a:t>
            </a:r>
          </a:p>
          <a:p>
            <a:pPr lvl="3"/>
            <a:r>
              <a:rPr lang="en-US" dirty="0"/>
              <a:t>Can be </a:t>
            </a:r>
            <a:r>
              <a:rPr lang="en-US" u="sng" dirty="0"/>
              <a:t>stand-alone </a:t>
            </a:r>
            <a:r>
              <a:rPr lang="en-US" dirty="0"/>
              <a:t>or </a:t>
            </a:r>
            <a:r>
              <a:rPr lang="en-US" u="sng" dirty="0"/>
              <a:t>networked</a:t>
            </a:r>
          </a:p>
          <a:p>
            <a:pPr lvl="3"/>
            <a:r>
              <a:rPr lang="en-US" dirty="0"/>
              <a:t>Hub – Central management</a:t>
            </a:r>
          </a:p>
          <a:p>
            <a:pPr lvl="3"/>
            <a:r>
              <a:rPr lang="en-US" dirty="0"/>
              <a:t>Leveraging the Power </a:t>
            </a:r>
            <a:r>
              <a:rPr lang="en-US" b="1" u="sng" dirty="0">
                <a:solidFill>
                  <a:srgbClr val="0070C0"/>
                </a:solidFill>
              </a:rPr>
              <a:t>of</a:t>
            </a:r>
            <a:r>
              <a:rPr lang="en-US" dirty="0"/>
              <a:t> Ethernet</a:t>
            </a:r>
          </a:p>
          <a:p>
            <a:pPr lvl="4"/>
            <a:r>
              <a:rPr lang="en-US" dirty="0"/>
              <a:t>Ethernet is </a:t>
            </a:r>
            <a:r>
              <a:rPr lang="en-US" u="sng" dirty="0"/>
              <a:t>10X faster </a:t>
            </a:r>
            <a:r>
              <a:rPr lang="en-US" dirty="0"/>
              <a:t>than the old </a:t>
            </a:r>
            <a:r>
              <a:rPr lang="en-US" dirty="0" err="1"/>
              <a:t>Cresnet</a:t>
            </a:r>
            <a:r>
              <a:rPr lang="en-US" dirty="0"/>
              <a:t> RS485 buss</a:t>
            </a:r>
          </a:p>
        </p:txBody>
      </p:sp>
      <p:pic>
        <p:nvPicPr>
          <p:cNvPr id="5" name="Picture 4">
            <a:extLst>
              <a:ext uri="{FF2B5EF4-FFF2-40B4-BE49-F238E27FC236}">
                <a16:creationId xmlns:a16="http://schemas.microsoft.com/office/drawing/2014/main" id="{30F77124-DE43-3D4C-B22E-872C8AD8A9A8}"/>
              </a:ext>
            </a:extLst>
          </p:cNvPr>
          <p:cNvPicPr>
            <a:picLocks noChangeAspect="1"/>
          </p:cNvPicPr>
          <p:nvPr/>
        </p:nvPicPr>
        <p:blipFill>
          <a:blip r:embed="rId2"/>
          <a:srcRect/>
          <a:stretch/>
        </p:blipFill>
        <p:spPr>
          <a:xfrm>
            <a:off x="6430852" y="1593018"/>
            <a:ext cx="5215047" cy="3671964"/>
          </a:xfrm>
          <a:prstGeom prst="rect">
            <a:avLst/>
          </a:prstGeom>
        </p:spPr>
      </p:pic>
    </p:spTree>
    <p:extLst>
      <p:ext uri="{BB962C8B-B14F-4D97-AF65-F5344CB8AC3E}">
        <p14:creationId xmlns:p14="http://schemas.microsoft.com/office/powerpoint/2010/main" val="3841007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F120388-DBE9-4B47-AED9-7E2DAEDE0B33}"/>
              </a:ext>
            </a:extLst>
          </p:cNvPr>
          <p:cNvSpPr>
            <a:spLocks noGrp="1"/>
          </p:cNvSpPr>
          <p:nvPr>
            <p:ph type="title"/>
          </p:nvPr>
        </p:nvSpPr>
        <p:spPr>
          <a:xfrm>
            <a:off x="342900" y="2476500"/>
            <a:ext cx="11506200" cy="1524000"/>
          </a:xfrm>
        </p:spPr>
        <p:txBody>
          <a:bodyPr/>
          <a:lstStyle/>
          <a:p>
            <a:pPr>
              <a:lnSpc>
                <a:spcPct val="150000"/>
              </a:lnSpc>
              <a:spcAft>
                <a:spcPts val="2400"/>
              </a:spcAft>
            </a:pPr>
            <a:r>
              <a:rPr lang="en-US" dirty="0"/>
              <a:t>Crestron Commercial Lighting</a:t>
            </a:r>
            <a:br>
              <a:rPr lang="en-US" b="1" dirty="0"/>
            </a:br>
            <a:endParaRPr lang="en-US" sz="1800" b="1" dirty="0"/>
          </a:p>
        </p:txBody>
      </p:sp>
    </p:spTree>
    <p:extLst>
      <p:ext uri="{BB962C8B-B14F-4D97-AF65-F5344CB8AC3E}">
        <p14:creationId xmlns:p14="http://schemas.microsoft.com/office/powerpoint/2010/main" val="2405632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C86A91-07E0-D54C-855A-29505409CC63}"/>
              </a:ext>
            </a:extLst>
          </p:cNvPr>
          <p:cNvPicPr>
            <a:picLocks noChangeAspect="1"/>
          </p:cNvPicPr>
          <p:nvPr/>
        </p:nvPicPr>
        <p:blipFill>
          <a:blip r:embed="rId2"/>
          <a:stretch>
            <a:fillRect/>
          </a:stretch>
        </p:blipFill>
        <p:spPr>
          <a:xfrm>
            <a:off x="4786634" y="30972"/>
            <a:ext cx="6806265" cy="7049067"/>
          </a:xfrm>
          <a:prstGeom prst="rect">
            <a:avLst/>
          </a:prstGeom>
        </p:spPr>
      </p:pic>
      <p:sp>
        <p:nvSpPr>
          <p:cNvPr id="3" name="TextBox 2">
            <a:extLst>
              <a:ext uri="{FF2B5EF4-FFF2-40B4-BE49-F238E27FC236}">
                <a16:creationId xmlns:a16="http://schemas.microsoft.com/office/drawing/2014/main" id="{7218ED14-A118-CC4A-A99C-C56E7922053F}"/>
              </a:ext>
            </a:extLst>
          </p:cNvPr>
          <p:cNvSpPr txBox="1"/>
          <p:nvPr/>
        </p:nvSpPr>
        <p:spPr>
          <a:xfrm>
            <a:off x="215153" y="74237"/>
            <a:ext cx="493606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effectLst/>
                <a:uLnTx/>
                <a:uFillTx/>
                <a:latin typeface="Calibri" panose="020F0502020204030204"/>
                <a:ea typeface="+mn-ea"/>
                <a:cs typeface="+mn-cs"/>
              </a:rPr>
              <a:t>Zūm Roadmap</a:t>
            </a:r>
          </a:p>
        </p:txBody>
      </p:sp>
      <p:sp>
        <p:nvSpPr>
          <p:cNvPr id="4" name="TextBox 3">
            <a:extLst>
              <a:ext uri="{FF2B5EF4-FFF2-40B4-BE49-F238E27FC236}">
                <a16:creationId xmlns:a16="http://schemas.microsoft.com/office/drawing/2014/main" id="{3461F51E-7E17-D74A-BF0A-B6686824941D}"/>
              </a:ext>
            </a:extLst>
          </p:cNvPr>
          <p:cNvSpPr txBox="1"/>
          <p:nvPr/>
        </p:nvSpPr>
        <p:spPr>
          <a:xfrm>
            <a:off x="947274" y="1697412"/>
            <a:ext cx="2925273"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latin typeface="Calibri" panose="020F0502020204030204"/>
              </a:rPr>
              <a:t>Phase II (May – June)</a:t>
            </a:r>
            <a:endParaRPr kumimoji="0" lang="en-US" sz="1800" b="1" i="0" u="sng" strike="noStrike" kern="1200" cap="none" spc="0" normalizeH="0" baseline="0" noProof="0" dirty="0">
              <a:ln>
                <a:noFill/>
              </a:ln>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a:rPr>
              <a:t>4 Series HUB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a:rPr>
              <a:t>ZUMLINK Sensors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latin typeface="Calibri" panose="020F0502020204030204"/>
              </a:rPr>
              <a:t>Adt’l</a:t>
            </a:r>
            <a:r>
              <a:rPr lang="en-US" dirty="0">
                <a:latin typeface="Calibri" panose="020F0502020204030204"/>
              </a:rPr>
              <a:t> load controllers</a:t>
            </a:r>
          </a:p>
          <a:p>
            <a:pPr marL="285750" indent="-285750">
              <a:buFont typeface="Arial" panose="020B0604020202020204" pitchFamily="34" charset="0"/>
              <a:buChar char="•"/>
              <a:defRPr/>
            </a:pPr>
            <a:r>
              <a:rPr lang="en-US" dirty="0"/>
              <a:t>App updates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C5C1704-AD95-0C4E-84FB-D5667D363E87}"/>
              </a:ext>
            </a:extLst>
          </p:cNvPr>
          <p:cNvSpPr txBox="1"/>
          <p:nvPr/>
        </p:nvSpPr>
        <p:spPr>
          <a:xfrm>
            <a:off x="10104283" y="608466"/>
            <a:ext cx="2173046"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sng" dirty="0">
                <a:latin typeface="Calibri" panose="020F0502020204030204"/>
              </a:rPr>
              <a:t>Accessories</a:t>
            </a:r>
            <a:endParaRPr kumimoji="0" lang="en-US" sz="1600" b="1" i="0" u="sng" strike="noStrike" kern="1200" cap="none" spc="0" normalizeH="0" baseline="0" noProof="0" dirty="0">
              <a:ln>
                <a:noFill/>
              </a:ln>
              <a:effectLst/>
              <a:uLnTx/>
              <a:uFillTx/>
              <a:latin typeface="Calibri" panose="020F0502020204030204"/>
              <a:ea typeface="+mn-ea"/>
              <a:cs typeface="+mn-cs"/>
            </a:endParaRPr>
          </a:p>
          <a:p>
            <a:pPr marL="285750" lvl="0" indent="-285750">
              <a:buFont typeface="Arial" panose="020B0604020202020204" pitchFamily="34" charset="0"/>
              <a:buChar char="•"/>
              <a:defRPr/>
            </a:pPr>
            <a:r>
              <a:rPr lang="en-US" sz="1600" dirty="0">
                <a:latin typeface="Calibri" panose="020F0502020204030204"/>
              </a:rPr>
              <a:t>IO Interface</a:t>
            </a:r>
          </a:p>
          <a:p>
            <a:pPr marL="285750" lvl="0" indent="-285750">
              <a:buFont typeface="Arial" panose="020B0604020202020204" pitchFamily="34" charset="0"/>
              <a:buChar char="•"/>
              <a:defRPr/>
            </a:pPr>
            <a:r>
              <a:rPr lang="en-US" sz="1600" dirty="0">
                <a:latin typeface="Calibri" panose="020F0502020204030204"/>
              </a:rPr>
              <a:t>Wireless Access Point</a:t>
            </a:r>
          </a:p>
          <a:p>
            <a:pPr marL="285750" lvl="0" indent="-285750">
              <a:buFont typeface="Arial" panose="020B0604020202020204" pitchFamily="34" charset="0"/>
              <a:buChar char="•"/>
              <a:defRPr/>
            </a:pPr>
            <a:r>
              <a:rPr lang="en-US" sz="1600" dirty="0">
                <a:latin typeface="Calibri" panose="020F0502020204030204"/>
              </a:rPr>
              <a:t>XIO Cloud management</a:t>
            </a:r>
          </a:p>
          <a:p>
            <a:pPr marL="285750" lvl="0" indent="-285750">
              <a:buFont typeface="Arial" panose="020B0604020202020204" pitchFamily="34" charset="0"/>
              <a:buChar char="•"/>
              <a:defRPr/>
            </a:pPr>
            <a:r>
              <a:rPr lang="en-US" sz="1600" dirty="0">
                <a:latin typeface="Calibri" panose="020F0502020204030204"/>
              </a:rPr>
              <a:t>Additional keypads</a:t>
            </a:r>
          </a:p>
          <a:p>
            <a:pPr marL="285750" lvl="0" indent="-285750">
              <a:buFont typeface="Arial" panose="020B0604020202020204" pitchFamily="34" charset="0"/>
              <a:buChar char="•"/>
              <a:defRPr/>
            </a:pPr>
            <a:r>
              <a:rPr lang="en-US" sz="1600" dirty="0">
                <a:latin typeface="Calibri" panose="020F0502020204030204"/>
              </a:rPr>
              <a:t>DMX</a:t>
            </a:r>
          </a:p>
          <a:p>
            <a:pPr marL="285750" lvl="0" indent="-285750">
              <a:buFont typeface="Arial" panose="020B0604020202020204" pitchFamily="34" charset="0"/>
              <a:buChar char="•"/>
              <a:defRPr/>
            </a:pPr>
            <a:r>
              <a:rPr lang="en-US" sz="1600" dirty="0">
                <a:latin typeface="Calibri" panose="020F0502020204030204"/>
              </a:rPr>
              <a:t>Touch Screen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759437D-FCE6-A14E-A8F3-AE76F6D5708B}"/>
              </a:ext>
            </a:extLst>
          </p:cNvPr>
          <p:cNvSpPr txBox="1"/>
          <p:nvPr/>
        </p:nvSpPr>
        <p:spPr>
          <a:xfrm>
            <a:off x="88545" y="3428999"/>
            <a:ext cx="3553152"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effectLst/>
                <a:uLnTx/>
                <a:uFillTx/>
                <a:latin typeface="Calibri" panose="020F0502020204030204"/>
                <a:ea typeface="+mn-ea"/>
                <a:cs typeface="+mn-cs"/>
              </a:rPr>
              <a:t>Feb 2021 (initial release of wired)</a:t>
            </a:r>
            <a:endParaRPr lang="en-US" dirty="0">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a:rPr>
              <a:t>0-10 V and DALI </a:t>
            </a:r>
            <a:r>
              <a:rPr lang="en-US" dirty="0" err="1">
                <a:latin typeface="Calibri" panose="020F0502020204030204"/>
              </a:rPr>
              <a:t>jBOX</a:t>
            </a:r>
            <a:endParaRPr lang="en-US" dirty="0">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a:rPr>
              <a:t>Secondary J-Box load controllers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a:rPr>
              <a:t>Keypad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a:rPr>
              <a:t>Keypad button trees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a:rPr>
              <a:t>Cables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11B0C76-7B0E-4B43-A465-03F0EDD7F8EC}"/>
              </a:ext>
            </a:extLst>
          </p:cNvPr>
          <p:cNvSpPr txBox="1"/>
          <p:nvPr/>
        </p:nvSpPr>
        <p:spPr>
          <a:xfrm>
            <a:off x="4119152" y="1099786"/>
            <a:ext cx="1724277"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latin typeface="Calibri" panose="020F0502020204030204"/>
              </a:rPr>
              <a:t>Beyond</a:t>
            </a:r>
            <a:endParaRPr lang="en-US" dirty="0">
              <a:latin typeface="Calibri" panose="020F0502020204030204"/>
            </a:endParaRPr>
          </a:p>
          <a:p>
            <a:pPr marL="285750" lvl="0" indent="-285750">
              <a:buFont typeface="Arial" panose="020B0604020202020204" pitchFamily="34" charset="0"/>
              <a:buChar char="•"/>
              <a:defRPr/>
            </a:pPr>
            <a:r>
              <a:rPr lang="en-US" dirty="0">
                <a:latin typeface="Calibri" panose="020F0502020204030204"/>
              </a:rPr>
              <a:t>POE Lighting</a:t>
            </a:r>
          </a:p>
          <a:p>
            <a:pPr marL="285750" lvl="0" indent="-285750">
              <a:buFont typeface="Arial" panose="020B0604020202020204" pitchFamily="34" charset="0"/>
              <a:buChar char="•"/>
              <a:defRPr/>
            </a:pPr>
            <a:r>
              <a:rPr lang="en-US" dirty="0">
                <a:latin typeface="Calibri" panose="020F0502020204030204"/>
              </a:rPr>
              <a:t>Zūm Panel</a:t>
            </a:r>
          </a:p>
          <a:p>
            <a:pPr marL="285750" lvl="0" indent="-285750">
              <a:buFont typeface="Arial" panose="020B0604020202020204" pitchFamily="34" charset="0"/>
              <a:buChar char="•"/>
              <a:defRPr/>
            </a:pPr>
            <a:r>
              <a:rPr lang="en-US" dirty="0">
                <a:latin typeface="Calibri" panose="020F0502020204030204"/>
              </a:rPr>
              <a:t>Exterior</a:t>
            </a:r>
          </a:p>
          <a:p>
            <a:pPr marL="285750" lvl="0" indent="-285750">
              <a:buFont typeface="Arial" panose="020B0604020202020204" pitchFamily="34" charset="0"/>
              <a:buChar char="•"/>
              <a:defRPr/>
            </a:pPr>
            <a:r>
              <a:rPr lang="en-US" dirty="0">
                <a:latin typeface="Calibri" panose="020F0502020204030204"/>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Calibri" panose="020F0502020204030204"/>
              <a:ea typeface="+mn-ea"/>
              <a:cs typeface="+mn-cs"/>
            </a:endParaRPr>
          </a:p>
        </p:txBody>
      </p:sp>
      <p:cxnSp>
        <p:nvCxnSpPr>
          <p:cNvPr id="8" name="Elbow Connector 7">
            <a:extLst>
              <a:ext uri="{FF2B5EF4-FFF2-40B4-BE49-F238E27FC236}">
                <a16:creationId xmlns:a16="http://schemas.microsoft.com/office/drawing/2014/main" id="{306D5CB9-9BE2-6D46-9BE1-414041127E6C}"/>
              </a:ext>
            </a:extLst>
          </p:cNvPr>
          <p:cNvCxnSpPr>
            <a:cxnSpLocks/>
          </p:cNvCxnSpPr>
          <p:nvPr/>
        </p:nvCxnSpPr>
        <p:spPr>
          <a:xfrm>
            <a:off x="215153" y="5160588"/>
            <a:ext cx="8950362" cy="766876"/>
          </a:xfrm>
          <a:prstGeom prst="bentConnector3">
            <a:avLst>
              <a:gd name="adj1" fmla="val 30308"/>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Elbow Connector 8">
            <a:extLst>
              <a:ext uri="{FF2B5EF4-FFF2-40B4-BE49-F238E27FC236}">
                <a16:creationId xmlns:a16="http://schemas.microsoft.com/office/drawing/2014/main" id="{419ADD9E-9E38-E548-81E6-CE99B5967B8D}"/>
              </a:ext>
            </a:extLst>
          </p:cNvPr>
          <p:cNvCxnSpPr>
            <a:cxnSpLocks/>
          </p:cNvCxnSpPr>
          <p:nvPr/>
        </p:nvCxnSpPr>
        <p:spPr>
          <a:xfrm>
            <a:off x="1219200" y="3152198"/>
            <a:ext cx="4876800" cy="806617"/>
          </a:xfrm>
          <a:prstGeom prst="bentConnector3">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Elbow Connector 9">
            <a:extLst>
              <a:ext uri="{FF2B5EF4-FFF2-40B4-BE49-F238E27FC236}">
                <a16:creationId xmlns:a16="http://schemas.microsoft.com/office/drawing/2014/main" id="{41D27DCA-676F-A741-91AA-60EE48B5E4B3}"/>
              </a:ext>
            </a:extLst>
          </p:cNvPr>
          <p:cNvCxnSpPr>
            <a:cxnSpLocks/>
          </p:cNvCxnSpPr>
          <p:nvPr/>
        </p:nvCxnSpPr>
        <p:spPr>
          <a:xfrm rot="10800000">
            <a:off x="9294607" y="2135172"/>
            <a:ext cx="2133532" cy="1320246"/>
          </a:xfrm>
          <a:prstGeom prst="bentConnector3">
            <a:avLst>
              <a:gd name="adj1" fmla="val 62957"/>
            </a:avLst>
          </a:prstGeom>
          <a:ln w="19050"/>
        </p:spPr>
        <p:style>
          <a:lnRef idx="1">
            <a:schemeClr val="accent2"/>
          </a:lnRef>
          <a:fillRef idx="0">
            <a:schemeClr val="accent2"/>
          </a:fillRef>
          <a:effectRef idx="0">
            <a:schemeClr val="accent2"/>
          </a:effectRef>
          <a:fontRef idx="minor">
            <a:schemeClr val="tx1"/>
          </a:fontRef>
        </p:style>
      </p:cxnSp>
      <p:cxnSp>
        <p:nvCxnSpPr>
          <p:cNvPr id="11" name="Elbow Connector 10">
            <a:extLst>
              <a:ext uri="{FF2B5EF4-FFF2-40B4-BE49-F238E27FC236}">
                <a16:creationId xmlns:a16="http://schemas.microsoft.com/office/drawing/2014/main" id="{AAB0DC2E-5EC2-6647-AE79-9CD085328719}"/>
              </a:ext>
            </a:extLst>
          </p:cNvPr>
          <p:cNvCxnSpPr>
            <a:cxnSpLocks/>
          </p:cNvCxnSpPr>
          <p:nvPr/>
        </p:nvCxnSpPr>
        <p:spPr>
          <a:xfrm rot="10800000" flipV="1">
            <a:off x="4217201" y="781244"/>
            <a:ext cx="2875674" cy="1704046"/>
          </a:xfrm>
          <a:prstGeom prst="bentConnector3">
            <a:avLst>
              <a:gd name="adj1" fmla="val 37429"/>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C81BA0A-DE7E-5A43-B6A0-6FB36E5769CE}"/>
              </a:ext>
            </a:extLst>
          </p:cNvPr>
          <p:cNvSpPr txBox="1"/>
          <p:nvPr/>
        </p:nvSpPr>
        <p:spPr>
          <a:xfrm>
            <a:off x="8875059" y="4793067"/>
            <a:ext cx="839096" cy="369332"/>
          </a:xfrm>
          <a:prstGeom prst="rect">
            <a:avLst/>
          </a:prstGeom>
          <a:noFill/>
        </p:spPr>
        <p:txBody>
          <a:bodyPr wrap="square" rtlCol="0">
            <a:spAutoFit/>
          </a:bodyPr>
          <a:lstStyle/>
          <a:p>
            <a:r>
              <a:rPr lang="en-US" dirty="0"/>
              <a:t>2021</a:t>
            </a:r>
          </a:p>
        </p:txBody>
      </p:sp>
      <p:sp>
        <p:nvSpPr>
          <p:cNvPr id="13" name="TextBox 12">
            <a:extLst>
              <a:ext uri="{FF2B5EF4-FFF2-40B4-BE49-F238E27FC236}">
                <a16:creationId xmlns:a16="http://schemas.microsoft.com/office/drawing/2014/main" id="{19C2FD23-CF0B-8C48-856F-7DF870BDBCF3}"/>
              </a:ext>
            </a:extLst>
          </p:cNvPr>
          <p:cNvSpPr txBox="1"/>
          <p:nvPr/>
        </p:nvSpPr>
        <p:spPr>
          <a:xfrm>
            <a:off x="5844989" y="2912466"/>
            <a:ext cx="839096" cy="369332"/>
          </a:xfrm>
          <a:prstGeom prst="rect">
            <a:avLst/>
          </a:prstGeom>
          <a:noFill/>
        </p:spPr>
        <p:txBody>
          <a:bodyPr wrap="square" rtlCol="0">
            <a:spAutoFit/>
          </a:bodyPr>
          <a:lstStyle/>
          <a:p>
            <a:r>
              <a:rPr lang="en-US" dirty="0"/>
              <a:t>2021</a:t>
            </a:r>
          </a:p>
        </p:txBody>
      </p:sp>
      <p:sp>
        <p:nvSpPr>
          <p:cNvPr id="14" name="TextBox 13">
            <a:extLst>
              <a:ext uri="{FF2B5EF4-FFF2-40B4-BE49-F238E27FC236}">
                <a16:creationId xmlns:a16="http://schemas.microsoft.com/office/drawing/2014/main" id="{8FA958C6-23E2-FB4E-A428-4BD8A16E1D09}"/>
              </a:ext>
            </a:extLst>
          </p:cNvPr>
          <p:cNvSpPr txBox="1"/>
          <p:nvPr/>
        </p:nvSpPr>
        <p:spPr>
          <a:xfrm>
            <a:off x="9014910" y="1228330"/>
            <a:ext cx="839096" cy="369332"/>
          </a:xfrm>
          <a:prstGeom prst="rect">
            <a:avLst/>
          </a:prstGeom>
          <a:noFill/>
        </p:spPr>
        <p:txBody>
          <a:bodyPr wrap="square" rtlCol="0">
            <a:spAutoFit/>
          </a:bodyPr>
          <a:lstStyle/>
          <a:p>
            <a:r>
              <a:rPr lang="en-US" dirty="0"/>
              <a:t>2021</a:t>
            </a:r>
          </a:p>
        </p:txBody>
      </p:sp>
      <p:sp>
        <p:nvSpPr>
          <p:cNvPr id="15" name="TextBox 14">
            <a:extLst>
              <a:ext uri="{FF2B5EF4-FFF2-40B4-BE49-F238E27FC236}">
                <a16:creationId xmlns:a16="http://schemas.microsoft.com/office/drawing/2014/main" id="{2AF3F88E-81F1-4C43-A0CA-9F8F9B5DFEFE}"/>
              </a:ext>
            </a:extLst>
          </p:cNvPr>
          <p:cNvSpPr txBox="1"/>
          <p:nvPr/>
        </p:nvSpPr>
        <p:spPr>
          <a:xfrm>
            <a:off x="6821820" y="218467"/>
            <a:ext cx="839096" cy="307777"/>
          </a:xfrm>
          <a:prstGeom prst="rect">
            <a:avLst/>
          </a:prstGeom>
          <a:noFill/>
        </p:spPr>
        <p:txBody>
          <a:bodyPr wrap="square" rtlCol="0">
            <a:spAutoFit/>
          </a:bodyPr>
          <a:lstStyle/>
          <a:p>
            <a:r>
              <a:rPr lang="en-US" sz="1400" dirty="0"/>
              <a:t>2022+</a:t>
            </a:r>
          </a:p>
        </p:txBody>
      </p:sp>
    </p:spTree>
    <p:extLst>
      <p:ext uri="{BB962C8B-B14F-4D97-AF65-F5344CB8AC3E}">
        <p14:creationId xmlns:p14="http://schemas.microsoft.com/office/powerpoint/2010/main" val="4072909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F67B5E-EAC4-4B19-8F84-355B43DFF696}"/>
              </a:ext>
            </a:extLst>
          </p:cNvPr>
          <p:cNvSpPr>
            <a:spLocks noGrp="1"/>
          </p:cNvSpPr>
          <p:nvPr>
            <p:ph type="title"/>
          </p:nvPr>
        </p:nvSpPr>
        <p:spPr>
          <a:xfrm>
            <a:off x="342901" y="301754"/>
            <a:ext cx="4963026" cy="838199"/>
          </a:xfrm>
        </p:spPr>
        <p:txBody>
          <a:bodyPr>
            <a:normAutofit/>
          </a:bodyPr>
          <a:lstStyle/>
          <a:p>
            <a:r>
              <a:rPr lang="en-US" sz="2800" dirty="0"/>
              <a:t>Crestron is a name that is known by end users!</a:t>
            </a:r>
          </a:p>
        </p:txBody>
      </p:sp>
      <p:sp>
        <p:nvSpPr>
          <p:cNvPr id="4" name="Content Placeholder 3">
            <a:extLst>
              <a:ext uri="{FF2B5EF4-FFF2-40B4-BE49-F238E27FC236}">
                <a16:creationId xmlns:a16="http://schemas.microsoft.com/office/drawing/2014/main" id="{B8B9B25C-533E-47D9-B802-FA9E028CC3E8}"/>
              </a:ext>
            </a:extLst>
          </p:cNvPr>
          <p:cNvSpPr>
            <a:spLocks noGrp="1"/>
          </p:cNvSpPr>
          <p:nvPr>
            <p:ph idx="1"/>
          </p:nvPr>
        </p:nvSpPr>
        <p:spPr>
          <a:xfrm>
            <a:off x="342900" y="1503427"/>
            <a:ext cx="4838700" cy="4686300"/>
          </a:xfrm>
        </p:spPr>
        <p:txBody>
          <a:bodyPr>
            <a:normAutofit/>
          </a:bodyPr>
          <a:lstStyle/>
          <a:p>
            <a:pPr lvl="2">
              <a:buFont typeface="Arial" panose="020B0604020202020204" pitchFamily="34" charset="0"/>
              <a:buChar char="•"/>
            </a:pPr>
            <a:r>
              <a:rPr lang="en-US" sz="2000" dirty="0"/>
              <a:t>Crestron AV and UC Flex systems are found in many fortune 500 companies in meeting rooms and huddle rooms. </a:t>
            </a:r>
          </a:p>
          <a:p>
            <a:pPr lvl="2">
              <a:buFont typeface="Arial" panose="020B0604020202020204" pitchFamily="34" charset="0"/>
              <a:buChar char="•"/>
            </a:pPr>
            <a:r>
              <a:rPr lang="en-US" sz="2000" dirty="0"/>
              <a:t>UC Flex and other Crestron systems are tied to client Enterprise Network for system management</a:t>
            </a:r>
          </a:p>
          <a:p>
            <a:pPr lvl="2">
              <a:buFont typeface="Arial" panose="020B0604020202020204" pitchFamily="34" charset="0"/>
              <a:buChar char="•"/>
            </a:pPr>
            <a:r>
              <a:rPr lang="en-US" sz="2000" dirty="0"/>
              <a:t>Meeting rooms, huddle rooms, </a:t>
            </a:r>
            <a:r>
              <a:rPr lang="en-US" sz="2000" dirty="0" err="1"/>
              <a:t>etc</a:t>
            </a:r>
            <a:r>
              <a:rPr lang="en-US" sz="2000" dirty="0"/>
              <a:t> only represent approximately 12% of a building footprint. </a:t>
            </a:r>
          </a:p>
          <a:p>
            <a:endParaRPr lang="en-US" sz="2800" dirty="0"/>
          </a:p>
        </p:txBody>
      </p:sp>
      <p:pic>
        <p:nvPicPr>
          <p:cNvPr id="8" name="Picture 7">
            <a:extLst>
              <a:ext uri="{FF2B5EF4-FFF2-40B4-BE49-F238E27FC236}">
                <a16:creationId xmlns:a16="http://schemas.microsoft.com/office/drawing/2014/main" id="{212A2C32-E697-BD4A-9CE2-C5A428C1869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177790" y="1261111"/>
            <a:ext cx="7012042" cy="4928616"/>
          </a:xfrm>
          <a:prstGeom prst="rect">
            <a:avLst/>
          </a:prstGeom>
        </p:spPr>
      </p:pic>
    </p:spTree>
    <p:extLst>
      <p:ext uri="{BB962C8B-B14F-4D97-AF65-F5344CB8AC3E}">
        <p14:creationId xmlns:p14="http://schemas.microsoft.com/office/powerpoint/2010/main" val="1176883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F67B5E-EAC4-4B19-8F84-355B43DFF696}"/>
              </a:ext>
            </a:extLst>
          </p:cNvPr>
          <p:cNvSpPr>
            <a:spLocks noGrp="1"/>
          </p:cNvSpPr>
          <p:nvPr>
            <p:ph type="title"/>
          </p:nvPr>
        </p:nvSpPr>
        <p:spPr/>
        <p:txBody>
          <a:bodyPr>
            <a:normAutofit/>
          </a:bodyPr>
          <a:lstStyle/>
          <a:p>
            <a:r>
              <a:rPr lang="en-US" sz="2800" dirty="0"/>
              <a:t>Why Enterprise IoT lighting?</a:t>
            </a:r>
          </a:p>
        </p:txBody>
      </p:sp>
      <p:sp>
        <p:nvSpPr>
          <p:cNvPr id="4" name="Content Placeholder 3">
            <a:extLst>
              <a:ext uri="{FF2B5EF4-FFF2-40B4-BE49-F238E27FC236}">
                <a16:creationId xmlns:a16="http://schemas.microsoft.com/office/drawing/2014/main" id="{B8B9B25C-533E-47D9-B802-FA9E028CC3E8}"/>
              </a:ext>
            </a:extLst>
          </p:cNvPr>
          <p:cNvSpPr>
            <a:spLocks noGrp="1"/>
          </p:cNvSpPr>
          <p:nvPr>
            <p:ph idx="1"/>
          </p:nvPr>
        </p:nvSpPr>
        <p:spPr>
          <a:xfrm>
            <a:off x="342900" y="1684021"/>
            <a:ext cx="4838700" cy="4686300"/>
          </a:xfrm>
        </p:spPr>
        <p:txBody>
          <a:bodyPr>
            <a:normAutofit/>
          </a:bodyPr>
          <a:lstStyle/>
          <a:p>
            <a:pPr lvl="2">
              <a:buFont typeface="Arial" panose="020B0604020202020204" pitchFamily="34" charset="0"/>
              <a:buChar char="•"/>
            </a:pPr>
            <a:r>
              <a:rPr lang="en-US" sz="1800" dirty="0"/>
              <a:t>Lighting control is the one sub-system in a building that covers 100% of a building’s square-footage.</a:t>
            </a:r>
          </a:p>
          <a:p>
            <a:pPr lvl="2">
              <a:buFont typeface="Arial" panose="020B0604020202020204" pitchFamily="34" charset="0"/>
              <a:buChar char="•"/>
            </a:pPr>
            <a:r>
              <a:rPr lang="en-US" sz="1800" dirty="0"/>
              <a:t>Many benefits arrive from having the lighting system run on an Enterprise IoT backbone</a:t>
            </a:r>
          </a:p>
          <a:p>
            <a:pPr lvl="3"/>
            <a:r>
              <a:rPr lang="en-US" sz="1600" dirty="0"/>
              <a:t>Increased system size with less infrastructure hardware</a:t>
            </a:r>
          </a:p>
          <a:p>
            <a:pPr lvl="3"/>
            <a:r>
              <a:rPr lang="en-US" sz="1600" dirty="0"/>
              <a:t>IoT data network for data collection</a:t>
            </a:r>
          </a:p>
          <a:p>
            <a:pPr lvl="3"/>
            <a:r>
              <a:rPr lang="en-US" sz="1600" dirty="0"/>
              <a:t>Faster installation, deployment and management of devices and assets</a:t>
            </a:r>
          </a:p>
          <a:p>
            <a:endParaRPr lang="en-US" dirty="0"/>
          </a:p>
        </p:txBody>
      </p:sp>
      <p:pic>
        <p:nvPicPr>
          <p:cNvPr id="5" name="Picture 4">
            <a:extLst>
              <a:ext uri="{FF2B5EF4-FFF2-40B4-BE49-F238E27FC236}">
                <a16:creationId xmlns:a16="http://schemas.microsoft.com/office/drawing/2014/main" id="{FED7FDEF-D51B-AD4B-999D-6B864965177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181600" y="1249680"/>
            <a:ext cx="7010400" cy="4917440"/>
          </a:xfrm>
          <a:prstGeom prst="rect">
            <a:avLst/>
          </a:prstGeom>
        </p:spPr>
      </p:pic>
    </p:spTree>
    <p:extLst>
      <p:ext uri="{BB962C8B-B14F-4D97-AF65-F5344CB8AC3E}">
        <p14:creationId xmlns:p14="http://schemas.microsoft.com/office/powerpoint/2010/main" val="889201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itting, box, microwave, table&#10;&#10;Description automatically generated">
            <a:extLst>
              <a:ext uri="{FF2B5EF4-FFF2-40B4-BE49-F238E27FC236}">
                <a16:creationId xmlns:a16="http://schemas.microsoft.com/office/drawing/2014/main" id="{6D2F326D-2DEE-204E-8796-582AD03D7348}"/>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66000"/>
                    </a14:imgEffect>
                  </a14:imgLayer>
                </a14:imgProps>
              </a:ext>
              <a:ext uri="{28A0092B-C50C-407E-A947-70E740481C1C}">
                <a14:useLocalDpi xmlns:a14="http://schemas.microsoft.com/office/drawing/2010/main"/>
              </a:ext>
            </a:extLst>
          </a:blip>
          <a:stretch>
            <a:fillRect/>
          </a:stretch>
        </p:blipFill>
        <p:spPr>
          <a:xfrm>
            <a:off x="6372708" y="4706432"/>
            <a:ext cx="1791981" cy="1649393"/>
          </a:xfrm>
          <a:prstGeom prst="rect">
            <a:avLst/>
          </a:prstGeom>
        </p:spPr>
      </p:pic>
      <p:sp>
        <p:nvSpPr>
          <p:cNvPr id="3" name="Title 2">
            <a:extLst>
              <a:ext uri="{FF2B5EF4-FFF2-40B4-BE49-F238E27FC236}">
                <a16:creationId xmlns:a16="http://schemas.microsoft.com/office/drawing/2014/main" id="{22F67B5E-EAC4-4B19-8F84-355B43DFF696}"/>
              </a:ext>
            </a:extLst>
          </p:cNvPr>
          <p:cNvSpPr>
            <a:spLocks noGrp="1"/>
          </p:cNvSpPr>
          <p:nvPr>
            <p:ph type="title"/>
          </p:nvPr>
        </p:nvSpPr>
        <p:spPr/>
        <p:txBody>
          <a:bodyPr>
            <a:normAutofit/>
          </a:bodyPr>
          <a:lstStyle/>
          <a:p>
            <a:r>
              <a:rPr lang="en-US" sz="2800" dirty="0"/>
              <a:t>Zūm Enterprise IoT lighting</a:t>
            </a:r>
          </a:p>
        </p:txBody>
      </p:sp>
      <p:sp>
        <p:nvSpPr>
          <p:cNvPr id="4" name="Content Placeholder 3">
            <a:extLst>
              <a:ext uri="{FF2B5EF4-FFF2-40B4-BE49-F238E27FC236}">
                <a16:creationId xmlns:a16="http://schemas.microsoft.com/office/drawing/2014/main" id="{B8B9B25C-533E-47D9-B802-FA9E028CC3E8}"/>
              </a:ext>
            </a:extLst>
          </p:cNvPr>
          <p:cNvSpPr>
            <a:spLocks noGrp="1"/>
          </p:cNvSpPr>
          <p:nvPr>
            <p:ph idx="1"/>
          </p:nvPr>
        </p:nvSpPr>
        <p:spPr>
          <a:xfrm>
            <a:off x="342900" y="1470661"/>
            <a:ext cx="4838700" cy="4686300"/>
          </a:xfrm>
        </p:spPr>
        <p:txBody>
          <a:bodyPr>
            <a:normAutofit/>
          </a:bodyPr>
          <a:lstStyle/>
          <a:p>
            <a:pPr marL="0" lvl="2" indent="0">
              <a:buNone/>
            </a:pPr>
            <a:r>
              <a:rPr lang="en-US" sz="1800" dirty="0"/>
              <a:t>Finally, a lighting control system that can be managed and deployed the way IT professionals expect</a:t>
            </a:r>
          </a:p>
          <a:p>
            <a:pPr lvl="2">
              <a:buFont typeface="Arial" panose="020B0604020202020204" pitchFamily="34" charset="0"/>
              <a:buChar char="•"/>
            </a:pPr>
            <a:r>
              <a:rPr lang="en-US" sz="1800" dirty="0"/>
              <a:t>Low cost – ability to scale system to size capacity incapable by outdated technology</a:t>
            </a:r>
          </a:p>
          <a:p>
            <a:pPr lvl="2">
              <a:buFont typeface="Arial" panose="020B0604020202020204" pitchFamily="34" charset="0"/>
              <a:buChar char="•"/>
            </a:pPr>
            <a:r>
              <a:rPr lang="en-US" sz="1800" dirty="0"/>
              <a:t>Low installation time per room</a:t>
            </a:r>
          </a:p>
          <a:p>
            <a:pPr lvl="2">
              <a:buFont typeface="Arial" panose="020B0604020202020204" pitchFamily="34" charset="0"/>
              <a:buChar char="•"/>
            </a:pPr>
            <a:r>
              <a:rPr lang="en-US" sz="1800" dirty="0"/>
              <a:t>Consistent and simple</a:t>
            </a:r>
          </a:p>
          <a:p>
            <a:pPr lvl="2">
              <a:buFont typeface="Arial" panose="020B0604020202020204" pitchFamily="34" charset="0"/>
              <a:buChar char="•"/>
            </a:pPr>
            <a:r>
              <a:rPr lang="en-US" sz="1800" dirty="0"/>
              <a:t>Network provisioning and management</a:t>
            </a:r>
          </a:p>
          <a:p>
            <a:pPr lvl="2">
              <a:buFont typeface="Arial" panose="020B0604020202020204" pitchFamily="34" charset="0"/>
              <a:buChar char="•"/>
            </a:pPr>
            <a:r>
              <a:rPr lang="en-US" sz="1800" dirty="0"/>
              <a:t>Secure – devices, data</a:t>
            </a:r>
          </a:p>
          <a:p>
            <a:pPr lvl="2">
              <a:buFont typeface="Arial" panose="020B0604020202020204" pitchFamily="34" charset="0"/>
              <a:buChar char="•"/>
            </a:pPr>
            <a:r>
              <a:rPr lang="en-US" sz="1800" dirty="0"/>
              <a:t>Lighting control that leverages the Power of Ethernet</a:t>
            </a:r>
          </a:p>
          <a:p>
            <a:pPr lvl="2">
              <a:buFont typeface="Arial" panose="020B0604020202020204" pitchFamily="34" charset="0"/>
              <a:buChar char="•"/>
            </a:pPr>
            <a:r>
              <a:rPr lang="en-US" sz="1800" dirty="0"/>
              <a:t>Standard </a:t>
            </a:r>
            <a:r>
              <a:rPr lang="en-US" sz="1800" b="1" u="sng" dirty="0"/>
              <a:t>Ethernet </a:t>
            </a:r>
            <a:r>
              <a:rPr lang="en-US" sz="1800" dirty="0"/>
              <a:t>infrastructure</a:t>
            </a:r>
          </a:p>
        </p:txBody>
      </p:sp>
      <p:sp>
        <p:nvSpPr>
          <p:cNvPr id="8" name="Cloud 7">
            <a:extLst>
              <a:ext uri="{FF2B5EF4-FFF2-40B4-BE49-F238E27FC236}">
                <a16:creationId xmlns:a16="http://schemas.microsoft.com/office/drawing/2014/main" id="{BC5EC88E-0838-434D-A17A-4031BF8AC0C6}"/>
              </a:ext>
            </a:extLst>
          </p:cNvPr>
          <p:cNvSpPr/>
          <p:nvPr/>
        </p:nvSpPr>
        <p:spPr>
          <a:xfrm>
            <a:off x="8240194" y="3895148"/>
            <a:ext cx="1370069" cy="760164"/>
          </a:xfrm>
          <a:prstGeom prst="clou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CUSTOMER NETWORK</a:t>
            </a:r>
          </a:p>
        </p:txBody>
      </p:sp>
      <p:cxnSp>
        <p:nvCxnSpPr>
          <p:cNvPr id="9" name="Elbow Connector 8">
            <a:extLst>
              <a:ext uri="{FF2B5EF4-FFF2-40B4-BE49-F238E27FC236}">
                <a16:creationId xmlns:a16="http://schemas.microsoft.com/office/drawing/2014/main" id="{44EF312F-54AD-7F44-A706-F1A14ED28F10}"/>
              </a:ext>
            </a:extLst>
          </p:cNvPr>
          <p:cNvCxnSpPr>
            <a:cxnSpLocks/>
          </p:cNvCxnSpPr>
          <p:nvPr/>
        </p:nvCxnSpPr>
        <p:spPr>
          <a:xfrm rot="16200000" flipV="1">
            <a:off x="9171504" y="4667850"/>
            <a:ext cx="930083" cy="905008"/>
          </a:xfrm>
          <a:prstGeom prst="bentConnector3">
            <a:avLst>
              <a:gd name="adj1" fmla="val 248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308FDEB-1963-A340-9D38-FC3F69E0CBE4}"/>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6687511" y="947974"/>
            <a:ext cx="4306310" cy="2787920"/>
          </a:xfrm>
          <a:prstGeom prst="rect">
            <a:avLst/>
          </a:prstGeom>
        </p:spPr>
      </p:pic>
      <p:pic>
        <p:nvPicPr>
          <p:cNvPr id="12" name="Picture 2">
            <a:extLst>
              <a:ext uri="{FF2B5EF4-FFF2-40B4-BE49-F238E27FC236}">
                <a16:creationId xmlns:a16="http://schemas.microsoft.com/office/drawing/2014/main" id="{B642CFBE-221B-1C41-BDA4-15FFBF9B9B3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610263" y="4499380"/>
            <a:ext cx="2591222" cy="194522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Elbow Connector 9">
            <a:extLst>
              <a:ext uri="{FF2B5EF4-FFF2-40B4-BE49-F238E27FC236}">
                <a16:creationId xmlns:a16="http://schemas.microsoft.com/office/drawing/2014/main" id="{D297E3A7-96A0-CA4D-882C-CDD75FC056D7}"/>
              </a:ext>
            </a:extLst>
          </p:cNvPr>
          <p:cNvCxnSpPr>
            <a:cxnSpLocks/>
          </p:cNvCxnSpPr>
          <p:nvPr/>
        </p:nvCxnSpPr>
        <p:spPr>
          <a:xfrm flipV="1">
            <a:off x="7481809" y="4655313"/>
            <a:ext cx="1129066" cy="709614"/>
          </a:xfrm>
          <a:prstGeom prst="bentConnector3">
            <a:avLst>
              <a:gd name="adj1" fmla="val 100084"/>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E52A893-8F93-ED4A-A4E7-45F04E215516}"/>
              </a:ext>
            </a:extLst>
          </p:cNvPr>
          <p:cNvSpPr txBox="1"/>
          <p:nvPr/>
        </p:nvSpPr>
        <p:spPr>
          <a:xfrm>
            <a:off x="5654315" y="6295330"/>
            <a:ext cx="2956560" cy="218586"/>
          </a:xfrm>
          <a:prstGeom prst="rect">
            <a:avLst/>
          </a:prstGeom>
          <a:noFill/>
        </p:spPr>
        <p:txBody>
          <a:bodyPr wrap="square" lIns="0" tIns="0" rIns="0" bIns="0" rtlCol="0">
            <a:spAutoFit/>
          </a:bodyPr>
          <a:lstStyle/>
          <a:p>
            <a:pPr>
              <a:lnSpc>
                <a:spcPct val="110000"/>
              </a:lnSpc>
            </a:pPr>
            <a:r>
              <a:rPr lang="en-US" sz="1400" dirty="0"/>
              <a:t>Crestron Zūm Enterprise IoT lighting</a:t>
            </a:r>
          </a:p>
        </p:txBody>
      </p:sp>
      <p:sp>
        <p:nvSpPr>
          <p:cNvPr id="19" name="TextBox 18">
            <a:extLst>
              <a:ext uri="{FF2B5EF4-FFF2-40B4-BE49-F238E27FC236}">
                <a16:creationId xmlns:a16="http://schemas.microsoft.com/office/drawing/2014/main" id="{4ABDFE12-61A9-5941-BE47-85679FC9958C}"/>
              </a:ext>
            </a:extLst>
          </p:cNvPr>
          <p:cNvSpPr txBox="1"/>
          <p:nvPr/>
        </p:nvSpPr>
        <p:spPr>
          <a:xfrm>
            <a:off x="9648436" y="6137239"/>
            <a:ext cx="2514875" cy="218586"/>
          </a:xfrm>
          <a:prstGeom prst="rect">
            <a:avLst/>
          </a:prstGeom>
          <a:noFill/>
        </p:spPr>
        <p:txBody>
          <a:bodyPr wrap="square" lIns="0" tIns="0" rIns="0" bIns="0" rtlCol="0">
            <a:spAutoFit/>
          </a:bodyPr>
          <a:lstStyle/>
          <a:p>
            <a:pPr>
              <a:lnSpc>
                <a:spcPct val="110000"/>
              </a:lnSpc>
            </a:pPr>
            <a:r>
              <a:rPr lang="en-US" sz="1400" dirty="0"/>
              <a:t>Crestron Enterprise UC</a:t>
            </a:r>
          </a:p>
        </p:txBody>
      </p:sp>
    </p:spTree>
    <p:extLst>
      <p:ext uri="{BB962C8B-B14F-4D97-AF65-F5344CB8AC3E}">
        <p14:creationId xmlns:p14="http://schemas.microsoft.com/office/powerpoint/2010/main" val="3952677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F67B5E-EAC4-4B19-8F84-355B43DFF696}"/>
              </a:ext>
            </a:extLst>
          </p:cNvPr>
          <p:cNvSpPr>
            <a:spLocks noGrp="1"/>
          </p:cNvSpPr>
          <p:nvPr>
            <p:ph type="title"/>
          </p:nvPr>
        </p:nvSpPr>
        <p:spPr/>
        <p:txBody>
          <a:bodyPr>
            <a:normAutofit/>
          </a:bodyPr>
          <a:lstStyle/>
          <a:p>
            <a:r>
              <a:rPr lang="en-US" sz="2800" dirty="0"/>
              <a:t>Zūm Enterprise IoT lighting</a:t>
            </a:r>
          </a:p>
        </p:txBody>
      </p:sp>
      <p:sp>
        <p:nvSpPr>
          <p:cNvPr id="4" name="Content Placeholder 3">
            <a:extLst>
              <a:ext uri="{FF2B5EF4-FFF2-40B4-BE49-F238E27FC236}">
                <a16:creationId xmlns:a16="http://schemas.microsoft.com/office/drawing/2014/main" id="{B8B9B25C-533E-47D9-B802-FA9E028CC3E8}"/>
              </a:ext>
            </a:extLst>
          </p:cNvPr>
          <p:cNvSpPr>
            <a:spLocks noGrp="1"/>
          </p:cNvSpPr>
          <p:nvPr>
            <p:ph idx="1"/>
          </p:nvPr>
        </p:nvSpPr>
        <p:spPr>
          <a:xfrm>
            <a:off x="342900" y="1470661"/>
            <a:ext cx="4838700" cy="4747260"/>
          </a:xfrm>
        </p:spPr>
        <p:txBody>
          <a:bodyPr>
            <a:normAutofit/>
          </a:bodyPr>
          <a:lstStyle/>
          <a:p>
            <a:pPr marL="0" lvl="2" indent="0">
              <a:buNone/>
            </a:pPr>
            <a:r>
              <a:rPr lang="en-US" sz="2200" dirty="0"/>
              <a:t>The Zūm Enterprise IoT ZUMNET network becomes the data highway for information</a:t>
            </a:r>
          </a:p>
          <a:p>
            <a:pPr lvl="2">
              <a:buFont typeface="Arial" panose="020B0604020202020204" pitchFamily="34" charset="0"/>
              <a:buChar char="•"/>
            </a:pPr>
            <a:r>
              <a:rPr lang="en-GB" sz="1900" dirty="0"/>
              <a:t>Lighting system data</a:t>
            </a:r>
          </a:p>
          <a:p>
            <a:pPr lvl="2">
              <a:buFont typeface="Arial" panose="020B0604020202020204" pitchFamily="34" charset="0"/>
              <a:buChar char="•"/>
            </a:pPr>
            <a:r>
              <a:rPr lang="en-GB" sz="1900" dirty="0"/>
              <a:t>Increased sensor data</a:t>
            </a:r>
          </a:p>
          <a:p>
            <a:pPr lvl="2">
              <a:buFont typeface="Arial" panose="020B0604020202020204" pitchFamily="34" charset="0"/>
              <a:buChar char="•"/>
            </a:pPr>
            <a:r>
              <a:rPr lang="en-GB" sz="1900" dirty="0"/>
              <a:t>Environmental sensors</a:t>
            </a:r>
          </a:p>
          <a:p>
            <a:pPr lvl="3"/>
            <a:r>
              <a:rPr lang="en-GB" sz="1700" dirty="0"/>
              <a:t>CO2, Temp, air pressure, etc.</a:t>
            </a:r>
          </a:p>
          <a:p>
            <a:pPr lvl="2">
              <a:buFont typeface="Arial" panose="020B0604020202020204" pitchFamily="34" charset="0"/>
              <a:buChar char="•"/>
            </a:pPr>
            <a:r>
              <a:rPr lang="en-GB" sz="1900" dirty="0"/>
              <a:t>People Counting</a:t>
            </a:r>
          </a:p>
          <a:p>
            <a:pPr lvl="2">
              <a:buFont typeface="Arial" panose="020B0604020202020204" pitchFamily="34" charset="0"/>
              <a:buChar char="•"/>
            </a:pPr>
            <a:r>
              <a:rPr lang="en-GB" sz="1900" dirty="0"/>
              <a:t> BLE way finding</a:t>
            </a:r>
          </a:p>
          <a:p>
            <a:pPr lvl="2">
              <a:buFont typeface="Arial" panose="020B0604020202020204" pitchFamily="34" charset="0"/>
              <a:buChar char="•"/>
            </a:pPr>
            <a:r>
              <a:rPr lang="en-GB" sz="1900" dirty="0"/>
              <a:t> Acoustical sensors</a:t>
            </a:r>
          </a:p>
          <a:p>
            <a:pPr lvl="3"/>
            <a:r>
              <a:rPr lang="en-GB" sz="1700" dirty="0"/>
              <a:t>Gun shot</a:t>
            </a:r>
          </a:p>
          <a:p>
            <a:pPr lvl="2">
              <a:buFont typeface="Arial" panose="020B0604020202020204" pitchFamily="34" charset="0"/>
              <a:buChar char="•"/>
            </a:pPr>
            <a:r>
              <a:rPr lang="en-US" sz="1900" dirty="0"/>
              <a:t>Energy usage and monitoring</a:t>
            </a:r>
          </a:p>
        </p:txBody>
      </p:sp>
      <p:pic>
        <p:nvPicPr>
          <p:cNvPr id="14" name="Picture 13" descr="A picture containing sitting, table, sink, hand&#10;&#10;Description automatically generated">
            <a:extLst>
              <a:ext uri="{FF2B5EF4-FFF2-40B4-BE49-F238E27FC236}">
                <a16:creationId xmlns:a16="http://schemas.microsoft.com/office/drawing/2014/main" id="{3087C4E5-FB32-8047-8DD8-D67F0B8CEB9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Lst>
          </a:blip>
          <a:stretch>
            <a:fillRect/>
          </a:stretch>
        </p:blipFill>
        <p:spPr>
          <a:xfrm>
            <a:off x="9456327" y="782169"/>
            <a:ext cx="2114620" cy="1755135"/>
          </a:xfrm>
          <a:prstGeom prst="rect">
            <a:avLst/>
          </a:prstGeom>
        </p:spPr>
      </p:pic>
      <p:pic>
        <p:nvPicPr>
          <p:cNvPr id="17" name="Picture 16" descr="A picture containing sitting, box, microwave, table&#10;&#10;Description automatically generated">
            <a:extLst>
              <a:ext uri="{FF2B5EF4-FFF2-40B4-BE49-F238E27FC236}">
                <a16:creationId xmlns:a16="http://schemas.microsoft.com/office/drawing/2014/main" id="{1D95B63A-1371-9341-9E0E-AE6777B03408}"/>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Effect>
                      <a14:saturation sat="66000"/>
                    </a14:imgEffect>
                  </a14:imgLayer>
                </a14:imgProps>
              </a:ext>
              <a:ext uri="{28A0092B-C50C-407E-A947-70E740481C1C}">
                <a14:useLocalDpi xmlns:a14="http://schemas.microsoft.com/office/drawing/2010/main"/>
              </a:ext>
            </a:extLst>
          </a:blip>
          <a:stretch>
            <a:fillRect/>
          </a:stretch>
        </p:blipFill>
        <p:spPr>
          <a:xfrm>
            <a:off x="7061391" y="3992938"/>
            <a:ext cx="1791981" cy="1649393"/>
          </a:xfrm>
          <a:prstGeom prst="rect">
            <a:avLst/>
          </a:prstGeom>
        </p:spPr>
      </p:pic>
      <p:sp>
        <p:nvSpPr>
          <p:cNvPr id="2" name="TextBox 1">
            <a:extLst>
              <a:ext uri="{FF2B5EF4-FFF2-40B4-BE49-F238E27FC236}">
                <a16:creationId xmlns:a16="http://schemas.microsoft.com/office/drawing/2014/main" id="{3CB8E61D-4A5E-2747-B161-9B88481B6CDA}"/>
              </a:ext>
            </a:extLst>
          </p:cNvPr>
          <p:cNvSpPr txBox="1"/>
          <p:nvPr/>
        </p:nvSpPr>
        <p:spPr>
          <a:xfrm>
            <a:off x="6727568" y="2953904"/>
            <a:ext cx="2125803" cy="218586"/>
          </a:xfrm>
          <a:prstGeom prst="rect">
            <a:avLst/>
          </a:prstGeom>
          <a:noFill/>
        </p:spPr>
        <p:txBody>
          <a:bodyPr wrap="square" lIns="0" tIns="0" rIns="0" bIns="0" rtlCol="0">
            <a:spAutoFit/>
          </a:bodyPr>
          <a:lstStyle/>
          <a:p>
            <a:pPr algn="ctr">
              <a:lnSpc>
                <a:spcPct val="110000"/>
              </a:lnSpc>
            </a:pPr>
            <a:r>
              <a:rPr lang="en-US" sz="1400" dirty="0"/>
              <a:t>BLE way finding</a:t>
            </a:r>
          </a:p>
        </p:txBody>
      </p:sp>
      <p:sp>
        <p:nvSpPr>
          <p:cNvPr id="20" name="TextBox 19">
            <a:extLst>
              <a:ext uri="{FF2B5EF4-FFF2-40B4-BE49-F238E27FC236}">
                <a16:creationId xmlns:a16="http://schemas.microsoft.com/office/drawing/2014/main" id="{513B3CA8-3FF7-1046-A186-26DCC71D0BA8}"/>
              </a:ext>
            </a:extLst>
          </p:cNvPr>
          <p:cNvSpPr txBox="1"/>
          <p:nvPr/>
        </p:nvSpPr>
        <p:spPr>
          <a:xfrm>
            <a:off x="9486141" y="2953904"/>
            <a:ext cx="2362959" cy="218586"/>
          </a:xfrm>
          <a:prstGeom prst="rect">
            <a:avLst/>
          </a:prstGeom>
          <a:noFill/>
        </p:spPr>
        <p:txBody>
          <a:bodyPr wrap="square" lIns="0" tIns="0" rIns="0" bIns="0" rtlCol="0">
            <a:spAutoFit/>
          </a:bodyPr>
          <a:lstStyle/>
          <a:p>
            <a:pPr algn="ctr">
              <a:lnSpc>
                <a:spcPct val="110000"/>
              </a:lnSpc>
            </a:pPr>
            <a:r>
              <a:rPr lang="en-US" sz="1400" dirty="0"/>
              <a:t>Occupancy and space usage</a:t>
            </a:r>
          </a:p>
        </p:txBody>
      </p:sp>
      <p:sp>
        <p:nvSpPr>
          <p:cNvPr id="21" name="TextBox 20">
            <a:extLst>
              <a:ext uri="{FF2B5EF4-FFF2-40B4-BE49-F238E27FC236}">
                <a16:creationId xmlns:a16="http://schemas.microsoft.com/office/drawing/2014/main" id="{F3BA3578-C00C-3B46-A8E9-39E07CD64C8A}"/>
              </a:ext>
            </a:extLst>
          </p:cNvPr>
          <p:cNvSpPr txBox="1"/>
          <p:nvPr/>
        </p:nvSpPr>
        <p:spPr>
          <a:xfrm>
            <a:off x="6608989" y="5642331"/>
            <a:ext cx="2362959" cy="455574"/>
          </a:xfrm>
          <a:prstGeom prst="rect">
            <a:avLst/>
          </a:prstGeom>
          <a:noFill/>
        </p:spPr>
        <p:txBody>
          <a:bodyPr wrap="square" lIns="0" tIns="0" rIns="0" bIns="0" rtlCol="0">
            <a:spAutoFit/>
          </a:bodyPr>
          <a:lstStyle/>
          <a:p>
            <a:pPr algn="ctr">
              <a:lnSpc>
                <a:spcPct val="110000"/>
              </a:lnSpc>
            </a:pPr>
            <a:r>
              <a:rPr lang="en-US" sz="1400" dirty="0"/>
              <a:t>Lighting system info and energy usage</a:t>
            </a:r>
          </a:p>
        </p:txBody>
      </p:sp>
      <p:sp>
        <p:nvSpPr>
          <p:cNvPr id="22" name="TextBox 21">
            <a:extLst>
              <a:ext uri="{FF2B5EF4-FFF2-40B4-BE49-F238E27FC236}">
                <a16:creationId xmlns:a16="http://schemas.microsoft.com/office/drawing/2014/main" id="{9205BE73-272F-CF45-8888-C0AC2533C47E}"/>
              </a:ext>
            </a:extLst>
          </p:cNvPr>
          <p:cNvSpPr txBox="1"/>
          <p:nvPr/>
        </p:nvSpPr>
        <p:spPr>
          <a:xfrm>
            <a:off x="9361970" y="5760825"/>
            <a:ext cx="2362959" cy="218586"/>
          </a:xfrm>
          <a:prstGeom prst="rect">
            <a:avLst/>
          </a:prstGeom>
          <a:noFill/>
        </p:spPr>
        <p:txBody>
          <a:bodyPr wrap="square" lIns="0" tIns="0" rIns="0" bIns="0" rtlCol="0">
            <a:spAutoFit/>
          </a:bodyPr>
          <a:lstStyle/>
          <a:p>
            <a:pPr algn="ctr">
              <a:lnSpc>
                <a:spcPct val="110000"/>
              </a:lnSpc>
            </a:pPr>
            <a:r>
              <a:rPr lang="en-US" sz="1400" dirty="0"/>
              <a:t>People Counting</a:t>
            </a:r>
          </a:p>
        </p:txBody>
      </p:sp>
      <p:pic>
        <p:nvPicPr>
          <p:cNvPr id="6" name="Picture 5" descr="Shape&#10;&#10;Description automatically generated with low confidence">
            <a:extLst>
              <a:ext uri="{FF2B5EF4-FFF2-40B4-BE49-F238E27FC236}">
                <a16:creationId xmlns:a16="http://schemas.microsoft.com/office/drawing/2014/main" id="{63965732-D03D-9C49-B84C-D8C0D109AABD}"/>
              </a:ext>
            </a:extLst>
          </p:cNvPr>
          <p:cNvPicPr>
            <a:picLocks noChangeAspect="1"/>
          </p:cNvPicPr>
          <p:nvPr/>
        </p:nvPicPr>
        <p:blipFill rotWithShape="1">
          <a:blip r:embed="rId7" cstate="hqprint">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7252140" y="1049113"/>
            <a:ext cx="912171" cy="1449217"/>
          </a:xfrm>
          <a:prstGeom prst="rect">
            <a:avLst/>
          </a:prstGeom>
        </p:spPr>
      </p:pic>
      <p:pic>
        <p:nvPicPr>
          <p:cNvPr id="8" name="Picture 7" descr="A white video game controller&#10;&#10;Description automatically generated with low confidence">
            <a:extLst>
              <a:ext uri="{FF2B5EF4-FFF2-40B4-BE49-F238E27FC236}">
                <a16:creationId xmlns:a16="http://schemas.microsoft.com/office/drawing/2014/main" id="{5FC82D1E-2334-BF41-A0D2-EBB595436A45}"/>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305774" y="4245272"/>
            <a:ext cx="1165116" cy="932093"/>
          </a:xfrm>
          <a:prstGeom prst="rect">
            <a:avLst/>
          </a:prstGeom>
        </p:spPr>
      </p:pic>
      <p:pic>
        <p:nvPicPr>
          <p:cNvPr id="10" name="Picture 9">
            <a:extLst>
              <a:ext uri="{FF2B5EF4-FFF2-40B4-BE49-F238E27FC236}">
                <a16:creationId xmlns:a16="http://schemas.microsoft.com/office/drawing/2014/main" id="{77BE12BB-3B77-A54B-A5AE-751FB640B5B7}"/>
              </a:ext>
            </a:extLst>
          </p:cNvPr>
          <p:cNvPicPr>
            <a:picLocks noChangeAspect="1"/>
          </p:cNvPicPr>
          <p:nvPr/>
        </p:nvPicPr>
        <p:blipFill>
          <a:blip r:embed="rId9" cstate="hqprint">
            <a:extLst>
              <a:ext uri="{BEBA8EAE-BF5A-486C-A8C5-ECC9F3942E4B}">
                <a14:imgProps xmlns:a14="http://schemas.microsoft.com/office/drawing/2010/main">
                  <a14:imgLayer r:embed="rId10">
                    <a14:imgEffect>
                      <a14:colorTemperature colorTemp="7200"/>
                    </a14:imgEffect>
                    <a14:imgEffect>
                      <a14:saturation sat="33000"/>
                    </a14:imgEffect>
                  </a14:imgLayer>
                </a14:imgProps>
              </a:ext>
              <a:ext uri="{28A0092B-C50C-407E-A947-70E740481C1C}">
                <a14:useLocalDpi xmlns:a14="http://schemas.microsoft.com/office/drawing/2010/main"/>
              </a:ext>
            </a:extLst>
          </a:blip>
          <a:stretch>
            <a:fillRect/>
          </a:stretch>
        </p:blipFill>
        <p:spPr>
          <a:xfrm>
            <a:off x="10733163" y="4191208"/>
            <a:ext cx="837784" cy="1049532"/>
          </a:xfrm>
          <a:prstGeom prst="rect">
            <a:avLst/>
          </a:prstGeom>
        </p:spPr>
      </p:pic>
    </p:spTree>
    <p:extLst>
      <p:ext uri="{BB962C8B-B14F-4D97-AF65-F5344CB8AC3E}">
        <p14:creationId xmlns:p14="http://schemas.microsoft.com/office/powerpoint/2010/main" val="2115640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F67B5E-EAC4-4B19-8F84-355B43DFF696}"/>
              </a:ext>
            </a:extLst>
          </p:cNvPr>
          <p:cNvSpPr>
            <a:spLocks noGrp="1"/>
          </p:cNvSpPr>
          <p:nvPr>
            <p:ph type="title"/>
          </p:nvPr>
        </p:nvSpPr>
        <p:spPr/>
        <p:txBody>
          <a:bodyPr>
            <a:normAutofit/>
          </a:bodyPr>
          <a:lstStyle/>
          <a:p>
            <a:r>
              <a:rPr lang="en-US" sz="2800" dirty="0"/>
              <a:t>Zūm Enterprise IoT lighting</a:t>
            </a:r>
          </a:p>
        </p:txBody>
      </p:sp>
      <p:sp>
        <p:nvSpPr>
          <p:cNvPr id="4" name="Content Placeholder 3">
            <a:extLst>
              <a:ext uri="{FF2B5EF4-FFF2-40B4-BE49-F238E27FC236}">
                <a16:creationId xmlns:a16="http://schemas.microsoft.com/office/drawing/2014/main" id="{B8B9B25C-533E-47D9-B802-FA9E028CC3E8}"/>
              </a:ext>
            </a:extLst>
          </p:cNvPr>
          <p:cNvSpPr>
            <a:spLocks noGrp="1"/>
          </p:cNvSpPr>
          <p:nvPr>
            <p:ph idx="1"/>
          </p:nvPr>
        </p:nvSpPr>
        <p:spPr>
          <a:xfrm>
            <a:off x="342900" y="1470661"/>
            <a:ext cx="4838700" cy="4747260"/>
          </a:xfrm>
        </p:spPr>
        <p:txBody>
          <a:bodyPr>
            <a:normAutofit lnSpcReduction="10000"/>
          </a:bodyPr>
          <a:lstStyle/>
          <a:p>
            <a:pPr marL="0" lvl="2" indent="0">
              <a:buNone/>
            </a:pPr>
            <a:r>
              <a:rPr lang="en-US" sz="2400" dirty="0"/>
              <a:t>System management</a:t>
            </a:r>
          </a:p>
          <a:p>
            <a:pPr lvl="2">
              <a:buFont typeface="Arial" panose="020B0604020202020204" pitchFamily="34" charset="0"/>
              <a:buChar char="•"/>
            </a:pPr>
            <a:r>
              <a:rPr lang="en-US" sz="2000" dirty="0"/>
              <a:t>Web-based user interface</a:t>
            </a:r>
          </a:p>
          <a:p>
            <a:pPr lvl="2">
              <a:buFont typeface="Arial" panose="020B0604020202020204" pitchFamily="34" charset="0"/>
              <a:buChar char="•"/>
            </a:pPr>
            <a:r>
              <a:rPr lang="en-US" sz="2000" dirty="0"/>
              <a:t>See any room status, including occupancy, battery life (if wireless) and activity</a:t>
            </a:r>
          </a:p>
          <a:p>
            <a:pPr lvl="2">
              <a:buFont typeface="Arial" panose="020B0604020202020204" pitchFamily="34" charset="0"/>
              <a:buChar char="•"/>
            </a:pPr>
            <a:r>
              <a:rPr lang="en-US" sz="2000" dirty="0"/>
              <a:t>Manage demand response to meet T24, IECC and ASHRAE code requirements</a:t>
            </a:r>
          </a:p>
          <a:p>
            <a:pPr lvl="2">
              <a:buFont typeface="Arial" panose="020B0604020202020204" pitchFamily="34" charset="0"/>
              <a:buChar char="•"/>
            </a:pPr>
            <a:r>
              <a:rPr lang="en-US" sz="2000" dirty="0"/>
              <a:t>Direct BACnet over IP data stack with quick deployment</a:t>
            </a:r>
          </a:p>
          <a:p>
            <a:pPr lvl="2">
              <a:buFont typeface="Arial" panose="020B0604020202020204" pitchFamily="34" charset="0"/>
              <a:buChar char="•"/>
            </a:pPr>
            <a:r>
              <a:rPr lang="en-US" sz="2000" dirty="0"/>
              <a:t>Dedicated control subnet</a:t>
            </a:r>
          </a:p>
          <a:p>
            <a:pPr lvl="2">
              <a:buFont typeface="Arial" panose="020B0604020202020204" pitchFamily="34" charset="0"/>
              <a:buChar char="•"/>
            </a:pPr>
            <a:r>
              <a:rPr lang="en-US" sz="2000" dirty="0"/>
              <a:t>Gigabit Ethernet networking</a:t>
            </a:r>
          </a:p>
          <a:p>
            <a:pPr lvl="2">
              <a:buFont typeface="Arial" panose="020B0604020202020204" pitchFamily="34" charset="0"/>
              <a:buChar char="•"/>
            </a:pPr>
            <a:r>
              <a:rPr lang="en-US" sz="2000" dirty="0"/>
              <a:t>Enterprise-grade security</a:t>
            </a:r>
          </a:p>
        </p:txBody>
      </p:sp>
      <p:pic>
        <p:nvPicPr>
          <p:cNvPr id="13" name="Picture 3" descr="cid:image005.png@01D47165.12C73DF0">
            <a:extLst>
              <a:ext uri="{FF2B5EF4-FFF2-40B4-BE49-F238E27FC236}">
                <a16:creationId xmlns:a16="http://schemas.microsoft.com/office/drawing/2014/main" id="{A8758424-DFD5-C94B-B1CD-6490235DA369}"/>
              </a:ext>
            </a:extLst>
          </p:cNvPr>
          <p:cNvPicPr>
            <a:picLocks noChangeAspect="1" noChangeArrowheads="1"/>
          </p:cNvPicPr>
          <p:nvPr/>
        </p:nvPicPr>
        <p:blipFill rotWithShape="1">
          <a:blip r:embed="rId3" r:link="rId4" cstate="hqprint">
            <a:extLst>
              <a:ext uri="{28A0092B-C50C-407E-A947-70E740481C1C}">
                <a14:useLocalDpi xmlns:a14="http://schemas.microsoft.com/office/drawing/2010/main"/>
              </a:ext>
            </a:extLst>
          </a:blip>
          <a:srcRect r="-2" b="-2"/>
          <a:stretch>
            <a:fillRect/>
          </a:stretch>
        </p:blipFill>
        <p:spPr bwMode="auto">
          <a:xfrm>
            <a:off x="8969280" y="2468205"/>
            <a:ext cx="2316402" cy="15878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id:image004.png@01D47165.12C73DF0">
            <a:extLst>
              <a:ext uri="{FF2B5EF4-FFF2-40B4-BE49-F238E27FC236}">
                <a16:creationId xmlns:a16="http://schemas.microsoft.com/office/drawing/2014/main" id="{384DDB68-7308-754E-8DEB-4024DC2023B6}"/>
              </a:ext>
            </a:extLst>
          </p:cNvPr>
          <p:cNvPicPr>
            <a:picLocks noChangeAspect="1" noChangeArrowheads="1"/>
          </p:cNvPicPr>
          <p:nvPr/>
        </p:nvPicPr>
        <p:blipFill rotWithShape="1">
          <a:blip r:embed="rId5" r:link="rId6" cstate="hqprint">
            <a:extLst>
              <a:ext uri="{28A0092B-C50C-407E-A947-70E740481C1C}">
                <a14:useLocalDpi xmlns:a14="http://schemas.microsoft.com/office/drawing/2010/main"/>
              </a:ext>
            </a:extLst>
          </a:blip>
          <a:srcRect b="-2"/>
          <a:stretch>
            <a:fillRect/>
          </a:stretch>
        </p:blipFill>
        <p:spPr bwMode="auto">
          <a:xfrm>
            <a:off x="9306017" y="3429000"/>
            <a:ext cx="2316402" cy="15878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0FC80830-8F94-9C43-9B55-0C2447B0C51E}"/>
              </a:ext>
            </a:extLst>
          </p:cNvPr>
          <p:cNvPicPr>
            <a:picLocks noChangeAspect="1"/>
          </p:cNvPicPr>
          <p:nvPr/>
        </p:nvPicPr>
        <p:blipFill>
          <a:blip r:embed="rId7"/>
          <a:stretch>
            <a:fillRect/>
          </a:stretch>
        </p:blipFill>
        <p:spPr>
          <a:xfrm>
            <a:off x="7260662" y="4389795"/>
            <a:ext cx="4025020" cy="2747236"/>
          </a:xfrm>
          <a:prstGeom prst="rect">
            <a:avLst/>
          </a:prstGeom>
        </p:spPr>
      </p:pic>
    </p:spTree>
    <p:extLst>
      <p:ext uri="{BB962C8B-B14F-4D97-AF65-F5344CB8AC3E}">
        <p14:creationId xmlns:p14="http://schemas.microsoft.com/office/powerpoint/2010/main" val="3120386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itting, box, microwave, table&#10;&#10;Description automatically generated">
            <a:extLst>
              <a:ext uri="{FF2B5EF4-FFF2-40B4-BE49-F238E27FC236}">
                <a16:creationId xmlns:a16="http://schemas.microsoft.com/office/drawing/2014/main" id="{54019EF1-ED1F-C545-BAE7-525572A9FE4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tretch>
            <a:fillRect/>
          </a:stretch>
        </p:blipFill>
        <p:spPr>
          <a:xfrm>
            <a:off x="7902842" y="1487935"/>
            <a:ext cx="3523021" cy="3242695"/>
          </a:xfrm>
          <a:prstGeom prst="rect">
            <a:avLst/>
          </a:prstGeom>
        </p:spPr>
      </p:pic>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What is Zūm?</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a:xfrm>
            <a:off x="320602" y="1485901"/>
            <a:ext cx="6604165" cy="4686300"/>
          </a:xfrm>
        </p:spPr>
        <p:txBody>
          <a:bodyPr>
            <a:normAutofit fontScale="92500"/>
          </a:bodyPr>
          <a:lstStyle/>
          <a:p>
            <a:r>
              <a:rPr lang="en-US" dirty="0"/>
              <a:t>Zūm </a:t>
            </a:r>
            <a:r>
              <a:rPr lang="en-US" dirty="0">
                <a:solidFill>
                  <a:srgbClr val="00B050"/>
                </a:solidFill>
              </a:rPr>
              <a:t>wired solution (networked)</a:t>
            </a:r>
          </a:p>
          <a:p>
            <a:endParaRPr lang="en-US" dirty="0">
              <a:solidFill>
                <a:srgbClr val="00B050"/>
              </a:solidFill>
            </a:endParaRPr>
          </a:p>
          <a:p>
            <a:pPr marL="182880" lvl="2" indent="0">
              <a:buNone/>
            </a:pPr>
            <a:r>
              <a:rPr lang="en-US" sz="2000" b="1" u="sng" dirty="0"/>
              <a:t>Power of Ethernet?</a:t>
            </a:r>
          </a:p>
          <a:p>
            <a:pPr lvl="3"/>
            <a:r>
              <a:rPr lang="en-US" dirty="0"/>
              <a:t>Crestron introduced Ethernet into control systems in 1998. </a:t>
            </a:r>
            <a:br>
              <a:rPr lang="en-US" dirty="0"/>
            </a:br>
            <a:r>
              <a:rPr lang="en-US" b="1" u="sng" dirty="0"/>
              <a:t>22 Years of Ethernet and controls history</a:t>
            </a:r>
          </a:p>
          <a:p>
            <a:pPr lvl="3"/>
            <a:r>
              <a:rPr lang="en-US" dirty="0"/>
              <a:t>Zūm wired uses Ethernet as the backbone of communication</a:t>
            </a:r>
          </a:p>
          <a:p>
            <a:pPr lvl="4"/>
            <a:r>
              <a:rPr lang="en-US" b="1" dirty="0"/>
              <a:t>10X faster than </a:t>
            </a:r>
            <a:r>
              <a:rPr lang="en-US" b="1" dirty="0" err="1"/>
              <a:t>Cresnet</a:t>
            </a:r>
            <a:r>
              <a:rPr lang="en-US" b="1" dirty="0"/>
              <a:t> RS485 network</a:t>
            </a:r>
          </a:p>
          <a:p>
            <a:pPr marL="708660" lvl="3" indent="-342900">
              <a:buFont typeface="+mj-lt"/>
              <a:buAutoNum type="arabicPeriod"/>
            </a:pPr>
            <a:r>
              <a:rPr lang="en-US" dirty="0"/>
              <a:t>Increase in system efficiency resulting in better system resource scaling</a:t>
            </a:r>
          </a:p>
          <a:p>
            <a:pPr marL="708660" lvl="3" indent="-342900">
              <a:buFont typeface="+mj-lt"/>
              <a:buAutoNum type="arabicPeriod"/>
            </a:pPr>
            <a:r>
              <a:rPr lang="en-US" dirty="0"/>
              <a:t>Provides </a:t>
            </a:r>
            <a:r>
              <a:rPr lang="en-US" u="sng" dirty="0"/>
              <a:t>Open Protocol </a:t>
            </a:r>
            <a:r>
              <a:rPr lang="en-US" dirty="0"/>
              <a:t>communication speed and IOT management with real world fixture control planforms. 0-10V, DALI, DMX…..</a:t>
            </a:r>
          </a:p>
          <a:p>
            <a:pPr marL="708660" lvl="3" indent="-342900">
              <a:buFont typeface="+mj-lt"/>
              <a:buAutoNum type="arabicPeriod"/>
            </a:pPr>
            <a:r>
              <a:rPr lang="en-US" dirty="0"/>
              <a:t>Ethernet provides advanced commissioning and startup options. Scripting and mac address loading</a:t>
            </a:r>
          </a:p>
          <a:p>
            <a:pPr marL="708660" lvl="3" indent="-342900">
              <a:buFont typeface="+mj-lt"/>
              <a:buAutoNum type="arabicPeriod"/>
            </a:pPr>
            <a:endParaRPr lang="en-US" dirty="0"/>
          </a:p>
          <a:p>
            <a:pPr lvl="3"/>
            <a:endParaRPr lang="en-US" dirty="0"/>
          </a:p>
          <a:p>
            <a:pPr lvl="3"/>
            <a:endParaRPr lang="en-US" dirty="0"/>
          </a:p>
          <a:p>
            <a:pPr lvl="3"/>
            <a:endParaRPr lang="en-US" dirty="0"/>
          </a:p>
        </p:txBody>
      </p:sp>
      <p:sp>
        <p:nvSpPr>
          <p:cNvPr id="7" name="TextBox 6">
            <a:extLst>
              <a:ext uri="{FF2B5EF4-FFF2-40B4-BE49-F238E27FC236}">
                <a16:creationId xmlns:a16="http://schemas.microsoft.com/office/drawing/2014/main" id="{9578DBA9-3D39-9F4D-829E-371602A411CE}"/>
              </a:ext>
            </a:extLst>
          </p:cNvPr>
          <p:cNvSpPr txBox="1"/>
          <p:nvPr/>
        </p:nvSpPr>
        <p:spPr>
          <a:xfrm>
            <a:off x="10671943" y="1485901"/>
            <a:ext cx="1177158" cy="276999"/>
          </a:xfrm>
          <a:prstGeom prst="rect">
            <a:avLst/>
          </a:prstGeom>
          <a:noFill/>
        </p:spPr>
        <p:txBody>
          <a:bodyPr wrap="square" rtlCol="0">
            <a:spAutoFit/>
          </a:bodyPr>
          <a:lstStyle/>
          <a:p>
            <a:r>
              <a:rPr lang="en-US" sz="1200" dirty="0"/>
              <a:t>Ethernet in/out</a:t>
            </a:r>
          </a:p>
        </p:txBody>
      </p:sp>
      <p:cxnSp>
        <p:nvCxnSpPr>
          <p:cNvPr id="9" name="Elbow Connector 8">
            <a:extLst>
              <a:ext uri="{FF2B5EF4-FFF2-40B4-BE49-F238E27FC236}">
                <a16:creationId xmlns:a16="http://schemas.microsoft.com/office/drawing/2014/main" id="{74C1B6FE-E0A3-4A44-9E3D-520B4C645039}"/>
              </a:ext>
            </a:extLst>
          </p:cNvPr>
          <p:cNvCxnSpPr>
            <a:cxnSpLocks/>
          </p:cNvCxnSpPr>
          <p:nvPr/>
        </p:nvCxnSpPr>
        <p:spPr>
          <a:xfrm flipV="1">
            <a:off x="10087218" y="1762900"/>
            <a:ext cx="1212632" cy="1011831"/>
          </a:xfrm>
          <a:prstGeom prst="bentConnector2">
            <a:avLst/>
          </a:prstGeom>
          <a:ln w="41275">
            <a:headEnd type="oval"/>
          </a:ln>
        </p:spPr>
        <p:style>
          <a:lnRef idx="1">
            <a:schemeClr val="accent1"/>
          </a:lnRef>
          <a:fillRef idx="0">
            <a:schemeClr val="accent1"/>
          </a:fillRef>
          <a:effectRef idx="0">
            <a:schemeClr val="accent1"/>
          </a:effectRef>
          <a:fontRef idx="minor">
            <a:schemeClr val="tx1"/>
          </a:fontRef>
        </p:style>
      </p:cxnSp>
      <p:cxnSp>
        <p:nvCxnSpPr>
          <p:cNvPr id="10" name="Elbow Connector 9">
            <a:extLst>
              <a:ext uri="{FF2B5EF4-FFF2-40B4-BE49-F238E27FC236}">
                <a16:creationId xmlns:a16="http://schemas.microsoft.com/office/drawing/2014/main" id="{24B0D884-3734-0345-9469-D64890575975}"/>
              </a:ext>
            </a:extLst>
          </p:cNvPr>
          <p:cNvCxnSpPr>
            <a:cxnSpLocks/>
            <a:endCxn id="14" idx="0"/>
          </p:cNvCxnSpPr>
          <p:nvPr/>
        </p:nvCxnSpPr>
        <p:spPr>
          <a:xfrm rot="10800000" flipV="1">
            <a:off x="7576944" y="3109282"/>
            <a:ext cx="1503057" cy="813582"/>
          </a:xfrm>
          <a:prstGeom prst="bentConnector2">
            <a:avLst/>
          </a:prstGeom>
          <a:ln w="41275">
            <a:headEnd type="ova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4700438-D04E-8443-8173-3B1467126FB4}"/>
              </a:ext>
            </a:extLst>
          </p:cNvPr>
          <p:cNvSpPr txBox="1"/>
          <p:nvPr/>
        </p:nvSpPr>
        <p:spPr>
          <a:xfrm>
            <a:off x="6988364" y="3922864"/>
            <a:ext cx="1177158" cy="1015663"/>
          </a:xfrm>
          <a:prstGeom prst="rect">
            <a:avLst/>
          </a:prstGeom>
          <a:noFill/>
        </p:spPr>
        <p:txBody>
          <a:bodyPr wrap="square" rtlCol="0">
            <a:spAutoFit/>
          </a:bodyPr>
          <a:lstStyle/>
          <a:p>
            <a:r>
              <a:rPr lang="en-US" sz="1200" dirty="0"/>
              <a:t>Local devices</a:t>
            </a:r>
          </a:p>
          <a:p>
            <a:pPr marL="171450" indent="-171450">
              <a:buFont typeface="Arial" panose="020B0604020202020204" pitchFamily="34" charset="0"/>
              <a:buChar char="•"/>
            </a:pPr>
            <a:r>
              <a:rPr lang="en-US" sz="1200" dirty="0"/>
              <a:t>Keypads</a:t>
            </a:r>
          </a:p>
          <a:p>
            <a:pPr marL="171450" indent="-171450">
              <a:buFont typeface="Arial" panose="020B0604020202020204" pitchFamily="34" charset="0"/>
              <a:buChar char="•"/>
            </a:pPr>
            <a:r>
              <a:rPr lang="en-US" sz="1200" dirty="0"/>
              <a:t>Sensors</a:t>
            </a:r>
          </a:p>
          <a:p>
            <a:pPr marL="171450" indent="-171450">
              <a:buFont typeface="Arial" panose="020B0604020202020204" pitchFamily="34" charset="0"/>
              <a:buChar char="•"/>
            </a:pPr>
            <a:r>
              <a:rPr lang="en-US" sz="1200" dirty="0"/>
              <a:t>Loads</a:t>
            </a:r>
          </a:p>
          <a:p>
            <a:pPr marL="171450" indent="-171450">
              <a:buFont typeface="Arial" panose="020B0604020202020204" pitchFamily="34" charset="0"/>
              <a:buChar char="•"/>
            </a:pPr>
            <a:r>
              <a:rPr lang="en-US" sz="1200" dirty="0"/>
              <a:t>WAP</a:t>
            </a:r>
          </a:p>
        </p:txBody>
      </p:sp>
      <p:cxnSp>
        <p:nvCxnSpPr>
          <p:cNvPr id="16" name="Elbow Connector 15">
            <a:extLst>
              <a:ext uri="{FF2B5EF4-FFF2-40B4-BE49-F238E27FC236}">
                <a16:creationId xmlns:a16="http://schemas.microsoft.com/office/drawing/2014/main" id="{E979E5CE-B351-B74E-A22B-74E2C0203735}"/>
              </a:ext>
            </a:extLst>
          </p:cNvPr>
          <p:cNvCxnSpPr>
            <a:cxnSpLocks/>
          </p:cNvCxnSpPr>
          <p:nvPr/>
        </p:nvCxnSpPr>
        <p:spPr>
          <a:xfrm rot="16200000" flipV="1">
            <a:off x="7372739" y="1648590"/>
            <a:ext cx="1408404" cy="348196"/>
          </a:xfrm>
          <a:prstGeom prst="bentConnector3">
            <a:avLst>
              <a:gd name="adj1" fmla="val 98868"/>
            </a:avLst>
          </a:prstGeom>
          <a:ln w="41275">
            <a:headEnd type="ova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C062532-DD3A-6841-B422-C44A9CA80D2F}"/>
              </a:ext>
            </a:extLst>
          </p:cNvPr>
          <p:cNvSpPr txBox="1"/>
          <p:nvPr/>
        </p:nvSpPr>
        <p:spPr>
          <a:xfrm>
            <a:off x="6999324" y="978069"/>
            <a:ext cx="1177158" cy="646331"/>
          </a:xfrm>
          <a:prstGeom prst="rect">
            <a:avLst/>
          </a:prstGeom>
          <a:noFill/>
        </p:spPr>
        <p:txBody>
          <a:bodyPr wrap="square" rtlCol="0">
            <a:spAutoFit/>
          </a:bodyPr>
          <a:lstStyle/>
          <a:p>
            <a:r>
              <a:rPr lang="en-US" sz="1200" dirty="0"/>
              <a:t>Control</a:t>
            </a:r>
          </a:p>
          <a:p>
            <a:pPr marL="171450" indent="-171450">
              <a:buFont typeface="Arial" panose="020B0604020202020204" pitchFamily="34" charset="0"/>
              <a:buChar char="•"/>
            </a:pPr>
            <a:r>
              <a:rPr lang="en-US" sz="1200" dirty="0"/>
              <a:t>0-10V</a:t>
            </a:r>
          </a:p>
          <a:p>
            <a:pPr marL="171450" indent="-171450">
              <a:buFont typeface="Arial" panose="020B0604020202020204" pitchFamily="34" charset="0"/>
              <a:buChar char="•"/>
            </a:pPr>
            <a:r>
              <a:rPr lang="en-US" sz="1200" dirty="0"/>
              <a:t>DALI</a:t>
            </a:r>
          </a:p>
        </p:txBody>
      </p:sp>
    </p:spTree>
    <p:extLst>
      <p:ext uri="{BB962C8B-B14F-4D97-AF65-F5344CB8AC3E}">
        <p14:creationId xmlns:p14="http://schemas.microsoft.com/office/powerpoint/2010/main" val="6246166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itting, box, microwave, table&#10;&#10;Description automatically generated">
            <a:extLst>
              <a:ext uri="{FF2B5EF4-FFF2-40B4-BE49-F238E27FC236}">
                <a16:creationId xmlns:a16="http://schemas.microsoft.com/office/drawing/2014/main" id="{01B77B74-B9D8-0643-8544-4A8D9BCCDBE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8573728" y="626071"/>
            <a:ext cx="2482767" cy="2285214"/>
          </a:xfrm>
          <a:prstGeom prst="rect">
            <a:avLst/>
          </a:prstGeom>
        </p:spPr>
      </p:pic>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What is Zūm?</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a:xfrm>
            <a:off x="320602" y="1485901"/>
            <a:ext cx="6604165" cy="4686300"/>
          </a:xfrm>
        </p:spPr>
        <p:txBody>
          <a:bodyPr>
            <a:normAutofit/>
          </a:bodyPr>
          <a:lstStyle/>
          <a:p>
            <a:r>
              <a:rPr lang="en-US" dirty="0"/>
              <a:t>Zūm </a:t>
            </a:r>
            <a:r>
              <a:rPr lang="en-US" dirty="0">
                <a:solidFill>
                  <a:srgbClr val="00B050"/>
                </a:solidFill>
              </a:rPr>
              <a:t>wired solution – IOT backbone</a:t>
            </a:r>
          </a:p>
          <a:p>
            <a:endParaRPr lang="en-US" dirty="0">
              <a:solidFill>
                <a:srgbClr val="00B050"/>
              </a:solidFill>
            </a:endParaRPr>
          </a:p>
          <a:p>
            <a:pPr marL="182880" lvl="2" indent="0">
              <a:buNone/>
            </a:pPr>
            <a:r>
              <a:rPr lang="en-US" sz="2000" b="1" u="sng" dirty="0"/>
              <a:t>Real world benefits</a:t>
            </a:r>
          </a:p>
          <a:p>
            <a:pPr lvl="3"/>
            <a:r>
              <a:rPr lang="en-US" dirty="0"/>
              <a:t>System scalability is increased between 4 to 160 times larger than conventional lighting systems that use old RS485 network connections. </a:t>
            </a:r>
          </a:p>
          <a:p>
            <a:pPr lvl="4"/>
            <a:r>
              <a:rPr lang="en-US" dirty="0"/>
              <a:t>Zūm wired with HUB, IOS or Android app-based programming with HUB oversight management</a:t>
            </a:r>
          </a:p>
          <a:p>
            <a:pPr lvl="4"/>
            <a:r>
              <a:rPr lang="en-US" dirty="0"/>
              <a:t>Zūm Custom, Custom programing for special needs using a single 4 series Crestron processor</a:t>
            </a:r>
          </a:p>
          <a:p>
            <a:pPr lvl="3"/>
            <a:endParaRPr lang="en-US" dirty="0"/>
          </a:p>
          <a:p>
            <a:pPr lvl="3"/>
            <a:r>
              <a:rPr lang="en-US" u="sng" dirty="0"/>
              <a:t>Simply put - fewer processors means lower cost and a simpler system to build, configure and install. </a:t>
            </a:r>
          </a:p>
          <a:p>
            <a:pPr lvl="4"/>
            <a:endParaRPr lang="en-US" dirty="0"/>
          </a:p>
          <a:p>
            <a:pPr lvl="3"/>
            <a:endParaRPr lang="en-US" dirty="0"/>
          </a:p>
          <a:p>
            <a:pPr lvl="3"/>
            <a:endParaRPr lang="en-US" dirty="0"/>
          </a:p>
        </p:txBody>
      </p:sp>
      <p:sp>
        <p:nvSpPr>
          <p:cNvPr id="7" name="TextBox 6">
            <a:extLst>
              <a:ext uri="{FF2B5EF4-FFF2-40B4-BE49-F238E27FC236}">
                <a16:creationId xmlns:a16="http://schemas.microsoft.com/office/drawing/2014/main" id="{9578DBA9-3D39-9F4D-829E-371602A411CE}"/>
              </a:ext>
            </a:extLst>
          </p:cNvPr>
          <p:cNvSpPr txBox="1"/>
          <p:nvPr/>
        </p:nvSpPr>
        <p:spPr>
          <a:xfrm>
            <a:off x="10694240" y="259079"/>
            <a:ext cx="1177158" cy="276999"/>
          </a:xfrm>
          <a:prstGeom prst="rect">
            <a:avLst/>
          </a:prstGeom>
          <a:noFill/>
        </p:spPr>
        <p:txBody>
          <a:bodyPr wrap="square" rtlCol="0">
            <a:spAutoFit/>
          </a:bodyPr>
          <a:lstStyle/>
          <a:p>
            <a:r>
              <a:rPr lang="en-US" sz="1200" dirty="0"/>
              <a:t>Ethernet in/out</a:t>
            </a:r>
          </a:p>
        </p:txBody>
      </p:sp>
      <p:cxnSp>
        <p:nvCxnSpPr>
          <p:cNvPr id="9" name="Elbow Connector 8">
            <a:extLst>
              <a:ext uri="{FF2B5EF4-FFF2-40B4-BE49-F238E27FC236}">
                <a16:creationId xmlns:a16="http://schemas.microsoft.com/office/drawing/2014/main" id="{74C1B6FE-E0A3-4A44-9E3D-520B4C645039}"/>
              </a:ext>
            </a:extLst>
          </p:cNvPr>
          <p:cNvCxnSpPr>
            <a:endCxn id="7" idx="2"/>
          </p:cNvCxnSpPr>
          <p:nvPr/>
        </p:nvCxnSpPr>
        <p:spPr>
          <a:xfrm flipV="1">
            <a:off x="10070187" y="536078"/>
            <a:ext cx="1212632" cy="1011831"/>
          </a:xfrm>
          <a:prstGeom prst="bentConnector2">
            <a:avLst/>
          </a:prstGeom>
          <a:ln w="41275">
            <a:headEnd type="oval"/>
          </a:ln>
        </p:spPr>
        <p:style>
          <a:lnRef idx="1">
            <a:schemeClr val="accent1"/>
          </a:lnRef>
          <a:fillRef idx="0">
            <a:schemeClr val="accent1"/>
          </a:fillRef>
          <a:effectRef idx="0">
            <a:schemeClr val="accent1"/>
          </a:effectRef>
          <a:fontRef idx="minor">
            <a:schemeClr val="tx1"/>
          </a:fontRef>
        </p:style>
      </p:cxnSp>
      <p:graphicFrame>
        <p:nvGraphicFramePr>
          <p:cNvPr id="12" name="Chart 11">
            <a:extLst>
              <a:ext uri="{FF2B5EF4-FFF2-40B4-BE49-F238E27FC236}">
                <a16:creationId xmlns:a16="http://schemas.microsoft.com/office/drawing/2014/main" id="{253C30A0-8E78-8749-97E8-C064D368B8CE}"/>
              </a:ext>
            </a:extLst>
          </p:cNvPr>
          <p:cNvGraphicFramePr>
            <a:graphicFrameLocks/>
          </p:cNvGraphicFramePr>
          <p:nvPr/>
        </p:nvGraphicFramePr>
        <p:xfrm>
          <a:off x="6995424" y="2863170"/>
          <a:ext cx="4853677" cy="2861991"/>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D86484C9-EC8E-E449-91CC-C5F841B33233}"/>
              </a:ext>
            </a:extLst>
          </p:cNvPr>
          <p:cNvSpPr txBox="1"/>
          <p:nvPr/>
        </p:nvSpPr>
        <p:spPr>
          <a:xfrm>
            <a:off x="6995424" y="5725161"/>
            <a:ext cx="4853677" cy="430887"/>
          </a:xfrm>
          <a:prstGeom prst="rect">
            <a:avLst/>
          </a:prstGeom>
          <a:noFill/>
        </p:spPr>
        <p:txBody>
          <a:bodyPr wrap="square" rtlCol="0">
            <a:spAutoFit/>
          </a:bodyPr>
          <a:lstStyle/>
          <a:p>
            <a:pPr algn="ctr"/>
            <a:r>
              <a:rPr lang="en-US" sz="1100" dirty="0">
                <a:solidFill>
                  <a:srgbClr val="FF0000"/>
                </a:solidFill>
              </a:rPr>
              <a:t>This chart shows maximum number of devices (keypads, load controllers, sensors) that can be put on one system processor for networked systems.</a:t>
            </a:r>
          </a:p>
        </p:txBody>
      </p:sp>
    </p:spTree>
    <p:extLst>
      <p:ext uri="{BB962C8B-B14F-4D97-AF65-F5344CB8AC3E}">
        <p14:creationId xmlns:p14="http://schemas.microsoft.com/office/powerpoint/2010/main" val="2253528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itting, box, microwave, table&#10;&#10;Description automatically generated">
            <a:extLst>
              <a:ext uri="{FF2B5EF4-FFF2-40B4-BE49-F238E27FC236}">
                <a16:creationId xmlns:a16="http://schemas.microsoft.com/office/drawing/2014/main" id="{C8CAE425-1A6D-E24F-BF25-116B9DB68E1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8573728" y="626071"/>
            <a:ext cx="2482767" cy="2285214"/>
          </a:xfrm>
          <a:prstGeom prst="rect">
            <a:avLst/>
          </a:prstGeom>
        </p:spPr>
      </p:pic>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What is Zūm?</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a:xfrm>
            <a:off x="320602" y="1485901"/>
            <a:ext cx="6604165" cy="4686300"/>
          </a:xfrm>
        </p:spPr>
        <p:txBody>
          <a:bodyPr>
            <a:normAutofit lnSpcReduction="10000"/>
          </a:bodyPr>
          <a:lstStyle/>
          <a:p>
            <a:r>
              <a:rPr lang="en-US" dirty="0"/>
              <a:t>Zūm </a:t>
            </a:r>
            <a:r>
              <a:rPr lang="en-US" dirty="0">
                <a:solidFill>
                  <a:srgbClr val="00B050"/>
                </a:solidFill>
              </a:rPr>
              <a:t>wired solution – IOT backbone</a:t>
            </a:r>
          </a:p>
          <a:p>
            <a:endParaRPr lang="en-US" dirty="0">
              <a:solidFill>
                <a:srgbClr val="00B050"/>
              </a:solidFill>
            </a:endParaRPr>
          </a:p>
          <a:p>
            <a:pPr marL="182880" lvl="2" indent="0">
              <a:buNone/>
            </a:pPr>
            <a:r>
              <a:rPr lang="en-US" sz="2000" b="1" u="sng" dirty="0"/>
              <a:t>Real-world benefits</a:t>
            </a:r>
          </a:p>
          <a:p>
            <a:pPr lvl="3"/>
            <a:r>
              <a:rPr lang="en-US" dirty="0"/>
              <a:t>Ethernet backbone allows the lighting system to be used as IOT connection network for many data points beyond lighting. </a:t>
            </a:r>
          </a:p>
          <a:p>
            <a:pPr lvl="4"/>
            <a:r>
              <a:rPr lang="en-US" dirty="0"/>
              <a:t>Occupancy</a:t>
            </a:r>
          </a:p>
          <a:p>
            <a:pPr lvl="4"/>
            <a:r>
              <a:rPr lang="en-US" dirty="0"/>
              <a:t>People counting</a:t>
            </a:r>
          </a:p>
          <a:p>
            <a:pPr lvl="4"/>
            <a:r>
              <a:rPr lang="en-US" dirty="0"/>
              <a:t>Environmental sensors, CO2, Air Pressure, other</a:t>
            </a:r>
          </a:p>
          <a:p>
            <a:pPr lvl="4"/>
            <a:r>
              <a:rPr lang="en-US" dirty="0"/>
              <a:t>BLE beacons for waypoint finding</a:t>
            </a:r>
          </a:p>
          <a:p>
            <a:pPr lvl="4"/>
            <a:r>
              <a:rPr lang="en-US" dirty="0"/>
              <a:t>Acoustical sensors, gun shot, etc.</a:t>
            </a:r>
          </a:p>
          <a:p>
            <a:pPr lvl="3"/>
            <a:r>
              <a:rPr lang="en-US" dirty="0"/>
              <a:t>While Ethernet backbone provides this IOT connectivity, the Zūm system manages existing and future control formats providing the best value in lighting control with IOT. </a:t>
            </a:r>
          </a:p>
          <a:p>
            <a:pPr lvl="4"/>
            <a:endParaRPr lang="en-US" dirty="0"/>
          </a:p>
          <a:p>
            <a:pPr lvl="3"/>
            <a:endParaRPr lang="en-US" dirty="0"/>
          </a:p>
          <a:p>
            <a:pPr lvl="3"/>
            <a:endParaRPr lang="en-US" dirty="0"/>
          </a:p>
        </p:txBody>
      </p:sp>
      <p:sp>
        <p:nvSpPr>
          <p:cNvPr id="7" name="TextBox 6">
            <a:extLst>
              <a:ext uri="{FF2B5EF4-FFF2-40B4-BE49-F238E27FC236}">
                <a16:creationId xmlns:a16="http://schemas.microsoft.com/office/drawing/2014/main" id="{9578DBA9-3D39-9F4D-829E-371602A411CE}"/>
              </a:ext>
            </a:extLst>
          </p:cNvPr>
          <p:cNvSpPr txBox="1"/>
          <p:nvPr/>
        </p:nvSpPr>
        <p:spPr>
          <a:xfrm>
            <a:off x="10694240" y="307341"/>
            <a:ext cx="1177158" cy="276999"/>
          </a:xfrm>
          <a:prstGeom prst="rect">
            <a:avLst/>
          </a:prstGeom>
          <a:noFill/>
        </p:spPr>
        <p:txBody>
          <a:bodyPr wrap="square" rtlCol="0">
            <a:spAutoFit/>
          </a:bodyPr>
          <a:lstStyle/>
          <a:p>
            <a:r>
              <a:rPr lang="en-US" sz="1200" dirty="0"/>
              <a:t>Ethernet in/out</a:t>
            </a:r>
          </a:p>
        </p:txBody>
      </p:sp>
      <p:cxnSp>
        <p:nvCxnSpPr>
          <p:cNvPr id="9" name="Elbow Connector 8">
            <a:extLst>
              <a:ext uri="{FF2B5EF4-FFF2-40B4-BE49-F238E27FC236}">
                <a16:creationId xmlns:a16="http://schemas.microsoft.com/office/drawing/2014/main" id="{74C1B6FE-E0A3-4A44-9E3D-520B4C645039}"/>
              </a:ext>
            </a:extLst>
          </p:cNvPr>
          <p:cNvCxnSpPr>
            <a:endCxn id="7" idx="2"/>
          </p:cNvCxnSpPr>
          <p:nvPr/>
        </p:nvCxnSpPr>
        <p:spPr>
          <a:xfrm flipV="1">
            <a:off x="10070187" y="584340"/>
            <a:ext cx="1212632" cy="1011831"/>
          </a:xfrm>
          <a:prstGeom prst="bentConnector2">
            <a:avLst/>
          </a:prstGeom>
          <a:ln w="41275">
            <a:headEnd type="oval"/>
          </a:ln>
        </p:spPr>
        <p:style>
          <a:lnRef idx="1">
            <a:schemeClr val="accent1"/>
          </a:lnRef>
          <a:fillRef idx="0">
            <a:schemeClr val="accent1"/>
          </a:fillRef>
          <a:effectRef idx="0">
            <a:schemeClr val="accent1"/>
          </a:effectRef>
          <a:fontRef idx="minor">
            <a:schemeClr val="tx1"/>
          </a:fontRef>
        </p:style>
      </p:cxnSp>
      <p:pic>
        <p:nvPicPr>
          <p:cNvPr id="5" name="Picture 4" descr="Diagram, icon&#10;&#10;Description automatically generated">
            <a:extLst>
              <a:ext uri="{FF2B5EF4-FFF2-40B4-BE49-F238E27FC236}">
                <a16:creationId xmlns:a16="http://schemas.microsoft.com/office/drawing/2014/main" id="{1EE45C15-225D-9A43-B31F-206629F0496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207335" y="3058510"/>
            <a:ext cx="2849160" cy="2769476"/>
          </a:xfrm>
          <a:prstGeom prst="rect">
            <a:avLst/>
          </a:prstGeom>
        </p:spPr>
      </p:pic>
    </p:spTree>
    <p:extLst>
      <p:ext uri="{BB962C8B-B14F-4D97-AF65-F5344CB8AC3E}">
        <p14:creationId xmlns:p14="http://schemas.microsoft.com/office/powerpoint/2010/main" val="2976783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itting, box, microwave, table&#10;&#10;Description automatically generated">
            <a:extLst>
              <a:ext uri="{FF2B5EF4-FFF2-40B4-BE49-F238E27FC236}">
                <a16:creationId xmlns:a16="http://schemas.microsoft.com/office/drawing/2014/main" id="{A3868459-6BEB-8F47-BA9E-BC510B757E8C}"/>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8377082" y="852209"/>
            <a:ext cx="2482767" cy="2285214"/>
          </a:xfrm>
          <a:prstGeom prst="rect">
            <a:avLst/>
          </a:prstGeom>
        </p:spPr>
      </p:pic>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What is Zūm?</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a:xfrm>
            <a:off x="320602" y="1485901"/>
            <a:ext cx="6604165" cy="4686300"/>
          </a:xfrm>
        </p:spPr>
        <p:txBody>
          <a:bodyPr>
            <a:normAutofit/>
          </a:bodyPr>
          <a:lstStyle/>
          <a:p>
            <a:r>
              <a:rPr lang="en-US" dirty="0"/>
              <a:t>Zūm </a:t>
            </a:r>
            <a:r>
              <a:rPr lang="en-US" dirty="0">
                <a:solidFill>
                  <a:srgbClr val="00B050"/>
                </a:solidFill>
              </a:rPr>
              <a:t>wired solutions– IOT backbone</a:t>
            </a:r>
          </a:p>
          <a:p>
            <a:endParaRPr lang="en-US" dirty="0">
              <a:solidFill>
                <a:srgbClr val="00B050"/>
              </a:solidFill>
            </a:endParaRPr>
          </a:p>
          <a:p>
            <a:pPr marL="182880" lvl="2" indent="0">
              <a:buNone/>
            </a:pPr>
            <a:r>
              <a:rPr lang="en-US" sz="2000" b="1" u="sng" dirty="0"/>
              <a:t>Real-world benefits</a:t>
            </a:r>
          </a:p>
          <a:p>
            <a:pPr lvl="3"/>
            <a:r>
              <a:rPr lang="en-US" dirty="0"/>
              <a:t>Advanced system programming, start-up, upgrades and long-term support. </a:t>
            </a:r>
          </a:p>
          <a:p>
            <a:pPr lvl="3"/>
            <a:r>
              <a:rPr lang="en-US" dirty="0"/>
              <a:t>Ethernet backbone means:</a:t>
            </a:r>
          </a:p>
          <a:p>
            <a:pPr lvl="4"/>
            <a:r>
              <a:rPr lang="en-US" dirty="0"/>
              <a:t>Code can be loaded quickly from central head-end.</a:t>
            </a:r>
          </a:p>
          <a:p>
            <a:pPr lvl="4"/>
            <a:r>
              <a:rPr lang="en-US" dirty="0"/>
              <a:t>Devices can be managed on IT DHCP server for service and support</a:t>
            </a:r>
          </a:p>
          <a:p>
            <a:pPr lvl="4"/>
            <a:r>
              <a:rPr lang="en-US" dirty="0"/>
              <a:t>Firmware updates can be scheduled and loaded automatically without the need for onsite support, reducing human touch</a:t>
            </a:r>
          </a:p>
          <a:p>
            <a:pPr lvl="4"/>
            <a:r>
              <a:rPr lang="en-US" dirty="0"/>
              <a:t>Remote device support can be accomplished by local agent or factory</a:t>
            </a:r>
          </a:p>
          <a:p>
            <a:pPr lvl="3"/>
            <a:endParaRPr lang="en-US" dirty="0"/>
          </a:p>
          <a:p>
            <a:pPr lvl="4"/>
            <a:endParaRPr lang="en-US" dirty="0"/>
          </a:p>
          <a:p>
            <a:pPr lvl="3"/>
            <a:endParaRPr lang="en-US" dirty="0"/>
          </a:p>
          <a:p>
            <a:pPr lvl="3"/>
            <a:endParaRPr lang="en-US" dirty="0"/>
          </a:p>
        </p:txBody>
      </p:sp>
      <p:sp>
        <p:nvSpPr>
          <p:cNvPr id="7" name="TextBox 6">
            <a:extLst>
              <a:ext uri="{FF2B5EF4-FFF2-40B4-BE49-F238E27FC236}">
                <a16:creationId xmlns:a16="http://schemas.microsoft.com/office/drawing/2014/main" id="{9578DBA9-3D39-9F4D-829E-371602A411CE}"/>
              </a:ext>
            </a:extLst>
          </p:cNvPr>
          <p:cNvSpPr txBox="1"/>
          <p:nvPr/>
        </p:nvSpPr>
        <p:spPr>
          <a:xfrm>
            <a:off x="10560183" y="469901"/>
            <a:ext cx="1177158" cy="276999"/>
          </a:xfrm>
          <a:prstGeom prst="rect">
            <a:avLst/>
          </a:prstGeom>
          <a:noFill/>
        </p:spPr>
        <p:txBody>
          <a:bodyPr wrap="square" rtlCol="0">
            <a:spAutoFit/>
          </a:bodyPr>
          <a:lstStyle/>
          <a:p>
            <a:r>
              <a:rPr lang="en-US" sz="1200" dirty="0"/>
              <a:t>Ethernet in/out</a:t>
            </a:r>
          </a:p>
        </p:txBody>
      </p:sp>
      <p:cxnSp>
        <p:nvCxnSpPr>
          <p:cNvPr id="9" name="Elbow Connector 8">
            <a:extLst>
              <a:ext uri="{FF2B5EF4-FFF2-40B4-BE49-F238E27FC236}">
                <a16:creationId xmlns:a16="http://schemas.microsoft.com/office/drawing/2014/main" id="{74C1B6FE-E0A3-4A44-9E3D-520B4C645039}"/>
              </a:ext>
            </a:extLst>
          </p:cNvPr>
          <p:cNvCxnSpPr>
            <a:endCxn id="7" idx="2"/>
          </p:cNvCxnSpPr>
          <p:nvPr/>
        </p:nvCxnSpPr>
        <p:spPr>
          <a:xfrm flipV="1">
            <a:off x="9936130" y="746900"/>
            <a:ext cx="1212632" cy="1011831"/>
          </a:xfrm>
          <a:prstGeom prst="bentConnector2">
            <a:avLst/>
          </a:prstGeom>
          <a:ln w="41275">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358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38CBD6-428E-0746-B655-8400B1FA4285}"/>
              </a:ext>
            </a:extLst>
          </p:cNvPr>
          <p:cNvSpPr>
            <a:spLocks noGrp="1"/>
          </p:cNvSpPr>
          <p:nvPr>
            <p:ph type="title"/>
          </p:nvPr>
        </p:nvSpPr>
        <p:spPr>
          <a:xfrm>
            <a:off x="342900" y="304800"/>
            <a:ext cx="6438900" cy="838199"/>
          </a:xfrm>
        </p:spPr>
        <p:txBody>
          <a:bodyPr/>
          <a:lstStyle/>
          <a:p>
            <a:r>
              <a:rPr lang="en-US"/>
              <a:t>Crestron the company</a:t>
            </a:r>
            <a:endParaRPr lang="en-US" dirty="0"/>
          </a:p>
        </p:txBody>
      </p:sp>
      <p:sp>
        <p:nvSpPr>
          <p:cNvPr id="4" name="Content Placeholder 3">
            <a:extLst>
              <a:ext uri="{FF2B5EF4-FFF2-40B4-BE49-F238E27FC236}">
                <a16:creationId xmlns:a16="http://schemas.microsoft.com/office/drawing/2014/main" id="{1BBF51C2-440B-9B40-AA2E-50D50EABDD48}"/>
              </a:ext>
            </a:extLst>
          </p:cNvPr>
          <p:cNvSpPr>
            <a:spLocks noGrp="1"/>
          </p:cNvSpPr>
          <p:nvPr>
            <p:ph idx="1"/>
          </p:nvPr>
        </p:nvSpPr>
        <p:spPr>
          <a:xfrm>
            <a:off x="342900" y="1485901"/>
            <a:ext cx="6438900" cy="4686300"/>
          </a:xfrm>
        </p:spPr>
        <p:txBody>
          <a:bodyPr/>
          <a:lstStyle/>
          <a:p>
            <a:r>
              <a:rPr lang="en-US" dirty="0"/>
              <a:t>A Partner you can trust</a:t>
            </a:r>
          </a:p>
          <a:p>
            <a:pPr marL="342900" lvl="1" indent="-342900">
              <a:buFont typeface="Arial" panose="020B0604020202020204" pitchFamily="34" charset="0"/>
              <a:buChar char="•"/>
            </a:pPr>
            <a:r>
              <a:rPr lang="en-US" dirty="0"/>
              <a:t>Privately held company</a:t>
            </a:r>
          </a:p>
          <a:p>
            <a:pPr marL="342900" lvl="1" indent="-342900">
              <a:buFont typeface="Arial" panose="020B0604020202020204" pitchFamily="34" charset="0"/>
              <a:buChar char="•"/>
            </a:pPr>
            <a:r>
              <a:rPr lang="en-US" dirty="0"/>
              <a:t>Not part of a conglomerate fixture manufacturer</a:t>
            </a:r>
          </a:p>
          <a:p>
            <a:pPr marL="342900" lvl="1" indent="-342900">
              <a:buFont typeface="Arial" panose="020B0604020202020204" pitchFamily="34" charset="0"/>
              <a:buChar char="•"/>
            </a:pPr>
            <a:r>
              <a:rPr lang="en-US" dirty="0"/>
              <a:t>Based in NJ</a:t>
            </a:r>
          </a:p>
          <a:p>
            <a:pPr marL="342900" lvl="1" indent="-342900">
              <a:buFont typeface="Arial" panose="020B0604020202020204" pitchFamily="34" charset="0"/>
              <a:buChar char="•"/>
            </a:pPr>
            <a:r>
              <a:rPr lang="en-US" dirty="0"/>
              <a:t>Build products around industry standards</a:t>
            </a:r>
          </a:p>
          <a:p>
            <a:pPr marL="342900" lvl="1" indent="-342900">
              <a:buFont typeface="Arial" panose="020B0604020202020204" pitchFamily="34" charset="0"/>
              <a:buChar char="•"/>
            </a:pPr>
            <a:r>
              <a:rPr lang="en-US" dirty="0"/>
              <a:t>REAL control solutions for tunable white</a:t>
            </a:r>
          </a:p>
          <a:p>
            <a:pPr marL="342900" lvl="1" indent="-342900">
              <a:buFont typeface="Arial" panose="020B0604020202020204" pitchFamily="34" charset="0"/>
              <a:buChar char="•"/>
            </a:pPr>
            <a:r>
              <a:rPr lang="en-US" dirty="0"/>
              <a:t>90% of all F500 Companies use Crestron</a:t>
            </a:r>
          </a:p>
          <a:p>
            <a:pPr marL="342900" lvl="1" indent="-342900">
              <a:buFont typeface="Arial" panose="020B0604020202020204" pitchFamily="34" charset="0"/>
              <a:buChar char="•"/>
            </a:pPr>
            <a:r>
              <a:rPr lang="en-US" dirty="0"/>
              <a:t>American-built products under NAFTA</a:t>
            </a:r>
          </a:p>
          <a:p>
            <a:pPr lvl="1"/>
            <a:endParaRPr lang="en-US" dirty="0"/>
          </a:p>
          <a:p>
            <a:pPr lvl="1"/>
            <a:endParaRPr lang="en-US" dirty="0"/>
          </a:p>
        </p:txBody>
      </p:sp>
      <p:pic>
        <p:nvPicPr>
          <p:cNvPr id="13" name="Picture 12" descr="Slide08.jpg">
            <a:extLst>
              <a:ext uri="{FF2B5EF4-FFF2-40B4-BE49-F238E27FC236}">
                <a16:creationId xmlns:a16="http://schemas.microsoft.com/office/drawing/2014/main" id="{943A95AF-18C4-5B41-9A40-E9287B01515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955488" y="723899"/>
            <a:ext cx="4981904" cy="4921469"/>
          </a:xfrm>
          <a:prstGeom prst="rect">
            <a:avLst/>
          </a:prstGeom>
        </p:spPr>
      </p:pic>
    </p:spTree>
    <p:extLst>
      <p:ext uri="{BB962C8B-B14F-4D97-AF65-F5344CB8AC3E}">
        <p14:creationId xmlns:p14="http://schemas.microsoft.com/office/powerpoint/2010/main" val="3025203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5BC88D85-F4FC-6840-857C-995CD6E88940}"/>
              </a:ext>
            </a:extLst>
          </p:cNvPr>
          <p:cNvPicPr>
            <a:picLocks noChangeAspect="1"/>
          </p:cNvPicPr>
          <p:nvPr/>
        </p:nvPicPr>
        <p:blipFill>
          <a:blip r:embed="rId3" cstate="hq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7339577" y="4062293"/>
            <a:ext cx="889384" cy="820380"/>
          </a:xfrm>
          <a:prstGeom prst="rect">
            <a:avLst/>
          </a:prstGeom>
        </p:spPr>
      </p:pic>
      <p:pic>
        <p:nvPicPr>
          <p:cNvPr id="54" name="Picture 53">
            <a:extLst>
              <a:ext uri="{FF2B5EF4-FFF2-40B4-BE49-F238E27FC236}">
                <a16:creationId xmlns:a16="http://schemas.microsoft.com/office/drawing/2014/main" id="{CB57BB73-FCEB-6545-9A58-42F0A3E7EFB9}"/>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a:ext>
            </a:extLst>
          </a:blip>
          <a:srcRect/>
          <a:stretch/>
        </p:blipFill>
        <p:spPr>
          <a:xfrm>
            <a:off x="7149261" y="4725916"/>
            <a:ext cx="349878" cy="551742"/>
          </a:xfrm>
          <a:prstGeom prst="rect">
            <a:avLst/>
          </a:prstGeom>
        </p:spPr>
      </p:pic>
      <p:pic>
        <p:nvPicPr>
          <p:cNvPr id="52" name="Picture 51" descr="A picture containing sitting, box, microwave, table&#10;&#10;Description automatically generated">
            <a:extLst>
              <a:ext uri="{FF2B5EF4-FFF2-40B4-BE49-F238E27FC236}">
                <a16:creationId xmlns:a16="http://schemas.microsoft.com/office/drawing/2014/main" id="{BF4C16C7-424A-694C-9FD2-F4702FDC7CB6}"/>
              </a:ext>
            </a:extLst>
          </p:cNvPr>
          <p:cNvPicPr>
            <a:picLocks noChangeAspect="1"/>
          </p:cNvPicPr>
          <p:nvPr/>
        </p:nvPicPr>
        <p:blipFill>
          <a:blip r:embed="rId7" cstate="hqprint">
            <a:extLst>
              <a:ext uri="{BEBA8EAE-BF5A-486C-A8C5-ECC9F3942E4B}">
                <a14:imgProps xmlns:a14="http://schemas.microsoft.com/office/drawing/2010/main">
                  <a14:imgLayer r:embed="rId8">
                    <a14:imgEffect>
                      <a14:colorTemperature colorTemp="5900"/>
                    </a14:imgEffect>
                  </a14:imgLayer>
                </a14:imgProps>
              </a:ext>
              <a:ext uri="{28A0092B-C50C-407E-A947-70E740481C1C}">
                <a14:useLocalDpi xmlns:a14="http://schemas.microsoft.com/office/drawing/2010/main"/>
              </a:ext>
            </a:extLst>
          </a:blip>
          <a:stretch>
            <a:fillRect/>
          </a:stretch>
        </p:blipFill>
        <p:spPr>
          <a:xfrm>
            <a:off x="9124430" y="4209308"/>
            <a:ext cx="784734" cy="722293"/>
          </a:xfrm>
          <a:prstGeom prst="rect">
            <a:avLst/>
          </a:prstGeom>
        </p:spPr>
      </p:pic>
      <p:pic>
        <p:nvPicPr>
          <p:cNvPr id="50" name="Picture 49" descr="A picture containing sitting, box, microwave, table&#10;&#10;Description automatically generated">
            <a:extLst>
              <a:ext uri="{FF2B5EF4-FFF2-40B4-BE49-F238E27FC236}">
                <a16:creationId xmlns:a16="http://schemas.microsoft.com/office/drawing/2014/main" id="{C09CF53C-16D7-E043-8295-FDB43D077D67}"/>
              </a:ext>
            </a:extLst>
          </p:cNvPr>
          <p:cNvPicPr>
            <a:picLocks noChangeAspect="1"/>
          </p:cNvPicPr>
          <p:nvPr/>
        </p:nvPicPr>
        <p:blipFill>
          <a:blip r:embed="rId7" cstate="hqprint">
            <a:extLst>
              <a:ext uri="{BEBA8EAE-BF5A-486C-A8C5-ECC9F3942E4B}">
                <a14:imgProps xmlns:a14="http://schemas.microsoft.com/office/drawing/2010/main">
                  <a14:imgLayer r:embed="rId9">
                    <a14:imgEffect>
                      <a14:colorTemperature colorTemp="5900"/>
                    </a14:imgEffect>
                  </a14:imgLayer>
                </a14:imgProps>
              </a:ext>
              <a:ext uri="{28A0092B-C50C-407E-A947-70E740481C1C}">
                <a14:useLocalDpi xmlns:a14="http://schemas.microsoft.com/office/drawing/2010/main"/>
              </a:ext>
            </a:extLst>
          </a:blip>
          <a:stretch>
            <a:fillRect/>
          </a:stretch>
        </p:blipFill>
        <p:spPr>
          <a:xfrm>
            <a:off x="8369192" y="2017609"/>
            <a:ext cx="784734" cy="722293"/>
          </a:xfrm>
          <a:prstGeom prst="rect">
            <a:avLst/>
          </a:prstGeom>
        </p:spPr>
      </p:pic>
      <p:pic>
        <p:nvPicPr>
          <p:cNvPr id="49" name="Picture 48" descr="A picture containing sitting, box, microwave, table&#10;&#10;Description automatically generated">
            <a:extLst>
              <a:ext uri="{FF2B5EF4-FFF2-40B4-BE49-F238E27FC236}">
                <a16:creationId xmlns:a16="http://schemas.microsoft.com/office/drawing/2014/main" id="{BF8C7E4D-534C-0D43-846F-2A94E88A90D4}"/>
              </a:ext>
            </a:extLst>
          </p:cNvPr>
          <p:cNvPicPr>
            <a:picLocks noChangeAspect="1"/>
          </p:cNvPicPr>
          <p:nvPr/>
        </p:nvPicPr>
        <p:blipFill>
          <a:blip r:embed="rId7" cstate="hqprint">
            <a:extLst>
              <a:ext uri="{BEBA8EAE-BF5A-486C-A8C5-ECC9F3942E4B}">
                <a14:imgProps xmlns:a14="http://schemas.microsoft.com/office/drawing/2010/main">
                  <a14:imgLayer r:embed="rId10">
                    <a14:imgEffect>
                      <a14:colorTemperature colorTemp="5900"/>
                    </a14:imgEffect>
                  </a14:imgLayer>
                </a14:imgProps>
              </a:ext>
              <a:ext uri="{28A0092B-C50C-407E-A947-70E740481C1C}">
                <a14:useLocalDpi xmlns:a14="http://schemas.microsoft.com/office/drawing/2010/main"/>
              </a:ext>
            </a:extLst>
          </a:blip>
          <a:stretch>
            <a:fillRect/>
          </a:stretch>
        </p:blipFill>
        <p:spPr>
          <a:xfrm>
            <a:off x="6237445" y="1986082"/>
            <a:ext cx="784734" cy="722293"/>
          </a:xfrm>
          <a:prstGeom prst="rect">
            <a:avLst/>
          </a:prstGeom>
        </p:spPr>
      </p:pic>
      <p:pic>
        <p:nvPicPr>
          <p:cNvPr id="48" name="Picture 47" descr="A picture containing sitting, box, microwave, table&#10;&#10;Description automatically generated">
            <a:extLst>
              <a:ext uri="{FF2B5EF4-FFF2-40B4-BE49-F238E27FC236}">
                <a16:creationId xmlns:a16="http://schemas.microsoft.com/office/drawing/2014/main" id="{2CF6331F-D8A8-2C42-8F74-CF70C90B55D8}"/>
              </a:ext>
            </a:extLst>
          </p:cNvPr>
          <p:cNvPicPr>
            <a:picLocks noChangeAspect="1"/>
          </p:cNvPicPr>
          <p:nvPr/>
        </p:nvPicPr>
        <p:blipFill>
          <a:blip r:embed="rId7" cstate="hqprint">
            <a:extLst>
              <a:ext uri="{BEBA8EAE-BF5A-486C-A8C5-ECC9F3942E4B}">
                <a14:imgProps xmlns:a14="http://schemas.microsoft.com/office/drawing/2010/main">
                  <a14:imgLayer r:embed="rId11">
                    <a14:imgEffect>
                      <a14:colorTemperature colorTemp="5900"/>
                    </a14:imgEffect>
                  </a14:imgLayer>
                </a14:imgProps>
              </a:ext>
              <a:ext uri="{28A0092B-C50C-407E-A947-70E740481C1C}">
                <a14:useLocalDpi xmlns:a14="http://schemas.microsoft.com/office/drawing/2010/main"/>
              </a:ext>
            </a:extLst>
          </a:blip>
          <a:stretch>
            <a:fillRect/>
          </a:stretch>
        </p:blipFill>
        <p:spPr>
          <a:xfrm>
            <a:off x="3998890" y="1992062"/>
            <a:ext cx="784734" cy="722293"/>
          </a:xfrm>
          <a:prstGeom prst="rect">
            <a:avLst/>
          </a:prstGeom>
        </p:spPr>
      </p:pic>
      <p:sp>
        <p:nvSpPr>
          <p:cNvPr id="2" name="Title 1">
            <a:extLst>
              <a:ext uri="{FF2B5EF4-FFF2-40B4-BE49-F238E27FC236}">
                <a16:creationId xmlns:a16="http://schemas.microsoft.com/office/drawing/2014/main" id="{6A5B44BB-F58C-7640-85AB-00BA931634DC}"/>
              </a:ext>
            </a:extLst>
          </p:cNvPr>
          <p:cNvSpPr>
            <a:spLocks noGrp="1"/>
          </p:cNvSpPr>
          <p:nvPr>
            <p:ph type="title"/>
          </p:nvPr>
        </p:nvSpPr>
        <p:spPr/>
        <p:txBody>
          <a:bodyPr/>
          <a:lstStyle/>
          <a:p>
            <a:r>
              <a:rPr lang="en-US" dirty="0"/>
              <a:t>What is Zūm?</a:t>
            </a:r>
          </a:p>
        </p:txBody>
      </p:sp>
      <p:sp>
        <p:nvSpPr>
          <p:cNvPr id="3" name="Content Placeholder 2">
            <a:extLst>
              <a:ext uri="{FF2B5EF4-FFF2-40B4-BE49-F238E27FC236}">
                <a16:creationId xmlns:a16="http://schemas.microsoft.com/office/drawing/2014/main" id="{55700071-66CE-864B-835F-92BA667AE7B0}"/>
              </a:ext>
            </a:extLst>
          </p:cNvPr>
          <p:cNvSpPr>
            <a:spLocks noGrp="1"/>
          </p:cNvSpPr>
          <p:nvPr>
            <p:ph idx="1"/>
          </p:nvPr>
        </p:nvSpPr>
        <p:spPr/>
        <p:txBody>
          <a:bodyPr/>
          <a:lstStyle/>
          <a:p>
            <a:r>
              <a:rPr lang="en-US" dirty="0"/>
              <a:t>Zūm </a:t>
            </a:r>
            <a:r>
              <a:rPr lang="en-US" dirty="0">
                <a:solidFill>
                  <a:srgbClr val="00B050"/>
                </a:solidFill>
              </a:rPr>
              <a:t>Enterprise IoT network</a:t>
            </a:r>
          </a:p>
        </p:txBody>
      </p:sp>
      <p:pic>
        <p:nvPicPr>
          <p:cNvPr id="4" name="Picture 3">
            <a:extLst>
              <a:ext uri="{FF2B5EF4-FFF2-40B4-BE49-F238E27FC236}">
                <a16:creationId xmlns:a16="http://schemas.microsoft.com/office/drawing/2014/main" id="{81244BF2-126A-EE4A-A0E3-79B80D0D2E9F}"/>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67070" y="3163459"/>
            <a:ext cx="1424695" cy="1783271"/>
          </a:xfrm>
          <a:prstGeom prst="rect">
            <a:avLst/>
          </a:prstGeom>
        </p:spPr>
      </p:pic>
      <p:sp>
        <p:nvSpPr>
          <p:cNvPr id="5" name="Rectangle 4">
            <a:extLst>
              <a:ext uri="{FF2B5EF4-FFF2-40B4-BE49-F238E27FC236}">
                <a16:creationId xmlns:a16="http://schemas.microsoft.com/office/drawing/2014/main" id="{7CFC88AE-6836-D14B-BB79-CAD418F0925E}"/>
              </a:ext>
            </a:extLst>
          </p:cNvPr>
          <p:cNvSpPr/>
          <p:nvPr/>
        </p:nvSpPr>
        <p:spPr>
          <a:xfrm>
            <a:off x="3631097" y="1909041"/>
            <a:ext cx="2001078" cy="19878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258818E-0C56-0D4B-BE36-9C24090EE17B}"/>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3776047" y="3033524"/>
            <a:ext cx="480475" cy="701339"/>
          </a:xfrm>
          <a:prstGeom prst="rect">
            <a:avLst/>
          </a:prstGeom>
        </p:spPr>
      </p:pic>
      <p:cxnSp>
        <p:nvCxnSpPr>
          <p:cNvPr id="10" name="Elbow Connector 9">
            <a:extLst>
              <a:ext uri="{FF2B5EF4-FFF2-40B4-BE49-F238E27FC236}">
                <a16:creationId xmlns:a16="http://schemas.microsoft.com/office/drawing/2014/main" id="{23BA795B-FD7C-8847-8B87-4F6B1CF9948C}"/>
              </a:ext>
            </a:extLst>
          </p:cNvPr>
          <p:cNvCxnSpPr>
            <a:cxnSpLocks/>
          </p:cNvCxnSpPr>
          <p:nvPr/>
        </p:nvCxnSpPr>
        <p:spPr>
          <a:xfrm flipV="1">
            <a:off x="1170878" y="2299832"/>
            <a:ext cx="3260542" cy="1809917"/>
          </a:xfrm>
          <a:prstGeom prst="bentConnector3">
            <a:avLst>
              <a:gd name="adj1" fmla="val 50000"/>
            </a:avLst>
          </a:prstGeom>
          <a:ln w="190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a16="http://schemas.microsoft.com/office/drawing/2014/main" id="{24EDEC88-6197-C649-9BDC-0926B02E4942}"/>
              </a:ext>
            </a:extLst>
          </p:cNvPr>
          <p:cNvCxnSpPr>
            <a:endCxn id="7" idx="0"/>
          </p:cNvCxnSpPr>
          <p:nvPr/>
        </p:nvCxnSpPr>
        <p:spPr>
          <a:xfrm rot="5400000">
            <a:off x="3815619" y="2607619"/>
            <a:ext cx="626571" cy="225238"/>
          </a:xfrm>
          <a:prstGeom prst="bentConnector3">
            <a:avLst/>
          </a:prstGeom>
          <a:ln w="19050"/>
        </p:spPr>
        <p:style>
          <a:lnRef idx="2">
            <a:schemeClr val="accent6"/>
          </a:lnRef>
          <a:fillRef idx="0">
            <a:schemeClr val="accent6"/>
          </a:fillRef>
          <a:effectRef idx="1">
            <a:schemeClr val="accent6"/>
          </a:effectRef>
          <a:fontRef idx="minor">
            <a:schemeClr val="tx1"/>
          </a:fontRef>
        </p:style>
      </p:cxnSp>
      <p:cxnSp>
        <p:nvCxnSpPr>
          <p:cNvPr id="18" name="Elbow Connector 17">
            <a:extLst>
              <a:ext uri="{FF2B5EF4-FFF2-40B4-BE49-F238E27FC236}">
                <a16:creationId xmlns:a16="http://schemas.microsoft.com/office/drawing/2014/main" id="{BFA1F767-C5FA-9E48-8D87-03A28F934D90}"/>
              </a:ext>
            </a:extLst>
          </p:cNvPr>
          <p:cNvCxnSpPr>
            <a:cxnSpLocks/>
            <a:stCxn id="7" idx="3"/>
          </p:cNvCxnSpPr>
          <p:nvPr/>
        </p:nvCxnSpPr>
        <p:spPr>
          <a:xfrm flipV="1">
            <a:off x="4256522" y="2965179"/>
            <a:ext cx="544861" cy="419015"/>
          </a:xfrm>
          <a:prstGeom prst="bentConnector3">
            <a:avLst/>
          </a:prstGeom>
          <a:ln w="19050"/>
        </p:spPr>
        <p:style>
          <a:lnRef idx="2">
            <a:schemeClr val="accent6"/>
          </a:lnRef>
          <a:fillRef idx="0">
            <a:schemeClr val="accent6"/>
          </a:fillRef>
          <a:effectRef idx="1">
            <a:schemeClr val="accent6"/>
          </a:effectRef>
          <a:fontRef idx="minor">
            <a:schemeClr val="tx1"/>
          </a:fontRef>
        </p:style>
      </p:cxnSp>
      <p:sp>
        <p:nvSpPr>
          <p:cNvPr id="19" name="Rectangle 18">
            <a:extLst>
              <a:ext uri="{FF2B5EF4-FFF2-40B4-BE49-F238E27FC236}">
                <a16:creationId xmlns:a16="http://schemas.microsoft.com/office/drawing/2014/main" id="{91B9ADE3-FB36-0648-96BC-CA02CD45C5DA}"/>
              </a:ext>
            </a:extLst>
          </p:cNvPr>
          <p:cNvSpPr/>
          <p:nvPr/>
        </p:nvSpPr>
        <p:spPr>
          <a:xfrm>
            <a:off x="5872413" y="1909041"/>
            <a:ext cx="2001078" cy="19878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693B8195-9F42-7344-BBEE-1A8A7A54F00F}"/>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6017363" y="3033524"/>
            <a:ext cx="480475" cy="701339"/>
          </a:xfrm>
          <a:prstGeom prst="rect">
            <a:avLst/>
          </a:prstGeom>
        </p:spPr>
      </p:pic>
      <p:cxnSp>
        <p:nvCxnSpPr>
          <p:cNvPr id="23" name="Elbow Connector 22">
            <a:extLst>
              <a:ext uri="{FF2B5EF4-FFF2-40B4-BE49-F238E27FC236}">
                <a16:creationId xmlns:a16="http://schemas.microsoft.com/office/drawing/2014/main" id="{AF0FD0B5-E5B1-284B-8E77-7E9116672AEB}"/>
              </a:ext>
            </a:extLst>
          </p:cNvPr>
          <p:cNvCxnSpPr>
            <a:endCxn id="21" idx="0"/>
          </p:cNvCxnSpPr>
          <p:nvPr/>
        </p:nvCxnSpPr>
        <p:spPr>
          <a:xfrm rot="5400000">
            <a:off x="6056935" y="2607619"/>
            <a:ext cx="626571" cy="225238"/>
          </a:xfrm>
          <a:prstGeom prst="bentConnector3">
            <a:avLst/>
          </a:prstGeom>
          <a:ln w="19050"/>
        </p:spPr>
        <p:style>
          <a:lnRef idx="2">
            <a:schemeClr val="accent6"/>
          </a:lnRef>
          <a:fillRef idx="0">
            <a:schemeClr val="accent6"/>
          </a:fillRef>
          <a:effectRef idx="1">
            <a:schemeClr val="accent6"/>
          </a:effectRef>
          <a:fontRef idx="minor">
            <a:schemeClr val="tx1"/>
          </a:fontRef>
        </p:style>
      </p:cxnSp>
      <p:cxnSp>
        <p:nvCxnSpPr>
          <p:cNvPr id="24" name="Elbow Connector 23">
            <a:extLst>
              <a:ext uri="{FF2B5EF4-FFF2-40B4-BE49-F238E27FC236}">
                <a16:creationId xmlns:a16="http://schemas.microsoft.com/office/drawing/2014/main" id="{4CE87901-67AB-7F47-A8A6-D3B499CC3EC9}"/>
              </a:ext>
            </a:extLst>
          </p:cNvPr>
          <p:cNvCxnSpPr>
            <a:cxnSpLocks/>
            <a:stCxn id="21" idx="3"/>
          </p:cNvCxnSpPr>
          <p:nvPr/>
        </p:nvCxnSpPr>
        <p:spPr>
          <a:xfrm flipV="1">
            <a:off x="6497838" y="2965179"/>
            <a:ext cx="544861" cy="419015"/>
          </a:xfrm>
          <a:prstGeom prst="bentConnector3">
            <a:avLst/>
          </a:prstGeom>
          <a:ln w="19050"/>
        </p:spPr>
        <p:style>
          <a:lnRef idx="2">
            <a:schemeClr val="accent6"/>
          </a:lnRef>
          <a:fillRef idx="0">
            <a:schemeClr val="accent6"/>
          </a:fillRef>
          <a:effectRef idx="1">
            <a:schemeClr val="accent6"/>
          </a:effectRef>
          <a:fontRef idx="minor">
            <a:schemeClr val="tx1"/>
          </a:fontRef>
        </p:style>
      </p:cxnSp>
      <p:sp>
        <p:nvSpPr>
          <p:cNvPr id="25" name="Rectangle 24">
            <a:extLst>
              <a:ext uri="{FF2B5EF4-FFF2-40B4-BE49-F238E27FC236}">
                <a16:creationId xmlns:a16="http://schemas.microsoft.com/office/drawing/2014/main" id="{43D746E5-74BB-1248-A2F6-5DB5A76B1730}"/>
              </a:ext>
            </a:extLst>
          </p:cNvPr>
          <p:cNvSpPr/>
          <p:nvPr/>
        </p:nvSpPr>
        <p:spPr>
          <a:xfrm>
            <a:off x="8021841" y="1909041"/>
            <a:ext cx="2001078" cy="19878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D7B8341F-45ED-2C45-B856-80B10DAE2ED2}"/>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8166791" y="3033524"/>
            <a:ext cx="480475" cy="701339"/>
          </a:xfrm>
          <a:prstGeom prst="rect">
            <a:avLst/>
          </a:prstGeom>
        </p:spPr>
      </p:pic>
      <p:cxnSp>
        <p:nvCxnSpPr>
          <p:cNvPr id="29" name="Elbow Connector 28">
            <a:extLst>
              <a:ext uri="{FF2B5EF4-FFF2-40B4-BE49-F238E27FC236}">
                <a16:creationId xmlns:a16="http://schemas.microsoft.com/office/drawing/2014/main" id="{4B338A97-EE47-774A-B1B9-EDE0A46B1B13}"/>
              </a:ext>
            </a:extLst>
          </p:cNvPr>
          <p:cNvCxnSpPr>
            <a:endCxn id="27" idx="0"/>
          </p:cNvCxnSpPr>
          <p:nvPr/>
        </p:nvCxnSpPr>
        <p:spPr>
          <a:xfrm rot="5400000">
            <a:off x="8206363" y="2607619"/>
            <a:ext cx="626571" cy="225238"/>
          </a:xfrm>
          <a:prstGeom prst="bentConnector3">
            <a:avLst/>
          </a:prstGeom>
          <a:ln w="19050"/>
        </p:spPr>
        <p:style>
          <a:lnRef idx="2">
            <a:schemeClr val="accent6"/>
          </a:lnRef>
          <a:fillRef idx="0">
            <a:schemeClr val="accent6"/>
          </a:fillRef>
          <a:effectRef idx="1">
            <a:schemeClr val="accent6"/>
          </a:effectRef>
          <a:fontRef idx="minor">
            <a:schemeClr val="tx1"/>
          </a:fontRef>
        </p:style>
      </p:cxnSp>
      <p:cxnSp>
        <p:nvCxnSpPr>
          <p:cNvPr id="30" name="Elbow Connector 29">
            <a:extLst>
              <a:ext uri="{FF2B5EF4-FFF2-40B4-BE49-F238E27FC236}">
                <a16:creationId xmlns:a16="http://schemas.microsoft.com/office/drawing/2014/main" id="{12F65737-BED3-1E41-A2E2-904257C89816}"/>
              </a:ext>
            </a:extLst>
          </p:cNvPr>
          <p:cNvCxnSpPr>
            <a:cxnSpLocks/>
            <a:stCxn id="27" idx="3"/>
          </p:cNvCxnSpPr>
          <p:nvPr/>
        </p:nvCxnSpPr>
        <p:spPr>
          <a:xfrm flipV="1">
            <a:off x="8647266" y="2965179"/>
            <a:ext cx="544861" cy="419015"/>
          </a:xfrm>
          <a:prstGeom prst="bentConnector3">
            <a:avLst/>
          </a:prstGeom>
          <a:ln w="19050"/>
        </p:spPr>
        <p:style>
          <a:lnRef idx="2">
            <a:schemeClr val="accent6"/>
          </a:lnRef>
          <a:fillRef idx="0">
            <a:schemeClr val="accent6"/>
          </a:fillRef>
          <a:effectRef idx="1">
            <a:schemeClr val="accent6"/>
          </a:effectRef>
          <a:fontRef idx="minor">
            <a:schemeClr val="tx1"/>
          </a:fontRef>
        </p:style>
      </p:cxnSp>
      <p:cxnSp>
        <p:nvCxnSpPr>
          <p:cNvPr id="31" name="Elbow Connector 30">
            <a:extLst>
              <a:ext uri="{FF2B5EF4-FFF2-40B4-BE49-F238E27FC236}">
                <a16:creationId xmlns:a16="http://schemas.microsoft.com/office/drawing/2014/main" id="{ED51C12A-EE60-2D4C-8488-709576BF3CB7}"/>
              </a:ext>
            </a:extLst>
          </p:cNvPr>
          <p:cNvCxnSpPr>
            <a:cxnSpLocks/>
          </p:cNvCxnSpPr>
          <p:nvPr/>
        </p:nvCxnSpPr>
        <p:spPr>
          <a:xfrm>
            <a:off x="4451350" y="2276895"/>
            <a:ext cx="2222500" cy="22936"/>
          </a:xfrm>
          <a:prstGeom prst="bentConnector3">
            <a:avLst>
              <a:gd name="adj1" fmla="val 50000"/>
            </a:avLst>
          </a:prstGeom>
          <a:ln w="190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Elbow Connector 33">
            <a:extLst>
              <a:ext uri="{FF2B5EF4-FFF2-40B4-BE49-F238E27FC236}">
                <a16:creationId xmlns:a16="http://schemas.microsoft.com/office/drawing/2014/main" id="{81EBB72E-FC67-5546-82D5-F1B5F40B41EF}"/>
              </a:ext>
            </a:extLst>
          </p:cNvPr>
          <p:cNvCxnSpPr>
            <a:cxnSpLocks/>
          </p:cNvCxnSpPr>
          <p:nvPr/>
        </p:nvCxnSpPr>
        <p:spPr>
          <a:xfrm>
            <a:off x="6718300" y="2262439"/>
            <a:ext cx="2078567" cy="37392"/>
          </a:xfrm>
          <a:prstGeom prst="bentConnector3">
            <a:avLst>
              <a:gd name="adj1" fmla="val 50000"/>
            </a:avLst>
          </a:prstGeom>
          <a:ln w="190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66DF7503-EB00-3D4F-929E-B9506C7915A2}"/>
              </a:ext>
            </a:extLst>
          </p:cNvPr>
          <p:cNvSpPr/>
          <p:nvPr/>
        </p:nvSpPr>
        <p:spPr>
          <a:xfrm>
            <a:off x="5872413" y="4019020"/>
            <a:ext cx="4150506" cy="19878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91AF7ABB-939C-324C-8947-DF3B74836AF0}"/>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9022380" y="5116418"/>
            <a:ext cx="480475" cy="701339"/>
          </a:xfrm>
          <a:prstGeom prst="rect">
            <a:avLst/>
          </a:prstGeom>
        </p:spPr>
      </p:pic>
      <p:cxnSp>
        <p:nvCxnSpPr>
          <p:cNvPr id="44" name="Elbow Connector 43">
            <a:extLst>
              <a:ext uri="{FF2B5EF4-FFF2-40B4-BE49-F238E27FC236}">
                <a16:creationId xmlns:a16="http://schemas.microsoft.com/office/drawing/2014/main" id="{03D2DE29-13D9-4E41-A334-B51278D1473D}"/>
              </a:ext>
            </a:extLst>
          </p:cNvPr>
          <p:cNvCxnSpPr>
            <a:cxnSpLocks/>
            <a:stCxn id="42" idx="0"/>
          </p:cNvCxnSpPr>
          <p:nvPr/>
        </p:nvCxnSpPr>
        <p:spPr>
          <a:xfrm rot="5400000" flipH="1" flipV="1">
            <a:off x="9068572" y="4782980"/>
            <a:ext cx="527485" cy="139393"/>
          </a:xfrm>
          <a:prstGeom prst="bentConnector3">
            <a:avLst/>
          </a:prstGeom>
          <a:ln w="19050"/>
        </p:spPr>
        <p:style>
          <a:lnRef idx="2">
            <a:schemeClr val="accent6"/>
          </a:lnRef>
          <a:fillRef idx="0">
            <a:schemeClr val="accent6"/>
          </a:fillRef>
          <a:effectRef idx="1">
            <a:schemeClr val="accent6"/>
          </a:effectRef>
          <a:fontRef idx="minor">
            <a:schemeClr val="tx1"/>
          </a:fontRef>
        </p:style>
      </p:cxnSp>
      <p:cxnSp>
        <p:nvCxnSpPr>
          <p:cNvPr id="47" name="Elbow Connector 46">
            <a:extLst>
              <a:ext uri="{FF2B5EF4-FFF2-40B4-BE49-F238E27FC236}">
                <a16:creationId xmlns:a16="http://schemas.microsoft.com/office/drawing/2014/main" id="{22D22704-121D-E244-B009-ECF61829C1C2}"/>
              </a:ext>
            </a:extLst>
          </p:cNvPr>
          <p:cNvCxnSpPr>
            <a:cxnSpLocks/>
            <a:endCxn id="42" idx="1"/>
          </p:cNvCxnSpPr>
          <p:nvPr/>
        </p:nvCxnSpPr>
        <p:spPr>
          <a:xfrm>
            <a:off x="8642915" y="5069555"/>
            <a:ext cx="379465" cy="397533"/>
          </a:xfrm>
          <a:prstGeom prst="bentConnector3">
            <a:avLst>
              <a:gd name="adj1" fmla="val 50000"/>
            </a:avLst>
          </a:prstGeom>
          <a:ln w="19050"/>
        </p:spPr>
        <p:style>
          <a:lnRef idx="2">
            <a:schemeClr val="accent6"/>
          </a:lnRef>
          <a:fillRef idx="0">
            <a:schemeClr val="accent6"/>
          </a:fillRef>
          <a:effectRef idx="1">
            <a:schemeClr val="accent6"/>
          </a:effectRef>
          <a:fontRef idx="minor">
            <a:schemeClr val="tx1"/>
          </a:fontRef>
        </p:style>
      </p:cxnSp>
      <p:cxnSp>
        <p:nvCxnSpPr>
          <p:cNvPr id="51" name="Elbow Connector 50">
            <a:extLst>
              <a:ext uri="{FF2B5EF4-FFF2-40B4-BE49-F238E27FC236}">
                <a16:creationId xmlns:a16="http://schemas.microsoft.com/office/drawing/2014/main" id="{1B378B7F-7D8D-C84D-8F23-BD80458A09DB}"/>
              </a:ext>
            </a:extLst>
          </p:cNvPr>
          <p:cNvCxnSpPr/>
          <p:nvPr/>
        </p:nvCxnSpPr>
        <p:spPr>
          <a:xfrm rot="10800000">
            <a:off x="8832647" y="2299831"/>
            <a:ext cx="2030086" cy="1435032"/>
          </a:xfrm>
          <a:prstGeom prst="bentConnector3">
            <a:avLst>
              <a:gd name="adj1" fmla="val -47"/>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CA94EE21-01DE-2046-B74B-D0C5D55909D8}"/>
              </a:ext>
            </a:extLst>
          </p:cNvPr>
          <p:cNvCxnSpPr>
            <a:cxnSpLocks/>
          </p:cNvCxnSpPr>
          <p:nvPr/>
        </p:nvCxnSpPr>
        <p:spPr>
          <a:xfrm rot="10800000" flipV="1">
            <a:off x="9578219" y="3597039"/>
            <a:ext cx="1284514" cy="917748"/>
          </a:xfrm>
          <a:prstGeom prst="bentConnector3">
            <a:avLst>
              <a:gd name="adj1" fmla="val -94"/>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9" name="Elbow Connector 58">
            <a:extLst>
              <a:ext uri="{FF2B5EF4-FFF2-40B4-BE49-F238E27FC236}">
                <a16:creationId xmlns:a16="http://schemas.microsoft.com/office/drawing/2014/main" id="{6D4C66CC-4DB5-A144-8B7A-42ECC4883F6E}"/>
              </a:ext>
            </a:extLst>
          </p:cNvPr>
          <p:cNvCxnSpPr>
            <a:cxnSpLocks/>
          </p:cNvCxnSpPr>
          <p:nvPr/>
        </p:nvCxnSpPr>
        <p:spPr>
          <a:xfrm>
            <a:off x="7894706" y="4407079"/>
            <a:ext cx="1683513" cy="122717"/>
          </a:xfrm>
          <a:prstGeom prst="bentConnector3">
            <a:avLst>
              <a:gd name="adj1" fmla="val 50000"/>
            </a:avLst>
          </a:prstGeom>
          <a:ln w="190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Elbow Connector 62">
            <a:extLst>
              <a:ext uri="{FF2B5EF4-FFF2-40B4-BE49-F238E27FC236}">
                <a16:creationId xmlns:a16="http://schemas.microsoft.com/office/drawing/2014/main" id="{619933A4-15FD-A342-8867-6205F6327C80}"/>
              </a:ext>
            </a:extLst>
          </p:cNvPr>
          <p:cNvCxnSpPr>
            <a:cxnSpLocks/>
          </p:cNvCxnSpPr>
          <p:nvPr/>
        </p:nvCxnSpPr>
        <p:spPr>
          <a:xfrm rot="5400000">
            <a:off x="7487572" y="4749717"/>
            <a:ext cx="690742" cy="5463"/>
          </a:xfrm>
          <a:prstGeom prst="bentConnector3">
            <a:avLst>
              <a:gd name="adj1" fmla="val 50000"/>
            </a:avLst>
          </a:prstGeom>
          <a:ln w="190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Elbow Connector 66">
            <a:extLst>
              <a:ext uri="{FF2B5EF4-FFF2-40B4-BE49-F238E27FC236}">
                <a16:creationId xmlns:a16="http://schemas.microsoft.com/office/drawing/2014/main" id="{6879F384-566A-3E4F-A222-C6765FBF001E}"/>
              </a:ext>
            </a:extLst>
          </p:cNvPr>
          <p:cNvCxnSpPr>
            <a:cxnSpLocks/>
          </p:cNvCxnSpPr>
          <p:nvPr/>
        </p:nvCxnSpPr>
        <p:spPr>
          <a:xfrm rot="5400000">
            <a:off x="7341234" y="4567689"/>
            <a:ext cx="408671" cy="218262"/>
          </a:xfrm>
          <a:prstGeom prst="bentConnector3">
            <a:avLst>
              <a:gd name="adj1" fmla="val 50000"/>
            </a:avLst>
          </a:prstGeom>
          <a:ln w="190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Elbow Connector 70">
            <a:extLst>
              <a:ext uri="{FF2B5EF4-FFF2-40B4-BE49-F238E27FC236}">
                <a16:creationId xmlns:a16="http://schemas.microsoft.com/office/drawing/2014/main" id="{694E0F6A-D8CE-2B4A-9076-E9DFF1F2ABE0}"/>
              </a:ext>
            </a:extLst>
          </p:cNvPr>
          <p:cNvCxnSpPr>
            <a:cxnSpLocks/>
          </p:cNvCxnSpPr>
          <p:nvPr/>
        </p:nvCxnSpPr>
        <p:spPr>
          <a:xfrm>
            <a:off x="5198533" y="4366283"/>
            <a:ext cx="2382752" cy="140208"/>
          </a:xfrm>
          <a:prstGeom prst="bentConnector3">
            <a:avLst>
              <a:gd name="adj1" fmla="val 50000"/>
            </a:avLst>
          </a:prstGeom>
          <a:ln w="190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C5A2FC09-2637-0141-AE33-AECB1056568B}"/>
              </a:ext>
            </a:extLst>
          </p:cNvPr>
          <p:cNvSpPr txBox="1"/>
          <p:nvPr/>
        </p:nvSpPr>
        <p:spPr>
          <a:xfrm>
            <a:off x="4128904" y="4186504"/>
            <a:ext cx="1069629" cy="523220"/>
          </a:xfrm>
          <a:prstGeom prst="rect">
            <a:avLst/>
          </a:prstGeom>
          <a:noFill/>
        </p:spPr>
        <p:txBody>
          <a:bodyPr wrap="square" rtlCol="0">
            <a:spAutoFit/>
          </a:bodyPr>
          <a:lstStyle/>
          <a:p>
            <a:pPr algn="ctr"/>
            <a:r>
              <a:rPr lang="en-US" sz="1400" dirty="0"/>
              <a:t>Up to 20 rooms</a:t>
            </a:r>
          </a:p>
        </p:txBody>
      </p:sp>
      <p:sp>
        <p:nvSpPr>
          <p:cNvPr id="74" name="TextBox 73">
            <a:extLst>
              <a:ext uri="{FF2B5EF4-FFF2-40B4-BE49-F238E27FC236}">
                <a16:creationId xmlns:a16="http://schemas.microsoft.com/office/drawing/2014/main" id="{32D1B6AC-6F55-CA43-B5DA-E301A6FC4C1C}"/>
              </a:ext>
            </a:extLst>
          </p:cNvPr>
          <p:cNvSpPr txBox="1"/>
          <p:nvPr/>
        </p:nvSpPr>
        <p:spPr>
          <a:xfrm>
            <a:off x="539699" y="5348485"/>
            <a:ext cx="1629382" cy="276999"/>
          </a:xfrm>
          <a:prstGeom prst="rect">
            <a:avLst/>
          </a:prstGeom>
          <a:noFill/>
        </p:spPr>
        <p:txBody>
          <a:bodyPr wrap="square" rtlCol="0">
            <a:spAutoFit/>
          </a:bodyPr>
          <a:lstStyle/>
          <a:p>
            <a:pPr algn="r"/>
            <a:r>
              <a:rPr lang="en-US" sz="1200" dirty="0"/>
              <a:t>Ethernet / ZUMNET</a:t>
            </a:r>
          </a:p>
        </p:txBody>
      </p:sp>
      <p:sp>
        <p:nvSpPr>
          <p:cNvPr id="75" name="TextBox 74">
            <a:extLst>
              <a:ext uri="{FF2B5EF4-FFF2-40B4-BE49-F238E27FC236}">
                <a16:creationId xmlns:a16="http://schemas.microsoft.com/office/drawing/2014/main" id="{DF144C37-5802-9D40-9AE1-9619A581500F}"/>
              </a:ext>
            </a:extLst>
          </p:cNvPr>
          <p:cNvSpPr txBox="1"/>
          <p:nvPr/>
        </p:nvSpPr>
        <p:spPr>
          <a:xfrm>
            <a:off x="43157" y="5687907"/>
            <a:ext cx="2130250" cy="276999"/>
          </a:xfrm>
          <a:prstGeom prst="rect">
            <a:avLst/>
          </a:prstGeom>
          <a:noFill/>
        </p:spPr>
        <p:txBody>
          <a:bodyPr wrap="square" rtlCol="0">
            <a:spAutoFit/>
          </a:bodyPr>
          <a:lstStyle/>
          <a:p>
            <a:pPr algn="r"/>
            <a:r>
              <a:rPr lang="en-US" sz="1200" dirty="0"/>
              <a:t>Local control / ZUMLINK</a:t>
            </a:r>
          </a:p>
        </p:txBody>
      </p:sp>
      <p:cxnSp>
        <p:nvCxnSpPr>
          <p:cNvPr id="77" name="Straight Connector 76">
            <a:extLst>
              <a:ext uri="{FF2B5EF4-FFF2-40B4-BE49-F238E27FC236}">
                <a16:creationId xmlns:a16="http://schemas.microsoft.com/office/drawing/2014/main" id="{DDC68A79-9563-EF48-BA18-A83BAE3BBEAA}"/>
              </a:ext>
            </a:extLst>
          </p:cNvPr>
          <p:cNvCxnSpPr/>
          <p:nvPr/>
        </p:nvCxnSpPr>
        <p:spPr>
          <a:xfrm>
            <a:off x="2122686" y="5817724"/>
            <a:ext cx="829734" cy="0"/>
          </a:xfrm>
          <a:prstGeom prst="line">
            <a:avLst/>
          </a:prstGeom>
          <a:ln w="28575"/>
        </p:spPr>
        <p:style>
          <a:lnRef idx="2">
            <a:schemeClr val="accent6"/>
          </a:lnRef>
          <a:fillRef idx="0">
            <a:schemeClr val="accent6"/>
          </a:fillRef>
          <a:effectRef idx="1">
            <a:schemeClr val="accent6"/>
          </a:effectRef>
          <a:fontRef idx="minor">
            <a:schemeClr val="tx1"/>
          </a:fontRef>
        </p:style>
      </p:cxnSp>
      <p:cxnSp>
        <p:nvCxnSpPr>
          <p:cNvPr id="78" name="Straight Connector 77">
            <a:extLst>
              <a:ext uri="{FF2B5EF4-FFF2-40B4-BE49-F238E27FC236}">
                <a16:creationId xmlns:a16="http://schemas.microsoft.com/office/drawing/2014/main" id="{5B253AAF-4591-414E-8C33-DF51F86056AB}"/>
              </a:ext>
            </a:extLst>
          </p:cNvPr>
          <p:cNvCxnSpPr/>
          <p:nvPr/>
        </p:nvCxnSpPr>
        <p:spPr>
          <a:xfrm>
            <a:off x="2122687" y="5490927"/>
            <a:ext cx="829734" cy="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2E18E6CD-158A-3D46-908F-CCCEE0F998A9}"/>
              </a:ext>
            </a:extLst>
          </p:cNvPr>
          <p:cNvSpPr txBox="1"/>
          <p:nvPr/>
        </p:nvSpPr>
        <p:spPr>
          <a:xfrm>
            <a:off x="6400800" y="5268321"/>
            <a:ext cx="1035637" cy="369332"/>
          </a:xfrm>
          <a:prstGeom prst="rect">
            <a:avLst/>
          </a:prstGeom>
          <a:noFill/>
        </p:spPr>
        <p:txBody>
          <a:bodyPr wrap="square" rtlCol="0">
            <a:spAutoFit/>
          </a:bodyPr>
          <a:lstStyle/>
          <a:p>
            <a:pPr algn="r"/>
            <a:r>
              <a:rPr lang="en-US" sz="900" dirty="0"/>
              <a:t>Zūm partner sensor</a:t>
            </a:r>
          </a:p>
        </p:txBody>
      </p:sp>
      <p:sp>
        <p:nvSpPr>
          <p:cNvPr id="56" name="Cloud 55">
            <a:extLst>
              <a:ext uri="{FF2B5EF4-FFF2-40B4-BE49-F238E27FC236}">
                <a16:creationId xmlns:a16="http://schemas.microsoft.com/office/drawing/2014/main" id="{0503D6C0-EF15-2D4D-A0FC-921AEB61A4AD}"/>
              </a:ext>
            </a:extLst>
          </p:cNvPr>
          <p:cNvSpPr/>
          <p:nvPr/>
        </p:nvSpPr>
        <p:spPr>
          <a:xfrm>
            <a:off x="1295518" y="1863849"/>
            <a:ext cx="1370069" cy="760164"/>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Cloud </a:t>
            </a:r>
            <a:r>
              <a:rPr lang="en-US" sz="900" dirty="0" err="1">
                <a:solidFill>
                  <a:schemeClr val="tx1"/>
                </a:solidFill>
              </a:rPr>
              <a:t>Managment</a:t>
            </a:r>
            <a:endParaRPr lang="en-US" sz="900" dirty="0">
              <a:solidFill>
                <a:schemeClr val="tx1"/>
              </a:solidFill>
            </a:endParaRPr>
          </a:p>
        </p:txBody>
      </p:sp>
      <p:cxnSp>
        <p:nvCxnSpPr>
          <p:cNvPr id="13" name="Elbow Connector 12">
            <a:extLst>
              <a:ext uri="{FF2B5EF4-FFF2-40B4-BE49-F238E27FC236}">
                <a16:creationId xmlns:a16="http://schemas.microsoft.com/office/drawing/2014/main" id="{EA09E390-1725-BA42-B4EB-2E5B980EC49E}"/>
              </a:ext>
            </a:extLst>
          </p:cNvPr>
          <p:cNvCxnSpPr>
            <a:endCxn id="56" idx="1"/>
          </p:cNvCxnSpPr>
          <p:nvPr/>
        </p:nvCxnSpPr>
        <p:spPr>
          <a:xfrm rot="5400000" flipH="1" flipV="1">
            <a:off x="833202" y="2871670"/>
            <a:ext cx="1395816" cy="898885"/>
          </a:xfrm>
          <a:prstGeom prst="bentConnector3">
            <a:avLst>
              <a:gd name="adj1" fmla="val -1130"/>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AB06D62-A120-2940-A192-10BD31E89760}"/>
              </a:ext>
            </a:extLst>
          </p:cNvPr>
          <p:cNvSpPr txBox="1"/>
          <p:nvPr/>
        </p:nvSpPr>
        <p:spPr>
          <a:xfrm>
            <a:off x="4821825" y="1885228"/>
            <a:ext cx="830792" cy="261610"/>
          </a:xfrm>
          <a:prstGeom prst="rect">
            <a:avLst/>
          </a:prstGeom>
          <a:noFill/>
        </p:spPr>
        <p:txBody>
          <a:bodyPr wrap="square" rtlCol="0">
            <a:spAutoFit/>
          </a:bodyPr>
          <a:lstStyle/>
          <a:p>
            <a:pPr algn="r"/>
            <a:r>
              <a:rPr lang="en-US" sz="1100" dirty="0"/>
              <a:t>Space</a:t>
            </a:r>
          </a:p>
        </p:txBody>
      </p:sp>
      <p:sp>
        <p:nvSpPr>
          <p:cNvPr id="57" name="TextBox 56">
            <a:extLst>
              <a:ext uri="{FF2B5EF4-FFF2-40B4-BE49-F238E27FC236}">
                <a16:creationId xmlns:a16="http://schemas.microsoft.com/office/drawing/2014/main" id="{45E90446-03CE-2A47-A6D6-A2F08B5996D6}"/>
              </a:ext>
            </a:extLst>
          </p:cNvPr>
          <p:cNvSpPr txBox="1"/>
          <p:nvPr/>
        </p:nvSpPr>
        <p:spPr>
          <a:xfrm>
            <a:off x="9192127" y="1886641"/>
            <a:ext cx="830792" cy="261610"/>
          </a:xfrm>
          <a:prstGeom prst="rect">
            <a:avLst/>
          </a:prstGeom>
          <a:noFill/>
        </p:spPr>
        <p:txBody>
          <a:bodyPr wrap="square" rtlCol="0">
            <a:spAutoFit/>
          </a:bodyPr>
          <a:lstStyle/>
          <a:p>
            <a:pPr algn="r"/>
            <a:r>
              <a:rPr lang="en-US" sz="1100" dirty="0"/>
              <a:t>Space</a:t>
            </a:r>
          </a:p>
        </p:txBody>
      </p:sp>
      <p:sp>
        <p:nvSpPr>
          <p:cNvPr id="58" name="TextBox 57">
            <a:extLst>
              <a:ext uri="{FF2B5EF4-FFF2-40B4-BE49-F238E27FC236}">
                <a16:creationId xmlns:a16="http://schemas.microsoft.com/office/drawing/2014/main" id="{E9C53470-690E-7843-A868-71363865096E}"/>
              </a:ext>
            </a:extLst>
          </p:cNvPr>
          <p:cNvSpPr txBox="1"/>
          <p:nvPr/>
        </p:nvSpPr>
        <p:spPr>
          <a:xfrm>
            <a:off x="7100238" y="1893245"/>
            <a:ext cx="830792" cy="261610"/>
          </a:xfrm>
          <a:prstGeom prst="rect">
            <a:avLst/>
          </a:prstGeom>
          <a:noFill/>
        </p:spPr>
        <p:txBody>
          <a:bodyPr wrap="square" rtlCol="0">
            <a:spAutoFit/>
          </a:bodyPr>
          <a:lstStyle/>
          <a:p>
            <a:pPr algn="r"/>
            <a:r>
              <a:rPr lang="en-US" sz="1100" dirty="0"/>
              <a:t>Space</a:t>
            </a:r>
          </a:p>
        </p:txBody>
      </p:sp>
      <p:sp>
        <p:nvSpPr>
          <p:cNvPr id="60" name="TextBox 59">
            <a:extLst>
              <a:ext uri="{FF2B5EF4-FFF2-40B4-BE49-F238E27FC236}">
                <a16:creationId xmlns:a16="http://schemas.microsoft.com/office/drawing/2014/main" id="{6A0C625C-7B4F-D14F-AB3E-D5D912B6C29E}"/>
              </a:ext>
            </a:extLst>
          </p:cNvPr>
          <p:cNvSpPr txBox="1"/>
          <p:nvPr/>
        </p:nvSpPr>
        <p:spPr>
          <a:xfrm>
            <a:off x="9262617" y="3966965"/>
            <a:ext cx="830792" cy="261610"/>
          </a:xfrm>
          <a:prstGeom prst="rect">
            <a:avLst/>
          </a:prstGeom>
          <a:noFill/>
        </p:spPr>
        <p:txBody>
          <a:bodyPr wrap="square" rtlCol="0">
            <a:spAutoFit/>
          </a:bodyPr>
          <a:lstStyle/>
          <a:p>
            <a:pPr algn="r"/>
            <a:r>
              <a:rPr lang="en-US" sz="1100" dirty="0"/>
              <a:t>Space</a:t>
            </a:r>
          </a:p>
        </p:txBody>
      </p:sp>
      <p:pic>
        <p:nvPicPr>
          <p:cNvPr id="61" name="Picture 60" descr="A white video game controller&#10;&#10;Description automatically generated with low confidence">
            <a:extLst>
              <a:ext uri="{FF2B5EF4-FFF2-40B4-BE49-F238E27FC236}">
                <a16:creationId xmlns:a16="http://schemas.microsoft.com/office/drawing/2014/main" id="{A52AEFF4-77C4-BF43-850B-20B86B2757DC}"/>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4748206" y="2731197"/>
            <a:ext cx="612075" cy="489660"/>
          </a:xfrm>
          <a:prstGeom prst="rect">
            <a:avLst/>
          </a:prstGeom>
        </p:spPr>
      </p:pic>
      <p:pic>
        <p:nvPicPr>
          <p:cNvPr id="65" name="Picture 64" descr="A white video game controller&#10;&#10;Description automatically generated with low confidence">
            <a:extLst>
              <a:ext uri="{FF2B5EF4-FFF2-40B4-BE49-F238E27FC236}">
                <a16:creationId xmlns:a16="http://schemas.microsoft.com/office/drawing/2014/main" id="{FDE2F000-187D-9A4F-9CA7-A977319A1891}"/>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6883026" y="2731197"/>
            <a:ext cx="612075" cy="489660"/>
          </a:xfrm>
          <a:prstGeom prst="rect">
            <a:avLst/>
          </a:prstGeom>
        </p:spPr>
      </p:pic>
      <p:pic>
        <p:nvPicPr>
          <p:cNvPr id="68" name="Picture 67" descr="A white video game controller&#10;&#10;Description automatically generated with low confidence">
            <a:extLst>
              <a:ext uri="{FF2B5EF4-FFF2-40B4-BE49-F238E27FC236}">
                <a16:creationId xmlns:a16="http://schemas.microsoft.com/office/drawing/2014/main" id="{5E00F71D-E809-4A45-AA9F-35460E330FF7}"/>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9131570" y="2731197"/>
            <a:ext cx="612075" cy="489660"/>
          </a:xfrm>
          <a:prstGeom prst="rect">
            <a:avLst/>
          </a:prstGeom>
        </p:spPr>
      </p:pic>
      <p:pic>
        <p:nvPicPr>
          <p:cNvPr id="70" name="Picture 69" descr="A white video game controller&#10;&#10;Description automatically generated with low confidence">
            <a:extLst>
              <a:ext uri="{FF2B5EF4-FFF2-40B4-BE49-F238E27FC236}">
                <a16:creationId xmlns:a16="http://schemas.microsoft.com/office/drawing/2014/main" id="{0A1DD342-59FA-7D45-9219-902EC223D90F}"/>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8161550" y="4697239"/>
            <a:ext cx="612075" cy="489660"/>
          </a:xfrm>
          <a:prstGeom prst="rect">
            <a:avLst/>
          </a:prstGeom>
        </p:spPr>
      </p:pic>
      <p:pic>
        <p:nvPicPr>
          <p:cNvPr id="11" name="Picture 10">
            <a:extLst>
              <a:ext uri="{FF2B5EF4-FFF2-40B4-BE49-F238E27FC236}">
                <a16:creationId xmlns:a16="http://schemas.microsoft.com/office/drawing/2014/main" id="{64AA6EC4-3FB0-6C4D-8A7D-2AFC965D0EDE}"/>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7515634" y="5224386"/>
            <a:ext cx="614439" cy="457201"/>
          </a:xfrm>
          <a:prstGeom prst="rect">
            <a:avLst/>
          </a:prstGeom>
        </p:spPr>
      </p:pic>
    </p:spTree>
    <p:extLst>
      <p:ext uri="{BB962C8B-B14F-4D97-AF65-F5344CB8AC3E}">
        <p14:creationId xmlns:p14="http://schemas.microsoft.com/office/powerpoint/2010/main" val="376508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What is Zūm?</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a:xfrm>
            <a:off x="320602" y="1485901"/>
            <a:ext cx="6604165" cy="4686300"/>
          </a:xfrm>
        </p:spPr>
        <p:txBody>
          <a:bodyPr>
            <a:normAutofit/>
          </a:bodyPr>
          <a:lstStyle/>
          <a:p>
            <a:r>
              <a:rPr lang="en-US" dirty="0"/>
              <a:t>Zūm </a:t>
            </a:r>
            <a:r>
              <a:rPr lang="en-US" dirty="0">
                <a:solidFill>
                  <a:srgbClr val="00B050"/>
                </a:solidFill>
              </a:rPr>
              <a:t>wired Solution – </a:t>
            </a:r>
            <a:r>
              <a:rPr lang="en-US" u="sng" dirty="0">
                <a:solidFill>
                  <a:srgbClr val="00B050"/>
                </a:solidFill>
              </a:rPr>
              <a:t>Stand-alone</a:t>
            </a:r>
          </a:p>
          <a:p>
            <a:pPr marL="182880" lvl="2" indent="0">
              <a:buNone/>
            </a:pPr>
            <a:endParaRPr lang="en-US" sz="2000" dirty="0"/>
          </a:p>
          <a:p>
            <a:pPr marL="182880" lvl="2" indent="0">
              <a:buNone/>
            </a:pPr>
            <a:r>
              <a:rPr lang="en-US" sz="2000" b="1" i="1" dirty="0"/>
              <a:t>Remember that Zūm systems don’t have to be networked!</a:t>
            </a:r>
          </a:p>
          <a:p>
            <a:pPr lvl="2"/>
            <a:r>
              <a:rPr lang="en-US" sz="2000" dirty="0"/>
              <a:t>Programmed with IOS or Android app</a:t>
            </a:r>
          </a:p>
          <a:p>
            <a:pPr lvl="3"/>
            <a:r>
              <a:rPr lang="en-US" sz="1600" dirty="0"/>
              <a:t>BLE to radio in keypad</a:t>
            </a:r>
          </a:p>
          <a:p>
            <a:pPr lvl="2"/>
            <a:r>
              <a:rPr lang="en-US" sz="2000" dirty="0"/>
              <a:t>Room based programming for stand-alone</a:t>
            </a:r>
          </a:p>
          <a:p>
            <a:pPr lvl="2"/>
            <a:endParaRPr lang="en-US" sz="1600" dirty="0"/>
          </a:p>
          <a:p>
            <a:pPr lvl="4"/>
            <a:endParaRPr lang="en-US" sz="1600" dirty="0"/>
          </a:p>
          <a:p>
            <a:pPr lvl="3"/>
            <a:endParaRPr lang="en-US" dirty="0"/>
          </a:p>
          <a:p>
            <a:pPr lvl="3"/>
            <a:endParaRPr lang="en-US" dirty="0"/>
          </a:p>
        </p:txBody>
      </p:sp>
      <p:pic>
        <p:nvPicPr>
          <p:cNvPr id="7" name="Picture 6" descr="A picture containing sitting, box, microwave, table&#10;&#10;Description automatically generated">
            <a:extLst>
              <a:ext uri="{FF2B5EF4-FFF2-40B4-BE49-F238E27FC236}">
                <a16:creationId xmlns:a16="http://schemas.microsoft.com/office/drawing/2014/main" id="{4E841D82-AD19-E046-9B2B-915543DB9F43}"/>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tretch>
            <a:fillRect/>
          </a:stretch>
        </p:blipFill>
        <p:spPr>
          <a:xfrm>
            <a:off x="7422551" y="1205500"/>
            <a:ext cx="1952678" cy="1797304"/>
          </a:xfrm>
          <a:prstGeom prst="rect">
            <a:avLst/>
          </a:prstGeom>
        </p:spPr>
      </p:pic>
      <p:pic>
        <p:nvPicPr>
          <p:cNvPr id="5" name="Picture 4" descr="A picture containing sitting, indoor, table, food&#10;&#10;Description automatically generated">
            <a:extLst>
              <a:ext uri="{FF2B5EF4-FFF2-40B4-BE49-F238E27FC236}">
                <a16:creationId xmlns:a16="http://schemas.microsoft.com/office/drawing/2014/main" id="{ADC33C87-4810-A645-A809-5214CECF1C28}"/>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Layer>
                </a14:imgProps>
              </a:ext>
            </a:extLst>
          </a:blip>
          <a:stretch>
            <a:fillRect/>
          </a:stretch>
        </p:blipFill>
        <p:spPr>
          <a:xfrm>
            <a:off x="7440395" y="3715906"/>
            <a:ext cx="1824474" cy="1756621"/>
          </a:xfrm>
          <a:prstGeom prst="rect">
            <a:avLst/>
          </a:prstGeom>
        </p:spPr>
      </p:pic>
      <p:sp>
        <p:nvSpPr>
          <p:cNvPr id="6" name="TextBox 5">
            <a:extLst>
              <a:ext uri="{FF2B5EF4-FFF2-40B4-BE49-F238E27FC236}">
                <a16:creationId xmlns:a16="http://schemas.microsoft.com/office/drawing/2014/main" id="{8078D43B-1CCD-F44B-88FF-9819733C8ECD}"/>
              </a:ext>
            </a:extLst>
          </p:cNvPr>
          <p:cNvSpPr txBox="1"/>
          <p:nvPr/>
        </p:nvSpPr>
        <p:spPr>
          <a:xfrm>
            <a:off x="7332087" y="354567"/>
            <a:ext cx="4246180" cy="523220"/>
          </a:xfrm>
          <a:prstGeom prst="rect">
            <a:avLst/>
          </a:prstGeom>
          <a:noFill/>
        </p:spPr>
        <p:txBody>
          <a:bodyPr wrap="square" rtlCol="0">
            <a:spAutoFit/>
          </a:bodyPr>
          <a:lstStyle/>
          <a:p>
            <a:r>
              <a:rPr lang="en-US" sz="1400" dirty="0"/>
              <a:t>ZUMNET Load </a:t>
            </a:r>
          </a:p>
          <a:p>
            <a:r>
              <a:rPr lang="en-US" sz="1400" dirty="0"/>
              <a:t>Controller with Network</a:t>
            </a:r>
          </a:p>
        </p:txBody>
      </p:sp>
      <p:sp>
        <p:nvSpPr>
          <p:cNvPr id="9" name="TextBox 8">
            <a:extLst>
              <a:ext uri="{FF2B5EF4-FFF2-40B4-BE49-F238E27FC236}">
                <a16:creationId xmlns:a16="http://schemas.microsoft.com/office/drawing/2014/main" id="{C4CF28FA-749C-8845-886E-66BB2A9E2FBD}"/>
              </a:ext>
            </a:extLst>
          </p:cNvPr>
          <p:cNvSpPr txBox="1"/>
          <p:nvPr/>
        </p:nvSpPr>
        <p:spPr>
          <a:xfrm>
            <a:off x="7141779" y="5472527"/>
            <a:ext cx="4246180" cy="307777"/>
          </a:xfrm>
          <a:prstGeom prst="rect">
            <a:avLst/>
          </a:prstGeom>
          <a:noFill/>
        </p:spPr>
        <p:txBody>
          <a:bodyPr wrap="square" rtlCol="0">
            <a:spAutoFit/>
          </a:bodyPr>
          <a:lstStyle/>
          <a:p>
            <a:r>
              <a:rPr lang="en-US" sz="1400" dirty="0"/>
              <a:t>ZUMLINK Load Controller</a:t>
            </a:r>
          </a:p>
        </p:txBody>
      </p:sp>
      <p:pic>
        <p:nvPicPr>
          <p:cNvPr id="8" name="Picture 7" descr="A close - up of a syringe&#10;&#10;Description automatically generated with medium confidence">
            <a:extLst>
              <a:ext uri="{FF2B5EF4-FFF2-40B4-BE49-F238E27FC236}">
                <a16:creationId xmlns:a16="http://schemas.microsoft.com/office/drawing/2014/main" id="{AEB40028-C926-DC4F-BDC5-779AD6376EC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375228" y="2019868"/>
            <a:ext cx="1229708" cy="694221"/>
          </a:xfrm>
          <a:prstGeom prst="rect">
            <a:avLst/>
          </a:prstGeom>
        </p:spPr>
      </p:pic>
      <p:pic>
        <p:nvPicPr>
          <p:cNvPr id="11" name="Picture 10" descr="A close - up of a syringe&#10;&#10;Description automatically generated with medium confidence">
            <a:extLst>
              <a:ext uri="{FF2B5EF4-FFF2-40B4-BE49-F238E27FC236}">
                <a16:creationId xmlns:a16="http://schemas.microsoft.com/office/drawing/2014/main" id="{6676A7BA-98CA-8246-A5A3-3B840D7B4A3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375228" y="1191858"/>
            <a:ext cx="1229710" cy="694223"/>
          </a:xfrm>
          <a:prstGeom prst="rect">
            <a:avLst/>
          </a:prstGeom>
        </p:spPr>
      </p:pic>
      <p:pic>
        <p:nvPicPr>
          <p:cNvPr id="12" name="Picture 11" descr="A close - up of a syringe&#10;&#10;Description automatically generated with medium confidence">
            <a:extLst>
              <a:ext uri="{FF2B5EF4-FFF2-40B4-BE49-F238E27FC236}">
                <a16:creationId xmlns:a16="http://schemas.microsoft.com/office/drawing/2014/main" id="{DFE2B45D-0187-984C-822C-FCBF147E89C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375228" y="4236319"/>
            <a:ext cx="1229708" cy="694221"/>
          </a:xfrm>
          <a:prstGeom prst="rect">
            <a:avLst/>
          </a:prstGeom>
        </p:spPr>
      </p:pic>
    </p:spTree>
    <p:extLst>
      <p:ext uri="{BB962C8B-B14F-4D97-AF65-F5344CB8AC3E}">
        <p14:creationId xmlns:p14="http://schemas.microsoft.com/office/powerpoint/2010/main" val="1887455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a:xfrm>
            <a:off x="173346" y="280737"/>
            <a:ext cx="6438900" cy="838199"/>
          </a:xfrm>
        </p:spPr>
        <p:txBody>
          <a:bodyPr/>
          <a:lstStyle/>
          <a:p>
            <a:r>
              <a:rPr lang="en-US" dirty="0"/>
              <a:t>Zūm Wired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a:xfrm>
            <a:off x="173346" y="1382751"/>
            <a:ext cx="6821301" cy="4818352"/>
          </a:xfrm>
        </p:spPr>
        <p:txBody>
          <a:bodyPr>
            <a:normAutofit fontScale="47500" lnSpcReduction="20000"/>
          </a:bodyPr>
          <a:lstStyle/>
          <a:p>
            <a:r>
              <a:rPr lang="en-US" sz="3800" dirty="0">
                <a:solidFill>
                  <a:srgbClr val="00B0F0"/>
                </a:solidFill>
              </a:rPr>
              <a:t>Load Controllers</a:t>
            </a:r>
          </a:p>
          <a:p>
            <a:pPr marL="182880" lvl="2" indent="0">
              <a:buNone/>
            </a:pPr>
            <a:endParaRPr lang="en-US" sz="2000" dirty="0"/>
          </a:p>
          <a:p>
            <a:pPr lvl="2"/>
            <a:r>
              <a:rPr lang="en-US" dirty="0"/>
              <a:t>Knockout-mounted with wire leads for quick install</a:t>
            </a:r>
          </a:p>
          <a:p>
            <a:pPr lvl="2"/>
            <a:r>
              <a:rPr lang="en-US" dirty="0"/>
              <a:t>Plenum-rated case</a:t>
            </a:r>
          </a:p>
          <a:p>
            <a:pPr lvl="2"/>
            <a:r>
              <a:rPr lang="en-US" dirty="0"/>
              <a:t>Universal 120 - 277 VAC input</a:t>
            </a:r>
          </a:p>
          <a:p>
            <a:pPr lvl="2"/>
            <a:r>
              <a:rPr lang="en-US" dirty="0"/>
              <a:t>Ethernet in/out for backhaul communication</a:t>
            </a:r>
          </a:p>
          <a:p>
            <a:pPr lvl="2"/>
            <a:r>
              <a:rPr lang="en-US" dirty="0"/>
              <a:t>RJ45 ZUMLINK connection for keypads, sensors and accessories</a:t>
            </a:r>
          </a:p>
          <a:p>
            <a:pPr lvl="2"/>
            <a:r>
              <a:rPr lang="en-US" dirty="0"/>
              <a:t>Built in IO port for non-</a:t>
            </a:r>
            <a:r>
              <a:rPr lang="en-US" dirty="0" err="1"/>
              <a:t>Zūmlink</a:t>
            </a:r>
            <a:r>
              <a:rPr lang="en-US" dirty="0"/>
              <a:t> sensors or UL924 Override</a:t>
            </a:r>
          </a:p>
          <a:p>
            <a:pPr lvl="2"/>
            <a:r>
              <a:rPr lang="en-US" u="sng" dirty="0"/>
              <a:t>Load types</a:t>
            </a:r>
            <a:r>
              <a:rPr lang="en-US" dirty="0"/>
              <a:t>:</a:t>
            </a:r>
          </a:p>
          <a:p>
            <a:pPr lvl="3"/>
            <a:r>
              <a:rPr lang="en-US" sz="2200" dirty="0"/>
              <a:t>ZUMNET level</a:t>
            </a:r>
          </a:p>
          <a:p>
            <a:pPr lvl="4"/>
            <a:r>
              <a:rPr lang="en-US" sz="1800" dirty="0"/>
              <a:t>DALI</a:t>
            </a:r>
          </a:p>
          <a:p>
            <a:pPr lvl="4"/>
            <a:r>
              <a:rPr lang="en-US" sz="1800" dirty="0"/>
              <a:t>0-10V (16A)</a:t>
            </a:r>
          </a:p>
          <a:p>
            <a:pPr lvl="4"/>
            <a:r>
              <a:rPr lang="en-US" sz="1800" dirty="0"/>
              <a:t>0-10V (16A Emergency “EM” version with shunt relay, for UL924 compliance)</a:t>
            </a:r>
          </a:p>
          <a:p>
            <a:pPr lvl="3"/>
            <a:r>
              <a:rPr lang="en-US" sz="2200" dirty="0"/>
              <a:t>ZUMLINK level</a:t>
            </a:r>
          </a:p>
          <a:p>
            <a:pPr lvl="4"/>
            <a:r>
              <a:rPr lang="en-US" sz="1800" dirty="0"/>
              <a:t>0-10V (16A)</a:t>
            </a:r>
          </a:p>
          <a:p>
            <a:pPr lvl="4"/>
            <a:r>
              <a:rPr lang="en-US" sz="1800" dirty="0"/>
              <a:t>Plug Load Control</a:t>
            </a:r>
          </a:p>
          <a:p>
            <a:pPr lvl="4"/>
            <a:r>
              <a:rPr lang="en-US" sz="1800" dirty="0"/>
              <a:t>Switching (16A)</a:t>
            </a:r>
          </a:p>
          <a:p>
            <a:pPr lvl="4"/>
            <a:r>
              <a:rPr lang="en-US" sz="1800" dirty="0"/>
              <a:t>0-10V (16A Economy “Lite” version)</a:t>
            </a:r>
          </a:p>
        </p:txBody>
      </p:sp>
      <p:sp>
        <p:nvSpPr>
          <p:cNvPr id="14" name="TextBox 13">
            <a:extLst>
              <a:ext uri="{FF2B5EF4-FFF2-40B4-BE49-F238E27FC236}">
                <a16:creationId xmlns:a16="http://schemas.microsoft.com/office/drawing/2014/main" id="{24700438-D04E-8443-8173-3B1467126FB4}"/>
              </a:ext>
            </a:extLst>
          </p:cNvPr>
          <p:cNvSpPr txBox="1"/>
          <p:nvPr/>
        </p:nvSpPr>
        <p:spPr>
          <a:xfrm>
            <a:off x="7487985" y="3611779"/>
            <a:ext cx="2520390" cy="1938992"/>
          </a:xfrm>
          <a:prstGeom prst="rect">
            <a:avLst/>
          </a:prstGeom>
          <a:noFill/>
        </p:spPr>
        <p:txBody>
          <a:bodyPr wrap="square" rtlCol="0">
            <a:spAutoFit/>
          </a:bodyPr>
          <a:lstStyle/>
          <a:p>
            <a:r>
              <a:rPr lang="en-US" sz="1200" u="sng" dirty="0"/>
              <a:t>Q1 2020 Release</a:t>
            </a:r>
          </a:p>
          <a:p>
            <a:r>
              <a:rPr lang="en-US" sz="1200" dirty="0"/>
              <a:t>ZUMNET-JBOX-DALI</a:t>
            </a:r>
          </a:p>
          <a:p>
            <a:r>
              <a:rPr lang="en-US" sz="1200" dirty="0"/>
              <a:t>ZUMNET-JBOX-16A-LV</a:t>
            </a:r>
          </a:p>
          <a:p>
            <a:r>
              <a:rPr lang="en-US" sz="1200" dirty="0"/>
              <a:t>ZUMLINK-JBOX-16A-LV</a:t>
            </a:r>
          </a:p>
          <a:p>
            <a:r>
              <a:rPr lang="en-US" sz="1200" dirty="0"/>
              <a:t>ZUMNET-JBOX-20A-PLUG</a:t>
            </a:r>
          </a:p>
          <a:p>
            <a:r>
              <a:rPr lang="en-US" sz="1200" dirty="0"/>
              <a:t>ZUMLINK-JBOX-20A-SW</a:t>
            </a:r>
          </a:p>
          <a:p>
            <a:endParaRPr lang="en-US" sz="1200" dirty="0"/>
          </a:p>
          <a:p>
            <a:r>
              <a:rPr lang="en-US" sz="1200" u="sng" dirty="0"/>
              <a:t>Post-Q1 2021 Release </a:t>
            </a:r>
          </a:p>
          <a:p>
            <a:r>
              <a:rPr lang="en-US" sz="1200" dirty="0"/>
              <a:t>ZUMLINK-JBOX-16A-LV-LITE</a:t>
            </a:r>
          </a:p>
          <a:p>
            <a:r>
              <a:rPr lang="en-US" sz="1200" dirty="0"/>
              <a:t>ZUMNET-JBOX-LV-16-EM</a:t>
            </a:r>
          </a:p>
        </p:txBody>
      </p:sp>
      <p:pic>
        <p:nvPicPr>
          <p:cNvPr id="7" name="Picture 6" descr="A picture containing sitting, box, microwave, table&#10;&#10;Description automatically generated">
            <a:extLst>
              <a:ext uri="{FF2B5EF4-FFF2-40B4-BE49-F238E27FC236}">
                <a16:creationId xmlns:a16="http://schemas.microsoft.com/office/drawing/2014/main" id="{4E841D82-AD19-E046-9B2B-915543DB9F4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7317447" y="415727"/>
            <a:ext cx="2789617" cy="2567648"/>
          </a:xfrm>
          <a:prstGeom prst="rect">
            <a:avLst/>
          </a:prstGeom>
        </p:spPr>
      </p:pic>
      <p:pic>
        <p:nvPicPr>
          <p:cNvPr id="6" name="Picture 5" descr="A picture containing sitting, indoor, table, food&#10;&#10;Description automatically generated">
            <a:extLst>
              <a:ext uri="{FF2B5EF4-FFF2-40B4-BE49-F238E27FC236}">
                <a16:creationId xmlns:a16="http://schemas.microsoft.com/office/drawing/2014/main" id="{33850122-E604-6241-A833-3C691E40083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Lst>
          </a:blip>
          <a:stretch>
            <a:fillRect/>
          </a:stretch>
        </p:blipFill>
        <p:spPr>
          <a:xfrm>
            <a:off x="9498265" y="1915511"/>
            <a:ext cx="2520389" cy="2426655"/>
          </a:xfrm>
          <a:prstGeom prst="rect">
            <a:avLst/>
          </a:prstGeom>
        </p:spPr>
      </p:pic>
      <p:sp>
        <p:nvSpPr>
          <p:cNvPr id="2" name="TextBox 1">
            <a:extLst>
              <a:ext uri="{FF2B5EF4-FFF2-40B4-BE49-F238E27FC236}">
                <a16:creationId xmlns:a16="http://schemas.microsoft.com/office/drawing/2014/main" id="{5DD1E345-D698-0149-AE10-ED74001793EF}"/>
              </a:ext>
            </a:extLst>
          </p:cNvPr>
          <p:cNvSpPr txBox="1"/>
          <p:nvPr/>
        </p:nvSpPr>
        <p:spPr>
          <a:xfrm>
            <a:off x="7317447" y="2721765"/>
            <a:ext cx="2180818" cy="523220"/>
          </a:xfrm>
          <a:prstGeom prst="rect">
            <a:avLst/>
          </a:prstGeom>
          <a:noFill/>
        </p:spPr>
        <p:txBody>
          <a:bodyPr wrap="square" rtlCol="0">
            <a:spAutoFit/>
          </a:bodyPr>
          <a:lstStyle/>
          <a:p>
            <a:r>
              <a:rPr lang="en-US" sz="1400" dirty="0"/>
              <a:t>ZUMNET Load </a:t>
            </a:r>
          </a:p>
          <a:p>
            <a:r>
              <a:rPr lang="en-US" sz="1400" dirty="0"/>
              <a:t>Controller with Network</a:t>
            </a:r>
          </a:p>
        </p:txBody>
      </p:sp>
      <p:sp>
        <p:nvSpPr>
          <p:cNvPr id="8" name="TextBox 7">
            <a:extLst>
              <a:ext uri="{FF2B5EF4-FFF2-40B4-BE49-F238E27FC236}">
                <a16:creationId xmlns:a16="http://schemas.microsoft.com/office/drawing/2014/main" id="{0ED7A2BC-1EB0-D34F-A551-36F2AE95D2E7}"/>
              </a:ext>
            </a:extLst>
          </p:cNvPr>
          <p:cNvSpPr txBox="1"/>
          <p:nvPr/>
        </p:nvSpPr>
        <p:spPr>
          <a:xfrm>
            <a:off x="10230516" y="4188277"/>
            <a:ext cx="1961484" cy="523220"/>
          </a:xfrm>
          <a:prstGeom prst="rect">
            <a:avLst/>
          </a:prstGeom>
          <a:noFill/>
        </p:spPr>
        <p:txBody>
          <a:bodyPr wrap="square" rtlCol="0">
            <a:spAutoFit/>
          </a:bodyPr>
          <a:lstStyle/>
          <a:p>
            <a:r>
              <a:rPr lang="en-US" sz="1400" dirty="0"/>
              <a:t>ZUMLINK Load Controller</a:t>
            </a:r>
          </a:p>
        </p:txBody>
      </p:sp>
    </p:spTree>
    <p:extLst>
      <p:ext uri="{BB962C8B-B14F-4D97-AF65-F5344CB8AC3E}">
        <p14:creationId xmlns:p14="http://schemas.microsoft.com/office/powerpoint/2010/main" val="484085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Wired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p:txBody>
          <a:bodyPr>
            <a:normAutofit/>
          </a:bodyPr>
          <a:lstStyle/>
          <a:p>
            <a:r>
              <a:rPr lang="en-US" dirty="0">
                <a:solidFill>
                  <a:srgbClr val="00B0F0"/>
                </a:solidFill>
              </a:rPr>
              <a:t>Universal Phase Load Controller</a:t>
            </a:r>
          </a:p>
          <a:p>
            <a:pPr marL="182880" lvl="2" indent="0">
              <a:buNone/>
            </a:pPr>
            <a:endParaRPr lang="en-US" dirty="0"/>
          </a:p>
          <a:p>
            <a:pPr lvl="2"/>
            <a:r>
              <a:rPr lang="en-US" dirty="0"/>
              <a:t>ZUMLINK-EXP-16A-DIMU</a:t>
            </a:r>
          </a:p>
          <a:p>
            <a:pPr lvl="2"/>
            <a:r>
              <a:rPr lang="en-US" dirty="0"/>
              <a:t>ZUMLINK communication</a:t>
            </a:r>
          </a:p>
          <a:p>
            <a:pPr lvl="2"/>
            <a:r>
              <a:rPr lang="en-US" dirty="0"/>
              <a:t>Knockout feeds</a:t>
            </a:r>
          </a:p>
          <a:p>
            <a:pPr lvl="2"/>
            <a:r>
              <a:rPr lang="en-US" dirty="0"/>
              <a:t>Plenum-rated case</a:t>
            </a:r>
          </a:p>
          <a:p>
            <a:pPr lvl="2"/>
            <a:r>
              <a:rPr lang="en-US" dirty="0"/>
              <a:t>Universal 120 - 277 VAC input</a:t>
            </a:r>
          </a:p>
          <a:p>
            <a:pPr lvl="2"/>
            <a:r>
              <a:rPr lang="en-US" u="sng" dirty="0"/>
              <a:t>Load types</a:t>
            </a:r>
            <a:r>
              <a:rPr lang="en-US" dirty="0"/>
              <a:t>:</a:t>
            </a:r>
          </a:p>
          <a:p>
            <a:pPr lvl="3"/>
            <a:r>
              <a:rPr lang="en-US" dirty="0"/>
              <a:t>2-wire universal phase dimming (20A)</a:t>
            </a:r>
          </a:p>
          <a:p>
            <a:pPr lvl="3"/>
            <a:r>
              <a:rPr lang="en-US" dirty="0"/>
              <a:t>Forward or Reverse phase</a:t>
            </a:r>
          </a:p>
          <a:p>
            <a:pPr marL="182880" lvl="2" indent="0">
              <a:buNone/>
            </a:pPr>
            <a:endParaRPr lang="en-US" dirty="0"/>
          </a:p>
        </p:txBody>
      </p:sp>
      <p:grpSp>
        <p:nvGrpSpPr>
          <p:cNvPr id="6" name="Group 5">
            <a:extLst>
              <a:ext uri="{FF2B5EF4-FFF2-40B4-BE49-F238E27FC236}">
                <a16:creationId xmlns:a16="http://schemas.microsoft.com/office/drawing/2014/main" id="{E457ACD8-955B-4B47-9605-5A05F114E33D}"/>
              </a:ext>
            </a:extLst>
          </p:cNvPr>
          <p:cNvGrpSpPr/>
          <p:nvPr/>
        </p:nvGrpSpPr>
        <p:grpSpPr>
          <a:xfrm>
            <a:off x="7762253" y="1142999"/>
            <a:ext cx="2219326" cy="4619236"/>
            <a:chOff x="7823213" y="1142999"/>
            <a:chExt cx="2219326" cy="4619236"/>
          </a:xfrm>
        </p:grpSpPr>
        <p:pic>
          <p:nvPicPr>
            <p:cNvPr id="8" name="Picture 7">
              <a:extLst>
                <a:ext uri="{FF2B5EF4-FFF2-40B4-BE49-F238E27FC236}">
                  <a16:creationId xmlns:a16="http://schemas.microsoft.com/office/drawing/2014/main" id="{A6474D33-266A-524B-B250-22B9D45DCBBC}"/>
                </a:ext>
              </a:extLst>
            </p:cNvPr>
            <p:cNvPicPr>
              <a:picLocks noChangeAspect="1"/>
            </p:cNvPicPr>
            <p:nvPr/>
          </p:nvPicPr>
          <p:blipFill>
            <a:blip r:embed="rId2"/>
            <a:stretch>
              <a:fillRect/>
            </a:stretch>
          </p:blipFill>
          <p:spPr>
            <a:xfrm rot="9129726">
              <a:off x="8037755" y="3971994"/>
              <a:ext cx="1790241" cy="1790241"/>
            </a:xfrm>
            <a:prstGeom prst="rect">
              <a:avLst/>
            </a:prstGeom>
          </p:spPr>
        </p:pic>
        <p:pic>
          <p:nvPicPr>
            <p:cNvPr id="9" name="Picture 8">
              <a:extLst>
                <a:ext uri="{FF2B5EF4-FFF2-40B4-BE49-F238E27FC236}">
                  <a16:creationId xmlns:a16="http://schemas.microsoft.com/office/drawing/2014/main" id="{E7D2C82E-0023-684B-810E-4CE934AD760A}"/>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823213" y="1142999"/>
              <a:ext cx="2219326" cy="3543324"/>
            </a:xfrm>
            <a:prstGeom prst="rect">
              <a:avLst/>
            </a:prstGeom>
          </p:spPr>
        </p:pic>
      </p:grpSp>
    </p:spTree>
    <p:extLst>
      <p:ext uri="{BB962C8B-B14F-4D97-AF65-F5344CB8AC3E}">
        <p14:creationId xmlns:p14="http://schemas.microsoft.com/office/powerpoint/2010/main" val="21441617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Wired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p:txBody>
          <a:bodyPr>
            <a:normAutofit/>
          </a:bodyPr>
          <a:lstStyle/>
          <a:p>
            <a:r>
              <a:rPr lang="en-US" dirty="0">
                <a:solidFill>
                  <a:srgbClr val="00B0F0"/>
                </a:solidFill>
              </a:rPr>
              <a:t>Keypads</a:t>
            </a:r>
          </a:p>
          <a:p>
            <a:pPr marL="182880" lvl="2" indent="0">
              <a:buNone/>
            </a:pPr>
            <a:endParaRPr lang="en-US" dirty="0"/>
          </a:p>
          <a:p>
            <a:pPr lvl="2"/>
            <a:r>
              <a:rPr lang="en-US" dirty="0"/>
              <a:t>ZUMLINK wired communication</a:t>
            </a:r>
          </a:p>
          <a:p>
            <a:pPr lvl="2"/>
            <a:r>
              <a:rPr lang="en-US" dirty="0"/>
              <a:t>Rocker, 4, 6 &amp; 8 button options</a:t>
            </a:r>
          </a:p>
          <a:p>
            <a:pPr lvl="2"/>
            <a:r>
              <a:rPr lang="en-US" i="1" dirty="0"/>
              <a:t>Pad printed or custom engravable</a:t>
            </a:r>
          </a:p>
          <a:p>
            <a:pPr lvl="2"/>
            <a:r>
              <a:rPr lang="en-US" dirty="0"/>
              <a:t>Interchangeable button trees change model from rocker to multi-button</a:t>
            </a:r>
          </a:p>
          <a:p>
            <a:pPr lvl="2"/>
            <a:r>
              <a:rPr lang="en-US" dirty="0"/>
              <a:t>Built-in BLE radio for startup connection</a:t>
            </a:r>
          </a:p>
          <a:p>
            <a:pPr lvl="2"/>
            <a:r>
              <a:rPr lang="en-US" dirty="0"/>
              <a:t>Five color options</a:t>
            </a:r>
          </a:p>
          <a:p>
            <a:pPr lvl="3"/>
            <a:r>
              <a:rPr lang="en-US" dirty="0"/>
              <a:t>White, Black, Almond, Gray, Red</a:t>
            </a:r>
          </a:p>
          <a:p>
            <a:pPr marL="182880" lvl="2" indent="0">
              <a:buNone/>
            </a:pPr>
            <a:endParaRPr lang="en-US" dirty="0"/>
          </a:p>
        </p:txBody>
      </p:sp>
      <p:sp>
        <p:nvSpPr>
          <p:cNvPr id="15" name="Rectangle 14">
            <a:extLst>
              <a:ext uri="{FF2B5EF4-FFF2-40B4-BE49-F238E27FC236}">
                <a16:creationId xmlns:a16="http://schemas.microsoft.com/office/drawing/2014/main" id="{6B3672C3-BBC9-8444-9C10-88191A59383B}"/>
              </a:ext>
            </a:extLst>
          </p:cNvPr>
          <p:cNvSpPr/>
          <p:nvPr/>
        </p:nvSpPr>
        <p:spPr>
          <a:xfrm>
            <a:off x="7303254" y="3829051"/>
            <a:ext cx="1689886" cy="523220"/>
          </a:xfrm>
          <a:prstGeom prst="rect">
            <a:avLst/>
          </a:prstGeom>
        </p:spPr>
        <p:txBody>
          <a:bodyPr wrap="none">
            <a:spAutoFit/>
          </a:bodyPr>
          <a:lstStyle/>
          <a:p>
            <a:pPr lvl="0"/>
            <a:r>
              <a:rPr lang="en-US" sz="1400" u="sng" dirty="0"/>
              <a:t>2020 Release</a:t>
            </a:r>
          </a:p>
          <a:p>
            <a:pPr lvl="0"/>
            <a:r>
              <a:rPr lang="en-US" sz="1400" dirty="0"/>
              <a:t>ZUMLINK-KP-R-W</a:t>
            </a:r>
          </a:p>
        </p:txBody>
      </p:sp>
      <p:sp>
        <p:nvSpPr>
          <p:cNvPr id="7" name="Rectangle 6">
            <a:extLst>
              <a:ext uri="{FF2B5EF4-FFF2-40B4-BE49-F238E27FC236}">
                <a16:creationId xmlns:a16="http://schemas.microsoft.com/office/drawing/2014/main" id="{DEA67E6E-665C-D247-9E2A-B2BD9EEDF9EC}"/>
              </a:ext>
            </a:extLst>
          </p:cNvPr>
          <p:cNvSpPr/>
          <p:nvPr/>
        </p:nvSpPr>
        <p:spPr>
          <a:xfrm>
            <a:off x="9144000" y="3829051"/>
            <a:ext cx="2819400" cy="2246769"/>
          </a:xfrm>
          <a:prstGeom prst="rect">
            <a:avLst/>
          </a:prstGeom>
        </p:spPr>
        <p:txBody>
          <a:bodyPr wrap="square">
            <a:spAutoFit/>
          </a:bodyPr>
          <a:lstStyle/>
          <a:p>
            <a:pPr lvl="0"/>
            <a:r>
              <a:rPr lang="en-US" sz="1400" u="sng" dirty="0"/>
              <a:t>2020 Release</a:t>
            </a:r>
          </a:p>
          <a:p>
            <a:pPr lvl="0"/>
            <a:r>
              <a:rPr lang="en-US" sz="1400" dirty="0"/>
              <a:t>ZUMLINK-BTN4-X</a:t>
            </a:r>
          </a:p>
          <a:p>
            <a:pPr lvl="0"/>
            <a:r>
              <a:rPr lang="en-US" sz="1400" dirty="0"/>
              <a:t>ZUMLINK-BTN-6-X</a:t>
            </a:r>
          </a:p>
          <a:p>
            <a:pPr lvl="0"/>
            <a:r>
              <a:rPr lang="en-US" sz="1400" dirty="0"/>
              <a:t>ZUMLINK-BTN-8-X</a:t>
            </a:r>
          </a:p>
          <a:p>
            <a:pPr lvl="0"/>
            <a:r>
              <a:rPr lang="en-US" sz="1400" dirty="0"/>
              <a:t>ZUMLINK-BTN4-X-ENGRAVED</a:t>
            </a:r>
          </a:p>
          <a:p>
            <a:pPr lvl="0"/>
            <a:r>
              <a:rPr lang="en-US" sz="1400" dirty="0"/>
              <a:t>ZUMLINK-BTN-6-X-ENGRAVED</a:t>
            </a:r>
          </a:p>
          <a:p>
            <a:pPr lvl="0"/>
            <a:r>
              <a:rPr lang="en-US" sz="1400" dirty="0"/>
              <a:t>ZUMLINK-BTN-8-X-ENGRAVED</a:t>
            </a:r>
          </a:p>
          <a:p>
            <a:pPr lvl="0"/>
            <a:endParaRPr lang="en-US" sz="1400" dirty="0"/>
          </a:p>
          <a:p>
            <a:pPr lvl="0"/>
            <a:endParaRPr lang="en-US" sz="1400" dirty="0"/>
          </a:p>
          <a:p>
            <a:pPr lvl="0"/>
            <a:r>
              <a:rPr lang="en-US" sz="1400" dirty="0"/>
              <a:t>X = COLOR</a:t>
            </a:r>
          </a:p>
        </p:txBody>
      </p:sp>
      <p:pic>
        <p:nvPicPr>
          <p:cNvPr id="5" name="Picture 4" descr="A picture containing computer, sitting, table, desk&#10;&#10;Description automatically generated">
            <a:extLst>
              <a:ext uri="{FF2B5EF4-FFF2-40B4-BE49-F238E27FC236}">
                <a16:creationId xmlns:a16="http://schemas.microsoft.com/office/drawing/2014/main" id="{D3EA50FD-2639-419D-BA61-38F63304E1B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878529" y="1142999"/>
            <a:ext cx="2739324" cy="2249424"/>
          </a:xfrm>
          <a:prstGeom prst="rect">
            <a:avLst/>
          </a:prstGeom>
        </p:spPr>
      </p:pic>
      <p:pic>
        <p:nvPicPr>
          <p:cNvPr id="8" name="Picture 7" descr="A picture containing text, jack, screenshot&#10;&#10;Description automatically generated">
            <a:extLst>
              <a:ext uri="{FF2B5EF4-FFF2-40B4-BE49-F238E27FC236}">
                <a16:creationId xmlns:a16="http://schemas.microsoft.com/office/drawing/2014/main" id="{58C17EAC-7BB2-3B41-BE0F-186B35D3344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878529" y="304801"/>
            <a:ext cx="934941" cy="1350470"/>
          </a:xfrm>
          <a:prstGeom prst="rect">
            <a:avLst/>
          </a:prstGeom>
        </p:spPr>
      </p:pic>
      <p:pic>
        <p:nvPicPr>
          <p:cNvPr id="9" name="Picture 8" descr="A picture containing sign, monitor, sitting, screen&#10;&#10;Description automatically generated">
            <a:extLst>
              <a:ext uri="{FF2B5EF4-FFF2-40B4-BE49-F238E27FC236}">
                <a16:creationId xmlns:a16="http://schemas.microsoft.com/office/drawing/2014/main" id="{A2ABFF18-E40E-2A4B-B4BB-25215EE08D09}"/>
              </a:ext>
            </a:extLst>
          </p:cNvPr>
          <p:cNvPicPr>
            <a:picLocks noChangeAspect="1"/>
          </p:cNvPicPr>
          <p:nvPr/>
        </p:nvPicPr>
        <p:blipFill>
          <a:blip r:embed="rId4"/>
          <a:stretch>
            <a:fillRect/>
          </a:stretch>
        </p:blipFill>
        <p:spPr>
          <a:xfrm>
            <a:off x="9345999" y="908161"/>
            <a:ext cx="1509288" cy="1046764"/>
          </a:xfrm>
          <a:prstGeom prst="rect">
            <a:avLst/>
          </a:prstGeom>
        </p:spPr>
      </p:pic>
    </p:spTree>
    <p:extLst>
      <p:ext uri="{BB962C8B-B14F-4D97-AF65-F5344CB8AC3E}">
        <p14:creationId xmlns:p14="http://schemas.microsoft.com/office/powerpoint/2010/main" val="3162907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Wired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p:txBody>
          <a:bodyPr>
            <a:normAutofit lnSpcReduction="10000"/>
          </a:bodyPr>
          <a:lstStyle/>
          <a:p>
            <a:r>
              <a:rPr lang="en-US" dirty="0">
                <a:solidFill>
                  <a:srgbClr val="00B0F0"/>
                </a:solidFill>
              </a:rPr>
              <a:t>Keypads</a:t>
            </a:r>
          </a:p>
          <a:p>
            <a:endParaRPr lang="en-US" dirty="0">
              <a:solidFill>
                <a:srgbClr val="00B0F0"/>
              </a:solidFill>
            </a:endParaRPr>
          </a:p>
          <a:p>
            <a:pPr lvl="2"/>
            <a:r>
              <a:rPr lang="en-US" dirty="0"/>
              <a:t>ZUMLINK-KP-R-W</a:t>
            </a:r>
          </a:p>
          <a:p>
            <a:pPr lvl="3"/>
            <a:r>
              <a:rPr lang="en-US" dirty="0"/>
              <a:t>Commissioning via </a:t>
            </a:r>
            <a:r>
              <a:rPr lang="en-US" dirty="0" err="1"/>
              <a:t>Z</a:t>
            </a:r>
            <a:r>
              <a:rPr lang="en-US" dirty="0" err="1">
                <a:latin typeface="Calibri" panose="020F0502020204030204" pitchFamily="34" charset="0"/>
                <a:cs typeface="Calibri" panose="020F0502020204030204" pitchFamily="34" charset="0"/>
              </a:rPr>
              <a:t>ū</a:t>
            </a:r>
            <a:r>
              <a:rPr lang="en-US" dirty="0" err="1"/>
              <a:t>m</a:t>
            </a:r>
            <a:r>
              <a:rPr lang="en-US" dirty="0"/>
              <a:t> App and BLE radio</a:t>
            </a:r>
          </a:p>
          <a:p>
            <a:pPr lvl="2"/>
            <a:r>
              <a:rPr lang="en-US" dirty="0"/>
              <a:t>ZUMLINK wired communication</a:t>
            </a:r>
          </a:p>
          <a:p>
            <a:pPr lvl="2"/>
            <a:r>
              <a:rPr lang="en-US" dirty="0"/>
              <a:t>Rocker, 4, 6 &amp; 8 button options</a:t>
            </a:r>
          </a:p>
          <a:p>
            <a:pPr lvl="2"/>
            <a:r>
              <a:rPr lang="en-US" dirty="0"/>
              <a:t>Pad printed or custom engravable</a:t>
            </a:r>
          </a:p>
          <a:p>
            <a:pPr lvl="2"/>
            <a:r>
              <a:rPr lang="en-US" dirty="0"/>
              <a:t>Interchangeable button trees change model from rocker to multi button</a:t>
            </a:r>
          </a:p>
          <a:p>
            <a:pPr lvl="2"/>
            <a:r>
              <a:rPr lang="en-US" dirty="0"/>
              <a:t>Five color options</a:t>
            </a:r>
          </a:p>
          <a:p>
            <a:pPr lvl="3"/>
            <a:r>
              <a:rPr lang="en-US" dirty="0"/>
              <a:t>White, Black, Almond, Gray, Red</a:t>
            </a:r>
          </a:p>
          <a:p>
            <a:pPr marL="182880" lvl="2" indent="0">
              <a:buNone/>
            </a:pPr>
            <a:endParaRPr lang="en-US" dirty="0"/>
          </a:p>
        </p:txBody>
      </p:sp>
      <p:pic>
        <p:nvPicPr>
          <p:cNvPr id="16" name="Picture 15" descr="A picture containing text, jack, screenshot&#10;&#10;Description automatically generated">
            <a:extLst>
              <a:ext uri="{FF2B5EF4-FFF2-40B4-BE49-F238E27FC236}">
                <a16:creationId xmlns:a16="http://schemas.microsoft.com/office/drawing/2014/main" id="{0D5D4430-989F-5649-B44A-59B0B8C4F77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286128" y="304800"/>
            <a:ext cx="1286288" cy="1857970"/>
          </a:xfrm>
          <a:prstGeom prst="rect">
            <a:avLst/>
          </a:prstGeom>
        </p:spPr>
      </p:pic>
      <p:pic>
        <p:nvPicPr>
          <p:cNvPr id="17" name="Picture 16" descr="A picture containing sign, monitor, sitting, screen&#10;&#10;Description automatically generated">
            <a:extLst>
              <a:ext uri="{FF2B5EF4-FFF2-40B4-BE49-F238E27FC236}">
                <a16:creationId xmlns:a16="http://schemas.microsoft.com/office/drawing/2014/main" id="{F022862B-8F41-F941-B9A1-4A2C6137AF66}"/>
              </a:ext>
            </a:extLst>
          </p:cNvPr>
          <p:cNvPicPr>
            <a:picLocks noChangeAspect="1"/>
          </p:cNvPicPr>
          <p:nvPr/>
        </p:nvPicPr>
        <p:blipFill>
          <a:blip r:embed="rId3"/>
          <a:stretch>
            <a:fillRect/>
          </a:stretch>
        </p:blipFill>
        <p:spPr>
          <a:xfrm>
            <a:off x="8929271" y="1134900"/>
            <a:ext cx="2076472" cy="1440133"/>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2CFC87B4-AD34-174A-8DE7-BACD6517B7EE}"/>
              </a:ext>
            </a:extLst>
          </p:cNvPr>
          <p:cNvPicPr>
            <a:picLocks noChangeAspect="1"/>
          </p:cNvPicPr>
          <p:nvPr/>
        </p:nvPicPr>
        <p:blipFill rotWithShape="1">
          <a:blip r:embed="rId4" cstate="hqprint">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9808451" y="519159"/>
            <a:ext cx="510509" cy="764007"/>
          </a:xfrm>
          <a:prstGeom prst="rect">
            <a:avLst/>
          </a:prstGeom>
        </p:spPr>
      </p:pic>
      <p:pic>
        <p:nvPicPr>
          <p:cNvPr id="13" name="Picture 12">
            <a:extLst>
              <a:ext uri="{FF2B5EF4-FFF2-40B4-BE49-F238E27FC236}">
                <a16:creationId xmlns:a16="http://schemas.microsoft.com/office/drawing/2014/main" id="{326C9B2B-4BC3-4F43-BAFB-A9EED332D199}"/>
              </a:ext>
            </a:extLst>
          </p:cNvPr>
          <p:cNvPicPr>
            <a:picLocks noChangeAspect="1"/>
          </p:cNvPicPr>
          <p:nvPr/>
        </p:nvPicPr>
        <p:blipFill>
          <a:blip r:embed="rId5"/>
          <a:stretch>
            <a:fillRect/>
          </a:stretch>
        </p:blipFill>
        <p:spPr>
          <a:xfrm>
            <a:off x="7410329" y="3539501"/>
            <a:ext cx="1109226" cy="1662814"/>
          </a:xfrm>
          <a:prstGeom prst="rect">
            <a:avLst/>
          </a:prstGeom>
        </p:spPr>
      </p:pic>
      <p:pic>
        <p:nvPicPr>
          <p:cNvPr id="21" name="Picture 20">
            <a:extLst>
              <a:ext uri="{FF2B5EF4-FFF2-40B4-BE49-F238E27FC236}">
                <a16:creationId xmlns:a16="http://schemas.microsoft.com/office/drawing/2014/main" id="{C24957C8-B84A-2240-ADE3-030BC1D9F1A9}"/>
              </a:ext>
            </a:extLst>
          </p:cNvPr>
          <p:cNvPicPr>
            <a:picLocks noChangeAspect="1"/>
          </p:cNvPicPr>
          <p:nvPr/>
        </p:nvPicPr>
        <p:blipFill>
          <a:blip r:embed="rId6"/>
          <a:stretch>
            <a:fillRect/>
          </a:stretch>
        </p:blipFill>
        <p:spPr>
          <a:xfrm>
            <a:off x="8812432" y="3546631"/>
            <a:ext cx="1109226" cy="1655684"/>
          </a:xfrm>
          <a:prstGeom prst="rect">
            <a:avLst/>
          </a:prstGeom>
        </p:spPr>
      </p:pic>
      <p:pic>
        <p:nvPicPr>
          <p:cNvPr id="22" name="Picture 21">
            <a:extLst>
              <a:ext uri="{FF2B5EF4-FFF2-40B4-BE49-F238E27FC236}">
                <a16:creationId xmlns:a16="http://schemas.microsoft.com/office/drawing/2014/main" id="{769CA2E7-D043-E44F-8F0E-10923D38CF3C}"/>
              </a:ext>
            </a:extLst>
          </p:cNvPr>
          <p:cNvPicPr>
            <a:picLocks noChangeAspect="1"/>
          </p:cNvPicPr>
          <p:nvPr/>
        </p:nvPicPr>
        <p:blipFill>
          <a:blip r:embed="rId7"/>
          <a:stretch>
            <a:fillRect/>
          </a:stretch>
        </p:blipFill>
        <p:spPr>
          <a:xfrm>
            <a:off x="10247478" y="3546631"/>
            <a:ext cx="1109226" cy="1659745"/>
          </a:xfrm>
          <a:prstGeom prst="rect">
            <a:avLst/>
          </a:prstGeom>
        </p:spPr>
      </p:pic>
    </p:spTree>
    <p:extLst>
      <p:ext uri="{BB962C8B-B14F-4D97-AF65-F5344CB8AC3E}">
        <p14:creationId xmlns:p14="http://schemas.microsoft.com/office/powerpoint/2010/main" val="383196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Wired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p:txBody>
          <a:bodyPr>
            <a:normAutofit fontScale="92500" lnSpcReduction="10000"/>
          </a:bodyPr>
          <a:lstStyle/>
          <a:p>
            <a:r>
              <a:rPr lang="en-US" dirty="0">
                <a:solidFill>
                  <a:srgbClr val="00B0F0"/>
                </a:solidFill>
              </a:rPr>
              <a:t>Keypads (Q3 2021 Release)</a:t>
            </a:r>
          </a:p>
          <a:p>
            <a:endParaRPr lang="en-US" dirty="0">
              <a:solidFill>
                <a:srgbClr val="00B0F0"/>
              </a:solidFill>
              <a:highlight>
                <a:srgbClr val="FFFF00"/>
              </a:highlight>
            </a:endParaRPr>
          </a:p>
          <a:p>
            <a:pPr lvl="2"/>
            <a:r>
              <a:rPr lang="en-US" dirty="0"/>
              <a:t>ZUMLINK-KP-R-W-LED</a:t>
            </a:r>
          </a:p>
          <a:p>
            <a:pPr lvl="3"/>
            <a:r>
              <a:rPr lang="en-US" dirty="0"/>
              <a:t>Commissioning via Z</a:t>
            </a:r>
            <a:r>
              <a:rPr lang="en-US" dirty="0">
                <a:latin typeface="Calibri" panose="020F0502020204030204" pitchFamily="34" charset="0"/>
                <a:cs typeface="Calibri" panose="020F0502020204030204" pitchFamily="34" charset="0"/>
              </a:rPr>
              <a:t>ū</a:t>
            </a:r>
            <a:r>
              <a:rPr lang="en-US" dirty="0"/>
              <a:t>m App and BLE radio</a:t>
            </a:r>
          </a:p>
          <a:p>
            <a:pPr lvl="2"/>
            <a:r>
              <a:rPr lang="en-US" dirty="0"/>
              <a:t>ZUMLINK wired communication</a:t>
            </a:r>
          </a:p>
          <a:p>
            <a:pPr lvl="2"/>
            <a:r>
              <a:rPr lang="en-US" dirty="0"/>
              <a:t>Rocker, 4, 6 &amp; 8 button options</a:t>
            </a:r>
          </a:p>
          <a:p>
            <a:pPr lvl="2"/>
            <a:r>
              <a:rPr lang="en-US" dirty="0"/>
              <a:t>Pad printed or custom engravable</a:t>
            </a:r>
          </a:p>
          <a:p>
            <a:pPr lvl="2"/>
            <a:r>
              <a:rPr lang="en-US" dirty="0"/>
              <a:t>Interchangeable button trees change model from rocker to multi button</a:t>
            </a:r>
          </a:p>
          <a:p>
            <a:pPr lvl="2"/>
            <a:r>
              <a:rPr lang="en-US" dirty="0"/>
              <a:t>Additional LED feedback</a:t>
            </a:r>
          </a:p>
          <a:p>
            <a:pPr lvl="2"/>
            <a:r>
              <a:rPr lang="en-US" dirty="0"/>
              <a:t>Five color options</a:t>
            </a:r>
          </a:p>
          <a:p>
            <a:pPr lvl="3"/>
            <a:r>
              <a:rPr lang="en-US" dirty="0"/>
              <a:t>White, Black, Almond, Gray, Red</a:t>
            </a:r>
          </a:p>
          <a:p>
            <a:pPr marL="182880" lvl="2" indent="0">
              <a:buNone/>
            </a:pPr>
            <a:endParaRPr lang="en-US" dirty="0"/>
          </a:p>
        </p:txBody>
      </p:sp>
      <p:pic>
        <p:nvPicPr>
          <p:cNvPr id="14" name="Picture 13">
            <a:extLst>
              <a:ext uri="{FF2B5EF4-FFF2-40B4-BE49-F238E27FC236}">
                <a16:creationId xmlns:a16="http://schemas.microsoft.com/office/drawing/2014/main" id="{099C38FF-7268-8D4E-AF15-9567D3A9EAF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0785002" y="2826386"/>
            <a:ext cx="1020098" cy="2005329"/>
          </a:xfrm>
          <a:prstGeom prst="rect">
            <a:avLst/>
          </a:prstGeom>
        </p:spPr>
      </p:pic>
      <p:pic>
        <p:nvPicPr>
          <p:cNvPr id="15" name="Picture 14">
            <a:extLst>
              <a:ext uri="{FF2B5EF4-FFF2-40B4-BE49-F238E27FC236}">
                <a16:creationId xmlns:a16="http://schemas.microsoft.com/office/drawing/2014/main" id="{76F7A169-5014-5547-8F48-08BACF62A17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126631" y="2826386"/>
            <a:ext cx="995698" cy="2005329"/>
          </a:xfrm>
          <a:prstGeom prst="rect">
            <a:avLst/>
          </a:prstGeom>
        </p:spPr>
      </p:pic>
      <p:pic>
        <p:nvPicPr>
          <p:cNvPr id="18" name="Picture 17">
            <a:extLst>
              <a:ext uri="{FF2B5EF4-FFF2-40B4-BE49-F238E27FC236}">
                <a16:creationId xmlns:a16="http://schemas.microsoft.com/office/drawing/2014/main" id="{BD287AAF-C500-9D4D-820B-F6AF06F55D4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347402" y="2808770"/>
            <a:ext cx="993727" cy="2022945"/>
          </a:xfrm>
          <a:prstGeom prst="rect">
            <a:avLst/>
          </a:prstGeom>
        </p:spPr>
      </p:pic>
      <p:pic>
        <p:nvPicPr>
          <p:cNvPr id="19" name="Picture 18">
            <a:extLst>
              <a:ext uri="{FF2B5EF4-FFF2-40B4-BE49-F238E27FC236}">
                <a16:creationId xmlns:a16="http://schemas.microsoft.com/office/drawing/2014/main" id="{3C871E73-63D6-4044-8DDD-2265EE13538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566202" y="2826386"/>
            <a:ext cx="995008" cy="2075814"/>
          </a:xfrm>
          <a:prstGeom prst="rect">
            <a:avLst/>
          </a:prstGeom>
        </p:spPr>
      </p:pic>
      <p:sp>
        <p:nvSpPr>
          <p:cNvPr id="20" name="Oval 19">
            <a:extLst>
              <a:ext uri="{FF2B5EF4-FFF2-40B4-BE49-F238E27FC236}">
                <a16:creationId xmlns:a16="http://schemas.microsoft.com/office/drawing/2014/main" id="{911E721B-B5C5-3340-9EB4-861B5F19A969}"/>
              </a:ext>
            </a:extLst>
          </p:cNvPr>
          <p:cNvSpPr/>
          <p:nvPr/>
        </p:nvSpPr>
        <p:spPr>
          <a:xfrm>
            <a:off x="6915150" y="2826386"/>
            <a:ext cx="514350" cy="2075814"/>
          </a:xfrm>
          <a:prstGeom prst="ellipse">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Arrow Connector 4">
            <a:extLst>
              <a:ext uri="{FF2B5EF4-FFF2-40B4-BE49-F238E27FC236}">
                <a16:creationId xmlns:a16="http://schemas.microsoft.com/office/drawing/2014/main" id="{080D3D24-784B-A944-A9B3-28447339E486}"/>
              </a:ext>
            </a:extLst>
          </p:cNvPr>
          <p:cNvCxnSpPr/>
          <p:nvPr/>
        </p:nvCxnSpPr>
        <p:spPr>
          <a:xfrm flipV="1">
            <a:off x="3850105" y="4319337"/>
            <a:ext cx="3065045" cy="4211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A picture containing text, jack, screenshot&#10;&#10;Description automatically generated">
            <a:extLst>
              <a:ext uri="{FF2B5EF4-FFF2-40B4-BE49-F238E27FC236}">
                <a16:creationId xmlns:a16="http://schemas.microsoft.com/office/drawing/2014/main" id="{0D5D4430-989F-5649-B44A-59B0B8C4F77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286128" y="304800"/>
            <a:ext cx="1286288" cy="1857970"/>
          </a:xfrm>
          <a:prstGeom prst="rect">
            <a:avLst/>
          </a:prstGeom>
        </p:spPr>
      </p:pic>
      <p:pic>
        <p:nvPicPr>
          <p:cNvPr id="17" name="Picture 16" descr="A picture containing sign, monitor, sitting, screen&#10;&#10;Description automatically generated">
            <a:extLst>
              <a:ext uri="{FF2B5EF4-FFF2-40B4-BE49-F238E27FC236}">
                <a16:creationId xmlns:a16="http://schemas.microsoft.com/office/drawing/2014/main" id="{F022862B-8F41-F941-B9A1-4A2C6137AF66}"/>
              </a:ext>
            </a:extLst>
          </p:cNvPr>
          <p:cNvPicPr>
            <a:picLocks noChangeAspect="1"/>
          </p:cNvPicPr>
          <p:nvPr/>
        </p:nvPicPr>
        <p:blipFill>
          <a:blip r:embed="rId7"/>
          <a:stretch>
            <a:fillRect/>
          </a:stretch>
        </p:blipFill>
        <p:spPr>
          <a:xfrm>
            <a:off x="8929271" y="1134900"/>
            <a:ext cx="2076472" cy="1440133"/>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2CFC87B4-AD34-174A-8DE7-BACD6517B7EE}"/>
              </a:ext>
            </a:extLst>
          </p:cNvPr>
          <p:cNvPicPr>
            <a:picLocks noChangeAspect="1"/>
          </p:cNvPicPr>
          <p:nvPr/>
        </p:nvPicPr>
        <p:blipFill rotWithShape="1">
          <a:blip r:embed="rId8" cstate="hqprint">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9808451" y="519159"/>
            <a:ext cx="510509" cy="764007"/>
          </a:xfrm>
          <a:prstGeom prst="rect">
            <a:avLst/>
          </a:prstGeom>
        </p:spPr>
      </p:pic>
    </p:spTree>
    <p:extLst>
      <p:ext uri="{BB962C8B-B14F-4D97-AF65-F5344CB8AC3E}">
        <p14:creationId xmlns:p14="http://schemas.microsoft.com/office/powerpoint/2010/main" val="42933443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jack, screenshot&#10;&#10;Description automatically generated">
            <a:extLst>
              <a:ext uri="{FF2B5EF4-FFF2-40B4-BE49-F238E27FC236}">
                <a16:creationId xmlns:a16="http://schemas.microsoft.com/office/drawing/2014/main" id="{FAF43F0F-BF7A-3E4F-BA43-64DBD452B15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286128" y="304800"/>
            <a:ext cx="1286288" cy="1857970"/>
          </a:xfrm>
          <a:prstGeom prst="rect">
            <a:avLst/>
          </a:prstGeom>
        </p:spPr>
      </p:pic>
      <p:pic>
        <p:nvPicPr>
          <p:cNvPr id="17" name="Picture 16" descr="A picture containing sign, monitor, sitting, screen&#10;&#10;Description automatically generated">
            <a:extLst>
              <a:ext uri="{FF2B5EF4-FFF2-40B4-BE49-F238E27FC236}">
                <a16:creationId xmlns:a16="http://schemas.microsoft.com/office/drawing/2014/main" id="{EB1D00B1-84E7-414D-98FB-8A59D8B5FA88}"/>
              </a:ext>
            </a:extLst>
          </p:cNvPr>
          <p:cNvPicPr>
            <a:picLocks noChangeAspect="1"/>
          </p:cNvPicPr>
          <p:nvPr/>
        </p:nvPicPr>
        <p:blipFill>
          <a:blip r:embed="rId3"/>
          <a:stretch>
            <a:fillRect/>
          </a:stretch>
        </p:blipFill>
        <p:spPr>
          <a:xfrm>
            <a:off x="8929271" y="1134900"/>
            <a:ext cx="2076472" cy="1440133"/>
          </a:xfrm>
          <a:prstGeom prst="rect">
            <a:avLst/>
          </a:prstGeom>
        </p:spPr>
      </p:pic>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Wired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p:txBody>
          <a:bodyPr>
            <a:normAutofit fontScale="92500" lnSpcReduction="20000"/>
          </a:bodyPr>
          <a:lstStyle/>
          <a:p>
            <a:r>
              <a:rPr lang="en-US" dirty="0">
                <a:solidFill>
                  <a:srgbClr val="00B0F0"/>
                </a:solidFill>
              </a:rPr>
              <a:t>(Q3 2021 Release)</a:t>
            </a:r>
          </a:p>
          <a:p>
            <a:endParaRPr lang="en-US" dirty="0"/>
          </a:p>
          <a:p>
            <a:pPr lvl="2"/>
            <a:r>
              <a:rPr lang="en-US" dirty="0"/>
              <a:t>ZUMLINK-KP-R-W-LED-GV</a:t>
            </a:r>
          </a:p>
          <a:p>
            <a:pPr lvl="2"/>
            <a:r>
              <a:rPr lang="en-US" dirty="0"/>
              <a:t>ZUMLINK wired communication</a:t>
            </a:r>
          </a:p>
          <a:p>
            <a:pPr lvl="2"/>
            <a:r>
              <a:rPr lang="en-US" dirty="0"/>
              <a:t>Rocker, 4, 6 &amp; 8 button options</a:t>
            </a:r>
          </a:p>
          <a:p>
            <a:pPr lvl="2"/>
            <a:r>
              <a:rPr lang="en-US" dirty="0"/>
              <a:t>Pad printed or custom engravable</a:t>
            </a:r>
          </a:p>
          <a:p>
            <a:pPr lvl="2"/>
            <a:r>
              <a:rPr lang="en-US" dirty="0"/>
              <a:t>Interchangeable button trees change model from rocker to multi button</a:t>
            </a:r>
          </a:p>
          <a:p>
            <a:pPr lvl="2"/>
            <a:r>
              <a:rPr lang="en-US" b="1" dirty="0"/>
              <a:t>USB input rather than BLE radio (good for government jobs)</a:t>
            </a:r>
          </a:p>
          <a:p>
            <a:pPr lvl="2"/>
            <a:r>
              <a:rPr lang="en-US" dirty="0"/>
              <a:t>Additional LED feedback</a:t>
            </a:r>
          </a:p>
          <a:p>
            <a:pPr lvl="2"/>
            <a:r>
              <a:rPr lang="en-US" dirty="0"/>
              <a:t>Five color options</a:t>
            </a:r>
          </a:p>
          <a:p>
            <a:pPr lvl="3"/>
            <a:r>
              <a:rPr lang="en-US" dirty="0"/>
              <a:t>White, Black, Almond, Gray, Red</a:t>
            </a:r>
          </a:p>
          <a:p>
            <a:pPr marL="182880" lvl="2" indent="0">
              <a:buNone/>
            </a:pPr>
            <a:endParaRPr lang="en-US" dirty="0"/>
          </a:p>
        </p:txBody>
      </p:sp>
      <p:pic>
        <p:nvPicPr>
          <p:cNvPr id="11" name="Picture 10">
            <a:extLst>
              <a:ext uri="{FF2B5EF4-FFF2-40B4-BE49-F238E27FC236}">
                <a16:creationId xmlns:a16="http://schemas.microsoft.com/office/drawing/2014/main" id="{23EA958E-D887-8C46-8829-6A97834F060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785002" y="2826386"/>
            <a:ext cx="1020098" cy="2005329"/>
          </a:xfrm>
          <a:prstGeom prst="rect">
            <a:avLst/>
          </a:prstGeom>
        </p:spPr>
      </p:pic>
      <p:pic>
        <p:nvPicPr>
          <p:cNvPr id="12" name="Picture 11">
            <a:extLst>
              <a:ext uri="{FF2B5EF4-FFF2-40B4-BE49-F238E27FC236}">
                <a16:creationId xmlns:a16="http://schemas.microsoft.com/office/drawing/2014/main" id="{A1B74ED2-7FB4-8943-BA06-4D3F5F647EB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126631" y="2826386"/>
            <a:ext cx="995698" cy="2005329"/>
          </a:xfrm>
          <a:prstGeom prst="rect">
            <a:avLst/>
          </a:prstGeom>
        </p:spPr>
      </p:pic>
      <p:pic>
        <p:nvPicPr>
          <p:cNvPr id="13" name="Picture 12">
            <a:extLst>
              <a:ext uri="{FF2B5EF4-FFF2-40B4-BE49-F238E27FC236}">
                <a16:creationId xmlns:a16="http://schemas.microsoft.com/office/drawing/2014/main" id="{B9D0473B-901C-4247-B55C-22094720960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347402" y="2808770"/>
            <a:ext cx="993727" cy="2022945"/>
          </a:xfrm>
          <a:prstGeom prst="rect">
            <a:avLst/>
          </a:prstGeom>
        </p:spPr>
      </p:pic>
      <p:pic>
        <p:nvPicPr>
          <p:cNvPr id="14" name="Picture 13">
            <a:extLst>
              <a:ext uri="{FF2B5EF4-FFF2-40B4-BE49-F238E27FC236}">
                <a16:creationId xmlns:a16="http://schemas.microsoft.com/office/drawing/2014/main" id="{DEE3B5A6-2766-BF4B-9D76-1726B3E0BA8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9566202" y="2826386"/>
            <a:ext cx="995008" cy="2075814"/>
          </a:xfrm>
          <a:prstGeom prst="rect">
            <a:avLst/>
          </a:prstGeom>
        </p:spPr>
      </p:pic>
      <p:sp>
        <p:nvSpPr>
          <p:cNvPr id="15" name="Oval 14">
            <a:extLst>
              <a:ext uri="{FF2B5EF4-FFF2-40B4-BE49-F238E27FC236}">
                <a16:creationId xmlns:a16="http://schemas.microsoft.com/office/drawing/2014/main" id="{2CE8E425-9373-C947-999E-7F4EBDFAF1C9}"/>
              </a:ext>
            </a:extLst>
          </p:cNvPr>
          <p:cNvSpPr/>
          <p:nvPr/>
        </p:nvSpPr>
        <p:spPr>
          <a:xfrm>
            <a:off x="6915150" y="2826386"/>
            <a:ext cx="514350" cy="2075814"/>
          </a:xfrm>
          <a:prstGeom prst="ellipse">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Arrow Connector 4">
            <a:extLst>
              <a:ext uri="{FF2B5EF4-FFF2-40B4-BE49-F238E27FC236}">
                <a16:creationId xmlns:a16="http://schemas.microsoft.com/office/drawing/2014/main" id="{2B435F82-6282-D547-808E-E6ECB92851A9}"/>
              </a:ext>
            </a:extLst>
          </p:cNvPr>
          <p:cNvCxnSpPr/>
          <p:nvPr/>
        </p:nvCxnSpPr>
        <p:spPr>
          <a:xfrm flipV="1">
            <a:off x="3561347" y="4331368"/>
            <a:ext cx="3353803" cy="5003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Picture 4" descr="usb symbol | Vector Images Icon Sign And Symbols">
            <a:extLst>
              <a:ext uri="{FF2B5EF4-FFF2-40B4-BE49-F238E27FC236}">
                <a16:creationId xmlns:a16="http://schemas.microsoft.com/office/drawing/2014/main" id="{2D72CC69-D84D-C94E-B960-00F0458A4CD7}"/>
              </a:ext>
            </a:extLst>
          </p:cNvPr>
          <p:cNvPicPr>
            <a:picLocks noChangeAspect="1" noChangeArrowheads="1"/>
          </p:cNvPicPr>
          <p:nvPr/>
        </p:nvPicPr>
        <p:blipFill>
          <a:blip r:embed="rId8" cstate="hq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735554" y="555395"/>
            <a:ext cx="656303" cy="656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0171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Wired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p:txBody>
          <a:bodyPr>
            <a:normAutofit/>
          </a:bodyPr>
          <a:lstStyle/>
          <a:p>
            <a:r>
              <a:rPr lang="en-US" dirty="0">
                <a:solidFill>
                  <a:srgbClr val="00B0F0"/>
                </a:solidFill>
              </a:rPr>
              <a:t>Sensors</a:t>
            </a:r>
          </a:p>
          <a:p>
            <a:endParaRPr lang="en-US" dirty="0"/>
          </a:p>
          <a:p>
            <a:pPr lvl="2"/>
            <a:r>
              <a:rPr lang="en-US" dirty="0"/>
              <a:t>ZUMLINK CAT5 WIRING</a:t>
            </a:r>
          </a:p>
          <a:p>
            <a:pPr lvl="3"/>
            <a:r>
              <a:rPr lang="en-US" dirty="0"/>
              <a:t>PIR</a:t>
            </a:r>
          </a:p>
          <a:p>
            <a:pPr lvl="3"/>
            <a:r>
              <a:rPr lang="en-US" dirty="0"/>
              <a:t>PIR HD (4000 SF COVERAGE)</a:t>
            </a:r>
          </a:p>
          <a:p>
            <a:pPr lvl="3"/>
            <a:r>
              <a:rPr lang="en-US" dirty="0"/>
              <a:t>ULTRASONIC</a:t>
            </a:r>
          </a:p>
          <a:p>
            <a:pPr lvl="3"/>
            <a:r>
              <a:rPr lang="en-US" dirty="0"/>
              <a:t>DUAL TECH</a:t>
            </a:r>
          </a:p>
          <a:p>
            <a:pPr lvl="3"/>
            <a:r>
              <a:rPr lang="en-US" dirty="0"/>
              <a:t>ULTRASONIC HALLWAY AND ONE WAY</a:t>
            </a:r>
          </a:p>
          <a:p>
            <a:pPr lvl="2"/>
            <a:r>
              <a:rPr lang="en-US" dirty="0"/>
              <a:t>Built in Day Light Sensor for Daylight Harvesting</a:t>
            </a:r>
          </a:p>
          <a:p>
            <a:pPr lvl="2"/>
            <a:r>
              <a:rPr lang="en-US" dirty="0"/>
              <a:t>Optional RLY version for VAV relay</a:t>
            </a:r>
          </a:p>
          <a:p>
            <a:pPr marL="182880" lvl="2" indent="0">
              <a:buNone/>
            </a:pPr>
            <a:endParaRPr lang="en-US" dirty="0"/>
          </a:p>
        </p:txBody>
      </p:sp>
      <p:sp>
        <p:nvSpPr>
          <p:cNvPr id="8" name="Rectangle 7">
            <a:extLst>
              <a:ext uri="{FF2B5EF4-FFF2-40B4-BE49-F238E27FC236}">
                <a16:creationId xmlns:a16="http://schemas.microsoft.com/office/drawing/2014/main" id="{8AA5F080-5A9A-444A-9758-A8117A683DC3}"/>
              </a:ext>
            </a:extLst>
          </p:cNvPr>
          <p:cNvSpPr/>
          <p:nvPr/>
        </p:nvSpPr>
        <p:spPr>
          <a:xfrm>
            <a:off x="7069816" y="4787206"/>
            <a:ext cx="2749459" cy="1384995"/>
          </a:xfrm>
          <a:prstGeom prst="rect">
            <a:avLst/>
          </a:prstGeom>
        </p:spPr>
        <p:txBody>
          <a:bodyPr wrap="square">
            <a:spAutoFit/>
          </a:bodyPr>
          <a:lstStyle/>
          <a:p>
            <a:pPr lvl="0"/>
            <a:r>
              <a:rPr lang="en-US" sz="1400" dirty="0"/>
              <a:t>ZUMLINK-IR-QUATRO-DLS</a:t>
            </a:r>
          </a:p>
          <a:p>
            <a:pPr lvl="0"/>
            <a:r>
              <a:rPr lang="en-US" sz="1400" dirty="0"/>
              <a:t>ZUMLINK-IR-QUATRO-HD-DLS</a:t>
            </a:r>
          </a:p>
          <a:p>
            <a:pPr lvl="0"/>
            <a:r>
              <a:rPr lang="en-US" sz="1400" dirty="0"/>
              <a:t>ZUMLINK-US-QUATRO-DLS</a:t>
            </a:r>
          </a:p>
          <a:p>
            <a:pPr lvl="0"/>
            <a:r>
              <a:rPr lang="en-US" sz="1400" dirty="0"/>
              <a:t>ZUMLINK-DT-QUATRO-DLS</a:t>
            </a:r>
          </a:p>
          <a:p>
            <a:pPr lvl="0"/>
            <a:r>
              <a:rPr lang="en-US" sz="1400" dirty="0"/>
              <a:t>ZUMLINK-US-HALLWAY-DLS</a:t>
            </a:r>
          </a:p>
          <a:p>
            <a:pPr lvl="0"/>
            <a:r>
              <a:rPr lang="en-US" sz="1400" dirty="0"/>
              <a:t>ZUMLINK-US-ONEWAY-DLS</a:t>
            </a:r>
          </a:p>
        </p:txBody>
      </p:sp>
      <p:pic>
        <p:nvPicPr>
          <p:cNvPr id="5" name="Picture 4" descr="A picture containing table, indoor, sitting, remote&#10;&#10;Description automatically generated">
            <a:extLst>
              <a:ext uri="{FF2B5EF4-FFF2-40B4-BE49-F238E27FC236}">
                <a16:creationId xmlns:a16="http://schemas.microsoft.com/office/drawing/2014/main" id="{A9447B3D-55E9-43D3-9A6E-F0AEF0C33024}"/>
              </a:ext>
            </a:extLst>
          </p:cNvPr>
          <p:cNvPicPr>
            <a:picLocks noChangeAspect="1"/>
          </p:cNvPicPr>
          <p:nvPr/>
        </p:nvPicPr>
        <p:blipFill>
          <a:blip r:embed="rId3"/>
          <a:stretch>
            <a:fillRect/>
          </a:stretch>
        </p:blipFill>
        <p:spPr>
          <a:xfrm>
            <a:off x="7345534" y="2531646"/>
            <a:ext cx="4276725" cy="1933575"/>
          </a:xfrm>
          <a:prstGeom prst="rect">
            <a:avLst/>
          </a:prstGeom>
        </p:spPr>
      </p:pic>
      <p:pic>
        <p:nvPicPr>
          <p:cNvPr id="7" name="Picture 6">
            <a:extLst>
              <a:ext uri="{FF2B5EF4-FFF2-40B4-BE49-F238E27FC236}">
                <a16:creationId xmlns:a16="http://schemas.microsoft.com/office/drawing/2014/main" id="{AF33B58A-03EA-5749-AD8B-AC01ACCD713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Lst>
          </a:blip>
          <a:stretch>
            <a:fillRect/>
          </a:stretch>
        </p:blipFill>
        <p:spPr>
          <a:xfrm rot="5872160">
            <a:off x="8628427" y="199781"/>
            <a:ext cx="1429327" cy="1883828"/>
          </a:xfrm>
          <a:prstGeom prst="rect">
            <a:avLst/>
          </a:prstGeom>
        </p:spPr>
      </p:pic>
      <p:sp>
        <p:nvSpPr>
          <p:cNvPr id="11" name="TextBox 10">
            <a:extLst>
              <a:ext uri="{FF2B5EF4-FFF2-40B4-BE49-F238E27FC236}">
                <a16:creationId xmlns:a16="http://schemas.microsoft.com/office/drawing/2014/main" id="{BDBFDCD8-F459-6648-814A-319CA25D69DF}"/>
              </a:ext>
            </a:extLst>
          </p:cNvPr>
          <p:cNvSpPr txBox="1"/>
          <p:nvPr/>
        </p:nvSpPr>
        <p:spPr>
          <a:xfrm>
            <a:off x="10107291" y="5018277"/>
            <a:ext cx="1564105" cy="738664"/>
          </a:xfrm>
          <a:prstGeom prst="rect">
            <a:avLst/>
          </a:prstGeom>
          <a:noFill/>
        </p:spPr>
        <p:txBody>
          <a:bodyPr wrap="square" rtlCol="0">
            <a:spAutoFit/>
          </a:bodyPr>
          <a:lstStyle/>
          <a:p>
            <a:r>
              <a:rPr lang="en-US" sz="1400" dirty="0"/>
              <a:t>For relay option add –RLY to part number</a:t>
            </a:r>
          </a:p>
        </p:txBody>
      </p:sp>
    </p:spTree>
    <p:extLst>
      <p:ext uri="{BB962C8B-B14F-4D97-AF65-F5344CB8AC3E}">
        <p14:creationId xmlns:p14="http://schemas.microsoft.com/office/powerpoint/2010/main" val="8074677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white, appliance&#10;&#10;Description automatically generated">
            <a:extLst>
              <a:ext uri="{FF2B5EF4-FFF2-40B4-BE49-F238E27FC236}">
                <a16:creationId xmlns:a16="http://schemas.microsoft.com/office/drawing/2014/main" id="{A848C59A-B6E7-3148-A05C-B5536A091B0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488153" y="-19029"/>
            <a:ext cx="2918261" cy="3149084"/>
          </a:xfrm>
          <a:prstGeom prst="rect">
            <a:avLst/>
          </a:prstGeom>
        </p:spPr>
      </p:pic>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Wired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p:txBody>
          <a:bodyPr>
            <a:normAutofit/>
          </a:bodyPr>
          <a:lstStyle/>
          <a:p>
            <a:r>
              <a:rPr lang="en-US" dirty="0">
                <a:solidFill>
                  <a:srgbClr val="00B0F0"/>
                </a:solidFill>
              </a:rPr>
              <a:t>Sensors (flexibility)</a:t>
            </a:r>
          </a:p>
          <a:p>
            <a:endParaRPr lang="en-US" dirty="0"/>
          </a:p>
          <a:p>
            <a:pPr marL="182880" lvl="2" indent="0">
              <a:buNone/>
            </a:pPr>
            <a:r>
              <a:rPr lang="en-US" dirty="0"/>
              <a:t>Using non-ZUMLINK sensors</a:t>
            </a:r>
          </a:p>
          <a:p>
            <a:pPr lvl="2"/>
            <a:r>
              <a:rPr lang="en-US" dirty="0"/>
              <a:t>Use built in SIM-IO in J-Box Controller</a:t>
            </a:r>
          </a:p>
          <a:p>
            <a:pPr lvl="3"/>
            <a:r>
              <a:rPr lang="en-US" dirty="0"/>
              <a:t>Corner-mount sensors</a:t>
            </a:r>
          </a:p>
          <a:p>
            <a:pPr lvl="3"/>
            <a:r>
              <a:rPr lang="en-US" dirty="0"/>
              <a:t>High-Bay sensors</a:t>
            </a:r>
          </a:p>
          <a:p>
            <a:pPr lvl="3"/>
            <a:r>
              <a:rPr lang="en-US" dirty="0"/>
              <a:t>Exterior Sensors</a:t>
            </a:r>
          </a:p>
          <a:p>
            <a:pPr lvl="3"/>
            <a:r>
              <a:rPr lang="en-US" dirty="0"/>
              <a:t>Daylight/Photo sensor</a:t>
            </a:r>
          </a:p>
        </p:txBody>
      </p:sp>
      <p:sp>
        <p:nvSpPr>
          <p:cNvPr id="2" name="Oval 1">
            <a:extLst>
              <a:ext uri="{FF2B5EF4-FFF2-40B4-BE49-F238E27FC236}">
                <a16:creationId xmlns:a16="http://schemas.microsoft.com/office/drawing/2014/main" id="{363C332D-FB81-6440-8AD0-C155E19527E9}"/>
              </a:ext>
            </a:extLst>
          </p:cNvPr>
          <p:cNvSpPr/>
          <p:nvPr/>
        </p:nvSpPr>
        <p:spPr>
          <a:xfrm>
            <a:off x="8813800" y="1630544"/>
            <a:ext cx="635000" cy="546100"/>
          </a:xfrm>
          <a:prstGeom prst="ellipse">
            <a:avLst/>
          </a:prstGeom>
          <a:solidFill>
            <a:srgbClr val="92D05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peech Bubble: Rectangle 12">
            <a:extLst>
              <a:ext uri="{FF2B5EF4-FFF2-40B4-BE49-F238E27FC236}">
                <a16:creationId xmlns:a16="http://schemas.microsoft.com/office/drawing/2014/main" id="{A715F107-7A66-3E49-AA86-4828B79EC201}"/>
              </a:ext>
            </a:extLst>
          </p:cNvPr>
          <p:cNvSpPr/>
          <p:nvPr/>
        </p:nvSpPr>
        <p:spPr>
          <a:xfrm>
            <a:off x="8572997" y="2550631"/>
            <a:ext cx="3157252" cy="1988956"/>
          </a:xfrm>
          <a:prstGeom prst="wedgeRectCallout">
            <a:avLst>
              <a:gd name="adj1" fmla="val -30204"/>
              <a:gd name="adj2" fmla="val -74011"/>
            </a:avLst>
          </a:prstGeom>
          <a:solidFill>
            <a:srgbClr val="92D050">
              <a:alpha val="3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ight&#10;&#10;Description automatically generated">
            <a:extLst>
              <a:ext uri="{FF2B5EF4-FFF2-40B4-BE49-F238E27FC236}">
                <a16:creationId xmlns:a16="http://schemas.microsoft.com/office/drawing/2014/main" id="{11795720-BCAD-44A5-8502-9D718F424B44}"/>
              </a:ext>
            </a:extLst>
          </p:cNvPr>
          <p:cNvPicPr>
            <a:picLocks noChangeAspect="1"/>
          </p:cNvPicPr>
          <p:nvPr/>
        </p:nvPicPr>
        <p:blipFill>
          <a:blip r:embed="rId3"/>
          <a:stretch>
            <a:fillRect/>
          </a:stretch>
        </p:blipFill>
        <p:spPr>
          <a:xfrm>
            <a:off x="9887301" y="4986778"/>
            <a:ext cx="1038225" cy="790575"/>
          </a:xfrm>
          <a:prstGeom prst="rect">
            <a:avLst/>
          </a:prstGeom>
        </p:spPr>
      </p:pic>
      <p:pic>
        <p:nvPicPr>
          <p:cNvPr id="9" name="Picture 8">
            <a:extLst>
              <a:ext uri="{FF2B5EF4-FFF2-40B4-BE49-F238E27FC236}">
                <a16:creationId xmlns:a16="http://schemas.microsoft.com/office/drawing/2014/main" id="{699D321F-DBFC-774D-9C80-D67B391A239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22521" y="4539586"/>
            <a:ext cx="2468662" cy="1684960"/>
          </a:xfrm>
          <a:prstGeom prst="rect">
            <a:avLst/>
          </a:prstGeom>
        </p:spPr>
      </p:pic>
      <p:pic>
        <p:nvPicPr>
          <p:cNvPr id="5" name="Picture 4">
            <a:extLst>
              <a:ext uri="{FF2B5EF4-FFF2-40B4-BE49-F238E27FC236}">
                <a16:creationId xmlns:a16="http://schemas.microsoft.com/office/drawing/2014/main" id="{C0AF6859-1FC4-D644-A554-73EAC006408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650014" y="2605432"/>
            <a:ext cx="2996366" cy="1887602"/>
          </a:xfrm>
          <a:prstGeom prst="rect">
            <a:avLst/>
          </a:prstGeom>
          <a:ln w="19050">
            <a:solidFill>
              <a:srgbClr val="92D050"/>
            </a:solidFill>
          </a:ln>
        </p:spPr>
      </p:pic>
    </p:spTree>
    <p:extLst>
      <p:ext uri="{BB962C8B-B14F-4D97-AF65-F5344CB8AC3E}">
        <p14:creationId xmlns:p14="http://schemas.microsoft.com/office/powerpoint/2010/main" val="723224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38CBD6-428E-0746-B655-8400B1FA4285}"/>
              </a:ext>
            </a:extLst>
          </p:cNvPr>
          <p:cNvSpPr>
            <a:spLocks noGrp="1"/>
          </p:cNvSpPr>
          <p:nvPr>
            <p:ph type="title"/>
          </p:nvPr>
        </p:nvSpPr>
        <p:spPr>
          <a:xfrm>
            <a:off x="342900" y="304800"/>
            <a:ext cx="6438900" cy="838199"/>
          </a:xfrm>
        </p:spPr>
        <p:txBody>
          <a:bodyPr/>
          <a:lstStyle/>
          <a:p>
            <a:r>
              <a:rPr lang="en-US"/>
              <a:t>Crestron the company</a:t>
            </a:r>
            <a:endParaRPr lang="en-US" dirty="0"/>
          </a:p>
        </p:txBody>
      </p:sp>
      <p:sp>
        <p:nvSpPr>
          <p:cNvPr id="4" name="Content Placeholder 3">
            <a:extLst>
              <a:ext uri="{FF2B5EF4-FFF2-40B4-BE49-F238E27FC236}">
                <a16:creationId xmlns:a16="http://schemas.microsoft.com/office/drawing/2014/main" id="{1BBF51C2-440B-9B40-AA2E-50D50EABDD48}"/>
              </a:ext>
            </a:extLst>
          </p:cNvPr>
          <p:cNvSpPr>
            <a:spLocks noGrp="1"/>
          </p:cNvSpPr>
          <p:nvPr>
            <p:ph idx="1"/>
          </p:nvPr>
        </p:nvSpPr>
        <p:spPr>
          <a:xfrm>
            <a:off x="342900" y="1485901"/>
            <a:ext cx="6438900" cy="4686300"/>
          </a:xfrm>
        </p:spPr>
        <p:txBody>
          <a:bodyPr/>
          <a:lstStyle/>
          <a:p>
            <a:r>
              <a:rPr lang="en-US" dirty="0"/>
              <a:t>A Partner you can trust</a:t>
            </a:r>
          </a:p>
          <a:p>
            <a:pPr marL="342900" lvl="1" indent="-342900">
              <a:buFont typeface="Arial" panose="020B0604020202020204" pitchFamily="34" charset="0"/>
              <a:buChar char="•"/>
            </a:pPr>
            <a:r>
              <a:rPr lang="en-US" dirty="0"/>
              <a:t>Growth through innovation</a:t>
            </a:r>
          </a:p>
          <a:p>
            <a:pPr marL="342900" lvl="1" indent="-342900">
              <a:buFont typeface="Arial" panose="020B0604020202020204" pitchFamily="34" charset="0"/>
              <a:buChar char="•"/>
            </a:pPr>
            <a:r>
              <a:rPr lang="en-US" dirty="0"/>
              <a:t>Earning countless product innovation awards</a:t>
            </a:r>
          </a:p>
          <a:p>
            <a:pPr marL="342900" lvl="1" indent="-342900">
              <a:buFont typeface="Arial" panose="020B0604020202020204" pitchFamily="34" charset="0"/>
              <a:buChar char="•"/>
            </a:pPr>
            <a:r>
              <a:rPr lang="en-US" dirty="0"/>
              <a:t>Hundreds of engineers committed to push the boundaries of what is possible</a:t>
            </a:r>
          </a:p>
          <a:p>
            <a:pPr marL="342900" lvl="1" indent="-342900">
              <a:buFont typeface="Arial" panose="020B0604020202020204" pitchFamily="34" charset="0"/>
              <a:buChar char="•"/>
            </a:pPr>
            <a:r>
              <a:rPr lang="en-US" dirty="0"/>
              <a:t>Deep, long-standing partnerships with world tech giants such as Microsoft, Apple, Cisco, Intel, </a:t>
            </a:r>
            <a:r>
              <a:rPr lang="en-US" dirty="0" err="1"/>
              <a:t>etc</a:t>
            </a:r>
            <a:endParaRPr lang="en-US" dirty="0"/>
          </a:p>
          <a:p>
            <a:pPr marL="342900" lvl="1" indent="-342900">
              <a:buFont typeface="Arial" panose="020B0604020202020204" pitchFamily="34" charset="0"/>
              <a:buChar char="•"/>
            </a:pPr>
            <a:r>
              <a:rPr lang="en-US" dirty="0"/>
              <a:t>Focused on creating new and innovated solutions for new generation. </a:t>
            </a:r>
          </a:p>
          <a:p>
            <a:pPr marL="708660" lvl="2" indent="-342900">
              <a:buFont typeface="Arial" panose="020B0604020202020204" pitchFamily="34" charset="0"/>
              <a:buChar char="•"/>
            </a:pPr>
            <a:r>
              <a:rPr lang="en-US" dirty="0"/>
              <a:t>Zūm</a:t>
            </a:r>
          </a:p>
          <a:p>
            <a:pPr marL="708660" lvl="2" indent="-342900">
              <a:buFont typeface="Arial" panose="020B0604020202020204" pitchFamily="34" charset="0"/>
              <a:buChar char="•"/>
            </a:pPr>
            <a:r>
              <a:rPr lang="en-US" dirty="0"/>
              <a:t>Solar Sync</a:t>
            </a:r>
          </a:p>
          <a:p>
            <a:pPr lvl="1"/>
            <a:endParaRPr lang="en-US" dirty="0"/>
          </a:p>
          <a:p>
            <a:pPr lvl="1"/>
            <a:endParaRPr lang="en-US" dirty="0"/>
          </a:p>
        </p:txBody>
      </p:sp>
      <p:pic>
        <p:nvPicPr>
          <p:cNvPr id="2" name="Picture 1">
            <a:extLst>
              <a:ext uri="{FF2B5EF4-FFF2-40B4-BE49-F238E27FC236}">
                <a16:creationId xmlns:a16="http://schemas.microsoft.com/office/drawing/2014/main" id="{5D2AE15C-055E-DD41-BC27-C9835EB429A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132234" y="122333"/>
            <a:ext cx="3300068" cy="4172941"/>
          </a:xfrm>
          <a:prstGeom prst="rect">
            <a:avLst/>
          </a:prstGeom>
        </p:spPr>
      </p:pic>
      <p:pic>
        <p:nvPicPr>
          <p:cNvPr id="7" name="Picture 6">
            <a:extLst>
              <a:ext uri="{FF2B5EF4-FFF2-40B4-BE49-F238E27FC236}">
                <a16:creationId xmlns:a16="http://schemas.microsoft.com/office/drawing/2014/main" id="{45364ADB-EAF6-4B42-B1F8-ADE567ED6E4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10218" y="1142999"/>
            <a:ext cx="3657600" cy="1371600"/>
          </a:xfrm>
          <a:prstGeom prst="rect">
            <a:avLst/>
          </a:prstGeom>
        </p:spPr>
      </p:pic>
    </p:spTree>
    <p:extLst>
      <p:ext uri="{BB962C8B-B14F-4D97-AF65-F5344CB8AC3E}">
        <p14:creationId xmlns:p14="http://schemas.microsoft.com/office/powerpoint/2010/main" val="21675139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BF353BD-E66E-9B4A-8432-F4359410F7A4}"/>
              </a:ext>
            </a:extLst>
          </p:cNvPr>
          <p:cNvSpPr/>
          <p:nvPr/>
        </p:nvSpPr>
        <p:spPr>
          <a:xfrm>
            <a:off x="6926580" y="271090"/>
            <a:ext cx="4922520" cy="59860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Elbow Connector 24">
            <a:extLst>
              <a:ext uri="{FF2B5EF4-FFF2-40B4-BE49-F238E27FC236}">
                <a16:creationId xmlns:a16="http://schemas.microsoft.com/office/drawing/2014/main" id="{7A7DFA61-E13E-B048-973B-9EB73DC0E215}"/>
              </a:ext>
            </a:extLst>
          </p:cNvPr>
          <p:cNvCxnSpPr/>
          <p:nvPr/>
        </p:nvCxnSpPr>
        <p:spPr>
          <a:xfrm rot="10800000" flipV="1">
            <a:off x="7829551" y="628650"/>
            <a:ext cx="1841413" cy="1234440"/>
          </a:xfrm>
          <a:prstGeom prst="bentConnector3">
            <a:avLst>
              <a:gd name="adj1" fmla="val 99037"/>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Wired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p:txBody>
          <a:bodyPr>
            <a:normAutofit lnSpcReduction="10000"/>
          </a:bodyPr>
          <a:lstStyle/>
          <a:p>
            <a:r>
              <a:rPr lang="en-US" dirty="0">
                <a:solidFill>
                  <a:srgbClr val="00B0F0"/>
                </a:solidFill>
              </a:rPr>
              <a:t>ZAP</a:t>
            </a:r>
          </a:p>
          <a:p>
            <a:endParaRPr lang="en-US" dirty="0"/>
          </a:p>
          <a:p>
            <a:pPr lvl="2"/>
            <a:r>
              <a:rPr lang="en-US" sz="2000" b="1" dirty="0" err="1"/>
              <a:t>Z</a:t>
            </a:r>
            <a:r>
              <a:rPr lang="en-US" sz="2000" dirty="0" err="1"/>
              <a:t>ūmMesh</a:t>
            </a:r>
            <a:r>
              <a:rPr lang="en-US" sz="2000" dirty="0"/>
              <a:t> wireless </a:t>
            </a:r>
            <a:r>
              <a:rPr lang="en-US" sz="2000" b="1" dirty="0"/>
              <a:t>A</a:t>
            </a:r>
            <a:r>
              <a:rPr lang="en-US" sz="2000" dirty="0"/>
              <a:t>ccess </a:t>
            </a:r>
            <a:r>
              <a:rPr lang="en-US" sz="2000" b="1" dirty="0"/>
              <a:t>P</a:t>
            </a:r>
            <a:r>
              <a:rPr lang="en-US" sz="2000" dirty="0"/>
              <a:t>oint</a:t>
            </a:r>
          </a:p>
          <a:p>
            <a:pPr lvl="2"/>
            <a:r>
              <a:rPr lang="en-US" sz="2000" dirty="0" err="1"/>
              <a:t>ZūmLink</a:t>
            </a:r>
            <a:r>
              <a:rPr lang="en-US" sz="2000" dirty="0"/>
              <a:t> CAT5 WIRING in/out</a:t>
            </a:r>
          </a:p>
          <a:p>
            <a:pPr lvl="2"/>
            <a:r>
              <a:rPr lang="en-US" sz="2000" dirty="0"/>
              <a:t>Provides cross connection of </a:t>
            </a:r>
            <a:r>
              <a:rPr lang="en-US" sz="2000" dirty="0" err="1"/>
              <a:t>ZūmMesh</a:t>
            </a:r>
            <a:r>
              <a:rPr lang="en-US" sz="2000" dirty="0"/>
              <a:t> devices to a wired system</a:t>
            </a:r>
          </a:p>
          <a:p>
            <a:pPr lvl="3"/>
            <a:r>
              <a:rPr lang="en-US" dirty="0"/>
              <a:t>KEYPADS</a:t>
            </a:r>
          </a:p>
          <a:p>
            <a:pPr lvl="3"/>
            <a:r>
              <a:rPr lang="en-US" dirty="0"/>
              <a:t>SENSORS</a:t>
            </a:r>
          </a:p>
          <a:p>
            <a:pPr lvl="3"/>
            <a:r>
              <a:rPr lang="en-US" dirty="0"/>
              <a:t>Wall box load controllers</a:t>
            </a:r>
          </a:p>
          <a:p>
            <a:pPr lvl="3"/>
            <a:r>
              <a:rPr lang="en-US" dirty="0">
                <a:solidFill>
                  <a:srgbClr val="FF0000"/>
                </a:solidFill>
              </a:rPr>
              <a:t>ZUMMESH-PART (requires system to be networked)</a:t>
            </a:r>
          </a:p>
          <a:p>
            <a:pPr lvl="2"/>
            <a:r>
              <a:rPr lang="en-US" sz="2000" dirty="0"/>
              <a:t>Round puck design</a:t>
            </a:r>
          </a:p>
          <a:p>
            <a:pPr lvl="2"/>
            <a:r>
              <a:rPr lang="en-US" sz="2000" dirty="0"/>
              <a:t>Mount in standard 4 square box or clip mount</a:t>
            </a:r>
          </a:p>
        </p:txBody>
      </p:sp>
      <p:sp>
        <p:nvSpPr>
          <p:cNvPr id="12" name="Oval 11">
            <a:extLst>
              <a:ext uri="{FF2B5EF4-FFF2-40B4-BE49-F238E27FC236}">
                <a16:creationId xmlns:a16="http://schemas.microsoft.com/office/drawing/2014/main" id="{5141FB16-ED8A-2945-96EB-6F643D99DCC6}"/>
              </a:ext>
            </a:extLst>
          </p:cNvPr>
          <p:cNvSpPr/>
          <p:nvPr/>
        </p:nvSpPr>
        <p:spPr>
          <a:xfrm>
            <a:off x="7210794" y="4461279"/>
            <a:ext cx="823996" cy="853895"/>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 clipart, vector graphics&#10;&#10;Description automatically generated">
            <a:extLst>
              <a:ext uri="{FF2B5EF4-FFF2-40B4-BE49-F238E27FC236}">
                <a16:creationId xmlns:a16="http://schemas.microsoft.com/office/drawing/2014/main" id="{B98091BA-3FBB-C44B-B88A-55B6ACB1EB6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61179" y="4768325"/>
            <a:ext cx="403608" cy="232008"/>
          </a:xfrm>
          <a:prstGeom prst="rect">
            <a:avLst/>
          </a:prstGeom>
        </p:spPr>
      </p:pic>
      <p:sp>
        <p:nvSpPr>
          <p:cNvPr id="15" name="TextBox 14">
            <a:extLst>
              <a:ext uri="{FF2B5EF4-FFF2-40B4-BE49-F238E27FC236}">
                <a16:creationId xmlns:a16="http://schemas.microsoft.com/office/drawing/2014/main" id="{F1BA84B5-D224-F045-B581-33F1CD03211B}"/>
              </a:ext>
            </a:extLst>
          </p:cNvPr>
          <p:cNvSpPr txBox="1"/>
          <p:nvPr/>
        </p:nvSpPr>
        <p:spPr>
          <a:xfrm>
            <a:off x="10477500" y="1432342"/>
            <a:ext cx="1371600" cy="261610"/>
          </a:xfrm>
          <a:prstGeom prst="rect">
            <a:avLst/>
          </a:prstGeom>
          <a:noFill/>
        </p:spPr>
        <p:txBody>
          <a:bodyPr wrap="square" rtlCol="0">
            <a:spAutoFit/>
          </a:bodyPr>
          <a:lstStyle/>
          <a:p>
            <a:r>
              <a:rPr lang="en-US" sz="1100" dirty="0"/>
              <a:t>CEILING</a:t>
            </a:r>
          </a:p>
        </p:txBody>
      </p:sp>
      <p:cxnSp>
        <p:nvCxnSpPr>
          <p:cNvPr id="17" name="Straight Arrow Connector 16">
            <a:extLst>
              <a:ext uri="{FF2B5EF4-FFF2-40B4-BE49-F238E27FC236}">
                <a16:creationId xmlns:a16="http://schemas.microsoft.com/office/drawing/2014/main" id="{7221F927-5095-6448-8BC0-873F45C5DA0B}"/>
              </a:ext>
            </a:extLst>
          </p:cNvPr>
          <p:cNvCxnSpPr>
            <a:stCxn id="15" idx="1"/>
          </p:cNvCxnSpPr>
          <p:nvPr/>
        </p:nvCxnSpPr>
        <p:spPr>
          <a:xfrm flipH="1">
            <a:off x="10218420" y="1563147"/>
            <a:ext cx="259080" cy="6608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0C044E2-D3DA-9B4A-B4F7-E9629B7E88CF}"/>
              </a:ext>
            </a:extLst>
          </p:cNvPr>
          <p:cNvSpPr txBox="1"/>
          <p:nvPr/>
        </p:nvSpPr>
        <p:spPr>
          <a:xfrm>
            <a:off x="8747016" y="1499129"/>
            <a:ext cx="1371600" cy="261610"/>
          </a:xfrm>
          <a:prstGeom prst="rect">
            <a:avLst/>
          </a:prstGeom>
          <a:noFill/>
        </p:spPr>
        <p:txBody>
          <a:bodyPr wrap="square" rtlCol="0">
            <a:spAutoFit/>
          </a:bodyPr>
          <a:lstStyle/>
          <a:p>
            <a:r>
              <a:rPr lang="en-US" sz="1100" dirty="0"/>
              <a:t>BOX WITH ZAP</a:t>
            </a:r>
          </a:p>
        </p:txBody>
      </p:sp>
      <p:cxnSp>
        <p:nvCxnSpPr>
          <p:cNvPr id="20" name="Straight Arrow Connector 19">
            <a:extLst>
              <a:ext uri="{FF2B5EF4-FFF2-40B4-BE49-F238E27FC236}">
                <a16:creationId xmlns:a16="http://schemas.microsoft.com/office/drawing/2014/main" id="{4119E44E-9345-F245-B6A5-837A50FF22A5}"/>
              </a:ext>
            </a:extLst>
          </p:cNvPr>
          <p:cNvCxnSpPr>
            <a:stCxn id="18" idx="2"/>
          </p:cNvCxnSpPr>
          <p:nvPr/>
        </p:nvCxnSpPr>
        <p:spPr>
          <a:xfrm flipH="1">
            <a:off x="8405178" y="1760739"/>
            <a:ext cx="1027638" cy="2972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Picture 20" descr="A picture containing sitting, white, butter dish, dishware&#10;&#10;Description automatically generated">
            <a:extLst>
              <a:ext uri="{FF2B5EF4-FFF2-40B4-BE49-F238E27FC236}">
                <a16:creationId xmlns:a16="http://schemas.microsoft.com/office/drawing/2014/main" id="{730C1E13-5E27-C548-9FC8-93E45209265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432816" y="186161"/>
            <a:ext cx="1265785" cy="907373"/>
          </a:xfrm>
          <a:prstGeom prst="rect">
            <a:avLst/>
          </a:prstGeom>
        </p:spPr>
      </p:pic>
      <p:pic>
        <p:nvPicPr>
          <p:cNvPr id="28" name="Picture 27">
            <a:extLst>
              <a:ext uri="{FF2B5EF4-FFF2-40B4-BE49-F238E27FC236}">
                <a16:creationId xmlns:a16="http://schemas.microsoft.com/office/drawing/2014/main" id="{497531E2-B69B-2541-B540-533B16A7CAC8}"/>
              </a:ext>
            </a:extLst>
          </p:cNvPr>
          <p:cNvPicPr>
            <a:picLocks noChangeAspect="1"/>
          </p:cNvPicPr>
          <p:nvPr/>
        </p:nvPicPr>
        <p:blipFill>
          <a:blip r:embed="rId5" cstate="hqprint">
            <a:duotone>
              <a:srgbClr val="007CA2">
                <a:shade val="45000"/>
                <a:satMod val="135000"/>
              </a:srgbClr>
              <a:prstClr val="white"/>
            </a:duotone>
            <a:extLst>
              <a:ext uri="{28A0092B-C50C-407E-A947-70E740481C1C}">
                <a14:useLocalDpi xmlns:a14="http://schemas.microsoft.com/office/drawing/2010/main"/>
              </a:ext>
            </a:extLst>
          </a:blip>
          <a:stretch>
            <a:fillRect/>
          </a:stretch>
        </p:blipFill>
        <p:spPr>
          <a:xfrm rot="17900141">
            <a:off x="9990960" y="3961600"/>
            <a:ext cx="522990" cy="373109"/>
          </a:xfrm>
          <a:prstGeom prst="rect">
            <a:avLst/>
          </a:prstGeom>
        </p:spPr>
      </p:pic>
      <p:sp>
        <p:nvSpPr>
          <p:cNvPr id="29" name="Right Brace 28">
            <a:extLst>
              <a:ext uri="{FF2B5EF4-FFF2-40B4-BE49-F238E27FC236}">
                <a16:creationId xmlns:a16="http://schemas.microsoft.com/office/drawing/2014/main" id="{0D4A0570-589F-8942-A141-480EEF3951D2}"/>
              </a:ext>
            </a:extLst>
          </p:cNvPr>
          <p:cNvSpPr/>
          <p:nvPr/>
        </p:nvSpPr>
        <p:spPr>
          <a:xfrm>
            <a:off x="8111921" y="4453485"/>
            <a:ext cx="228839" cy="86168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80260F5C-E3D8-184E-BCFD-EFC0541BD713}"/>
              </a:ext>
            </a:extLst>
          </p:cNvPr>
          <p:cNvSpPr txBox="1"/>
          <p:nvPr/>
        </p:nvSpPr>
        <p:spPr>
          <a:xfrm>
            <a:off x="8340760" y="4706805"/>
            <a:ext cx="1623378" cy="338554"/>
          </a:xfrm>
          <a:prstGeom prst="rect">
            <a:avLst/>
          </a:prstGeom>
          <a:noFill/>
        </p:spPr>
        <p:txBody>
          <a:bodyPr wrap="square" rtlCol="0">
            <a:spAutoFit/>
          </a:bodyPr>
          <a:lstStyle/>
          <a:p>
            <a:r>
              <a:rPr lang="en-US" sz="1600" dirty="0"/>
              <a:t>APPROX 3”</a:t>
            </a:r>
          </a:p>
        </p:txBody>
      </p:sp>
      <p:pic>
        <p:nvPicPr>
          <p:cNvPr id="33" name="Picture 32">
            <a:extLst>
              <a:ext uri="{FF2B5EF4-FFF2-40B4-BE49-F238E27FC236}">
                <a16:creationId xmlns:a16="http://schemas.microsoft.com/office/drawing/2014/main" id="{C156A3D8-058D-9540-9CF8-3D181E4EDDD8}"/>
              </a:ext>
            </a:extLst>
          </p:cNvPr>
          <p:cNvPicPr>
            <a:picLocks noChangeAspect="1"/>
          </p:cNvPicPr>
          <p:nvPr/>
        </p:nvPicPr>
        <p:blipFill>
          <a:blip r:embed="rId5" cstate="hqprint">
            <a:duotone>
              <a:srgbClr val="007CA2">
                <a:shade val="45000"/>
                <a:satMod val="135000"/>
              </a:srgbClr>
              <a:prstClr val="white"/>
            </a:duotone>
            <a:extLst>
              <a:ext uri="{28A0092B-C50C-407E-A947-70E740481C1C}">
                <a14:useLocalDpi xmlns:a14="http://schemas.microsoft.com/office/drawing/2010/main"/>
              </a:ext>
            </a:extLst>
          </a:blip>
          <a:stretch>
            <a:fillRect/>
          </a:stretch>
        </p:blipFill>
        <p:spPr>
          <a:xfrm rot="7656060">
            <a:off x="8394298" y="2578868"/>
            <a:ext cx="522990" cy="373109"/>
          </a:xfrm>
          <a:prstGeom prst="rect">
            <a:avLst/>
          </a:prstGeom>
        </p:spPr>
      </p:pic>
      <p:pic>
        <p:nvPicPr>
          <p:cNvPr id="31" name="Picture 30">
            <a:extLst>
              <a:ext uri="{FF2B5EF4-FFF2-40B4-BE49-F238E27FC236}">
                <a16:creationId xmlns:a16="http://schemas.microsoft.com/office/drawing/2014/main" id="{81DA8C4B-9932-744B-B5FA-AB0A4E279BE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rot="10800000">
            <a:off x="7140682" y="1618937"/>
            <a:ext cx="1511823" cy="1011551"/>
          </a:xfrm>
          <a:prstGeom prst="rect">
            <a:avLst/>
          </a:prstGeom>
        </p:spPr>
      </p:pic>
      <p:cxnSp>
        <p:nvCxnSpPr>
          <p:cNvPr id="11" name="Straight Connector 10">
            <a:extLst>
              <a:ext uri="{FF2B5EF4-FFF2-40B4-BE49-F238E27FC236}">
                <a16:creationId xmlns:a16="http://schemas.microsoft.com/office/drawing/2014/main" id="{45E9A3A6-C77C-0B4F-8B44-1DA30B912A3E}"/>
              </a:ext>
            </a:extLst>
          </p:cNvPr>
          <p:cNvCxnSpPr/>
          <p:nvPr/>
        </p:nvCxnSpPr>
        <p:spPr>
          <a:xfrm>
            <a:off x="7016532" y="2255866"/>
            <a:ext cx="4832568"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BA67F61-18AB-DA40-A4D5-AF41CD215B5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785278" y="2604964"/>
            <a:ext cx="1277924" cy="871804"/>
          </a:xfrm>
          <a:prstGeom prst="rect">
            <a:avLst/>
          </a:prstGeom>
        </p:spPr>
      </p:pic>
      <p:pic>
        <p:nvPicPr>
          <p:cNvPr id="26" name="Picture 25">
            <a:extLst>
              <a:ext uri="{FF2B5EF4-FFF2-40B4-BE49-F238E27FC236}">
                <a16:creationId xmlns:a16="http://schemas.microsoft.com/office/drawing/2014/main" id="{36F7A24A-3F60-5947-912B-4F566A13423E}"/>
              </a:ext>
            </a:extLst>
          </p:cNvPr>
          <p:cNvPicPr>
            <a:picLocks noChangeAspect="1"/>
          </p:cNvPicPr>
          <p:nvPr/>
        </p:nvPicPr>
        <p:blipFill>
          <a:blip r:embed="rId5" cstate="hqprint">
            <a:duotone>
              <a:srgbClr val="007CA2">
                <a:shade val="45000"/>
                <a:satMod val="135000"/>
              </a:srgbClr>
              <a:prstClr val="white"/>
            </a:duotone>
            <a:extLst>
              <a:ext uri="{28A0092B-C50C-407E-A947-70E740481C1C}">
                <a14:useLocalDpi xmlns:a14="http://schemas.microsoft.com/office/drawing/2010/main"/>
              </a:ext>
            </a:extLst>
          </a:blip>
          <a:stretch>
            <a:fillRect/>
          </a:stretch>
        </p:blipFill>
        <p:spPr>
          <a:xfrm rot="16200000">
            <a:off x="10384175" y="2511931"/>
            <a:ext cx="432378" cy="430716"/>
          </a:xfrm>
          <a:prstGeom prst="rect">
            <a:avLst/>
          </a:prstGeom>
        </p:spPr>
      </p:pic>
      <p:grpSp>
        <p:nvGrpSpPr>
          <p:cNvPr id="34" name="Group 33">
            <a:extLst>
              <a:ext uri="{FF2B5EF4-FFF2-40B4-BE49-F238E27FC236}">
                <a16:creationId xmlns:a16="http://schemas.microsoft.com/office/drawing/2014/main" id="{D9741D1D-9672-A648-AFC1-87A91EF5C36F}"/>
              </a:ext>
            </a:extLst>
          </p:cNvPr>
          <p:cNvGrpSpPr/>
          <p:nvPr/>
        </p:nvGrpSpPr>
        <p:grpSpPr>
          <a:xfrm>
            <a:off x="9891464" y="4278147"/>
            <a:ext cx="2102416" cy="1715527"/>
            <a:chOff x="5740785" y="1759932"/>
            <a:chExt cx="5973215" cy="3772165"/>
          </a:xfrm>
        </p:grpSpPr>
        <p:pic>
          <p:nvPicPr>
            <p:cNvPr id="39" name="Picture 38">
              <a:extLst>
                <a:ext uri="{FF2B5EF4-FFF2-40B4-BE49-F238E27FC236}">
                  <a16:creationId xmlns:a16="http://schemas.microsoft.com/office/drawing/2014/main" id="{731D645A-506C-B848-ACC5-531F8944346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05156" y="1759932"/>
              <a:ext cx="4208844" cy="3008520"/>
            </a:xfrm>
            <a:prstGeom prst="rect">
              <a:avLst/>
            </a:prstGeom>
          </p:spPr>
        </p:pic>
        <p:pic>
          <p:nvPicPr>
            <p:cNvPr id="40" name="Picture 39">
              <a:extLst>
                <a:ext uri="{FF2B5EF4-FFF2-40B4-BE49-F238E27FC236}">
                  <a16:creationId xmlns:a16="http://schemas.microsoft.com/office/drawing/2014/main" id="{E1B4AE74-B49F-E442-BFFF-5BB9703011D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795914" y="2075074"/>
              <a:ext cx="918086" cy="3457023"/>
            </a:xfrm>
            <a:prstGeom prst="rect">
              <a:avLst/>
            </a:prstGeom>
          </p:spPr>
        </p:pic>
        <p:sp>
          <p:nvSpPr>
            <p:cNvPr id="41" name="TextBox 40">
              <a:extLst>
                <a:ext uri="{FF2B5EF4-FFF2-40B4-BE49-F238E27FC236}">
                  <a16:creationId xmlns:a16="http://schemas.microsoft.com/office/drawing/2014/main" id="{E8271726-03F5-C84E-A1CE-7B2D51DCCF9B}"/>
                </a:ext>
              </a:extLst>
            </p:cNvPr>
            <p:cNvSpPr txBox="1"/>
            <p:nvPr/>
          </p:nvSpPr>
          <p:spPr>
            <a:xfrm>
              <a:off x="5740785" y="4886127"/>
              <a:ext cx="5055127" cy="609076"/>
            </a:xfrm>
            <a:prstGeom prst="rect">
              <a:avLst/>
            </a:prstGeom>
            <a:noFill/>
          </p:spPr>
          <p:txBody>
            <a:bodyPr wrap="square" rtlCol="0">
              <a:spAutoFit/>
            </a:bodyPr>
            <a:lstStyle/>
            <a:p>
              <a:pPr algn="ctr" defTabSz="685800"/>
              <a:endParaRPr lang="en-US" sz="1200" dirty="0">
                <a:solidFill>
                  <a:srgbClr val="FFFFFF">
                    <a:lumMod val="65000"/>
                  </a:srgbClr>
                </a:solidFill>
                <a:latin typeface="Arial" charset="0"/>
                <a:ea typeface="Arial" charset="0"/>
                <a:cs typeface="Arial" charset="0"/>
              </a:endParaRPr>
            </a:p>
          </p:txBody>
        </p:sp>
      </p:grpSp>
    </p:spTree>
    <p:extLst>
      <p:ext uri="{BB962C8B-B14F-4D97-AF65-F5344CB8AC3E}">
        <p14:creationId xmlns:p14="http://schemas.microsoft.com/office/powerpoint/2010/main" val="2885928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Elbow Connector 24">
            <a:extLst>
              <a:ext uri="{FF2B5EF4-FFF2-40B4-BE49-F238E27FC236}">
                <a16:creationId xmlns:a16="http://schemas.microsoft.com/office/drawing/2014/main" id="{7A7DFA61-E13E-B048-973B-9EB73DC0E215}"/>
              </a:ext>
            </a:extLst>
          </p:cNvPr>
          <p:cNvCxnSpPr/>
          <p:nvPr/>
        </p:nvCxnSpPr>
        <p:spPr>
          <a:xfrm rot="10800000" flipV="1">
            <a:off x="7829551" y="628650"/>
            <a:ext cx="1841413" cy="1234440"/>
          </a:xfrm>
          <a:prstGeom prst="bentConnector3">
            <a:avLst>
              <a:gd name="adj1" fmla="val 99037"/>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Wired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p:txBody>
          <a:bodyPr>
            <a:normAutofit/>
          </a:bodyPr>
          <a:lstStyle/>
          <a:p>
            <a:r>
              <a:rPr lang="en-US" dirty="0">
                <a:solidFill>
                  <a:srgbClr val="00B0F0"/>
                </a:solidFill>
              </a:rPr>
              <a:t>Auxiliary Interface Devices</a:t>
            </a:r>
          </a:p>
          <a:p>
            <a:endParaRPr lang="en-US" dirty="0"/>
          </a:p>
          <a:p>
            <a:pPr lvl="2"/>
            <a:r>
              <a:rPr lang="en-US" dirty="0"/>
              <a:t>ZUMLINK-AI</a:t>
            </a:r>
          </a:p>
          <a:p>
            <a:pPr lvl="2"/>
            <a:r>
              <a:rPr lang="en-US" dirty="0" err="1"/>
              <a:t>ZūmLink</a:t>
            </a:r>
            <a:r>
              <a:rPr lang="en-US" dirty="0"/>
              <a:t> CAT5 WIRING</a:t>
            </a:r>
          </a:p>
          <a:p>
            <a:pPr lvl="2"/>
            <a:r>
              <a:rPr lang="en-US" dirty="0"/>
              <a:t>4 square box mounting</a:t>
            </a:r>
          </a:p>
          <a:p>
            <a:pPr lvl="2"/>
            <a:r>
              <a:rPr lang="en-US" dirty="0"/>
              <a:t>Can mount forward or reverse for conduit applications</a:t>
            </a:r>
          </a:p>
          <a:p>
            <a:pPr lvl="2"/>
            <a:r>
              <a:rPr lang="en-US" dirty="0"/>
              <a:t>Provides 2 CC inputs, 4 CC outputs, 1 RS232</a:t>
            </a:r>
          </a:p>
          <a:p>
            <a:pPr lvl="3"/>
            <a:r>
              <a:rPr lang="en-US" dirty="0"/>
              <a:t>Use for shades, AV, hospital bed pillow speakers</a:t>
            </a:r>
          </a:p>
        </p:txBody>
      </p:sp>
      <p:cxnSp>
        <p:nvCxnSpPr>
          <p:cNvPr id="11" name="Straight Connector 10">
            <a:extLst>
              <a:ext uri="{FF2B5EF4-FFF2-40B4-BE49-F238E27FC236}">
                <a16:creationId xmlns:a16="http://schemas.microsoft.com/office/drawing/2014/main" id="{45E9A3A6-C77C-0B4F-8B44-1DA30B912A3E}"/>
              </a:ext>
            </a:extLst>
          </p:cNvPr>
          <p:cNvCxnSpPr>
            <a:cxnSpLocks/>
          </p:cNvCxnSpPr>
          <p:nvPr/>
        </p:nvCxnSpPr>
        <p:spPr>
          <a:xfrm>
            <a:off x="6995160" y="2255866"/>
            <a:ext cx="485394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1BA84B5-D224-F045-B581-33F1CD03211B}"/>
              </a:ext>
            </a:extLst>
          </p:cNvPr>
          <p:cNvSpPr txBox="1"/>
          <p:nvPr/>
        </p:nvSpPr>
        <p:spPr>
          <a:xfrm>
            <a:off x="10477500" y="1432342"/>
            <a:ext cx="1371600" cy="261610"/>
          </a:xfrm>
          <a:prstGeom prst="rect">
            <a:avLst/>
          </a:prstGeom>
          <a:noFill/>
        </p:spPr>
        <p:txBody>
          <a:bodyPr wrap="square" rtlCol="0">
            <a:spAutoFit/>
          </a:bodyPr>
          <a:lstStyle/>
          <a:p>
            <a:r>
              <a:rPr lang="en-US" sz="1100" dirty="0"/>
              <a:t>CEILING</a:t>
            </a:r>
          </a:p>
        </p:txBody>
      </p:sp>
      <p:cxnSp>
        <p:nvCxnSpPr>
          <p:cNvPr id="17" name="Straight Arrow Connector 16">
            <a:extLst>
              <a:ext uri="{FF2B5EF4-FFF2-40B4-BE49-F238E27FC236}">
                <a16:creationId xmlns:a16="http://schemas.microsoft.com/office/drawing/2014/main" id="{7221F927-5095-6448-8BC0-873F45C5DA0B}"/>
              </a:ext>
            </a:extLst>
          </p:cNvPr>
          <p:cNvCxnSpPr>
            <a:stCxn id="15" idx="1"/>
          </p:cNvCxnSpPr>
          <p:nvPr/>
        </p:nvCxnSpPr>
        <p:spPr>
          <a:xfrm flipH="1">
            <a:off x="10218420" y="1563147"/>
            <a:ext cx="259080" cy="6608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0C044E2-D3DA-9B4A-B4F7-E9629B7E88CF}"/>
              </a:ext>
            </a:extLst>
          </p:cNvPr>
          <p:cNvSpPr txBox="1"/>
          <p:nvPr/>
        </p:nvSpPr>
        <p:spPr>
          <a:xfrm>
            <a:off x="8747016" y="1499129"/>
            <a:ext cx="1371600" cy="261610"/>
          </a:xfrm>
          <a:prstGeom prst="rect">
            <a:avLst/>
          </a:prstGeom>
          <a:noFill/>
        </p:spPr>
        <p:txBody>
          <a:bodyPr wrap="square" rtlCol="0">
            <a:spAutoFit/>
          </a:bodyPr>
          <a:lstStyle/>
          <a:p>
            <a:r>
              <a:rPr lang="en-US" sz="1100" dirty="0"/>
              <a:t>BOX WITH AI</a:t>
            </a:r>
          </a:p>
        </p:txBody>
      </p:sp>
      <p:cxnSp>
        <p:nvCxnSpPr>
          <p:cNvPr id="20" name="Straight Arrow Connector 19">
            <a:extLst>
              <a:ext uri="{FF2B5EF4-FFF2-40B4-BE49-F238E27FC236}">
                <a16:creationId xmlns:a16="http://schemas.microsoft.com/office/drawing/2014/main" id="{4119E44E-9345-F245-B6A5-837A50FF22A5}"/>
              </a:ext>
            </a:extLst>
          </p:cNvPr>
          <p:cNvCxnSpPr>
            <a:cxnSpLocks/>
            <a:stCxn id="18" idx="2"/>
            <a:endCxn id="7" idx="3"/>
          </p:cNvCxnSpPr>
          <p:nvPr/>
        </p:nvCxnSpPr>
        <p:spPr>
          <a:xfrm flipH="1">
            <a:off x="8046666" y="1760739"/>
            <a:ext cx="1386150" cy="292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Picture 20" descr="A picture containing sitting, white, butter dish, dishware&#10;&#10;Description automatically generated">
            <a:extLst>
              <a:ext uri="{FF2B5EF4-FFF2-40B4-BE49-F238E27FC236}">
                <a16:creationId xmlns:a16="http://schemas.microsoft.com/office/drawing/2014/main" id="{730C1E13-5E27-C548-9FC8-93E45209265B}"/>
              </a:ext>
            </a:extLst>
          </p:cNvPr>
          <p:cNvPicPr>
            <a:picLocks noChangeAspect="1"/>
          </p:cNvPicPr>
          <p:nvPr/>
        </p:nvPicPr>
        <p:blipFill>
          <a:blip r:embed="rId3" cstate="hq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9432816" y="186161"/>
            <a:ext cx="1265785" cy="907373"/>
          </a:xfrm>
          <a:prstGeom prst="rect">
            <a:avLst/>
          </a:prstGeom>
        </p:spPr>
      </p:pic>
      <p:sp>
        <p:nvSpPr>
          <p:cNvPr id="7" name="Rectangle 6">
            <a:extLst>
              <a:ext uri="{FF2B5EF4-FFF2-40B4-BE49-F238E27FC236}">
                <a16:creationId xmlns:a16="http://schemas.microsoft.com/office/drawing/2014/main" id="{0F08F6DF-B729-2D49-A2FE-C527445A4BA5}"/>
              </a:ext>
            </a:extLst>
          </p:cNvPr>
          <p:cNvSpPr/>
          <p:nvPr/>
        </p:nvSpPr>
        <p:spPr>
          <a:xfrm>
            <a:off x="7680906" y="1893579"/>
            <a:ext cx="365760" cy="32004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776C7E1-8213-4746-8F47-EF25DDC40C0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924511" y="2733570"/>
            <a:ext cx="3205600" cy="3236129"/>
          </a:xfrm>
          <a:prstGeom prst="rect">
            <a:avLst/>
          </a:prstGeom>
        </p:spPr>
      </p:pic>
    </p:spTree>
    <p:extLst>
      <p:ext uri="{BB962C8B-B14F-4D97-AF65-F5344CB8AC3E}">
        <p14:creationId xmlns:p14="http://schemas.microsoft.com/office/powerpoint/2010/main" val="35576006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256531-A30A-E74B-A7F1-C3B9AA699D86}"/>
              </a:ext>
            </a:extLst>
          </p:cNvPr>
          <p:cNvSpPr/>
          <p:nvPr/>
        </p:nvSpPr>
        <p:spPr>
          <a:xfrm>
            <a:off x="6934200" y="57150"/>
            <a:ext cx="4914900" cy="5952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Wired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p:txBody>
          <a:bodyPr>
            <a:normAutofit/>
          </a:bodyPr>
          <a:lstStyle/>
          <a:p>
            <a:r>
              <a:rPr lang="en-US" dirty="0">
                <a:solidFill>
                  <a:srgbClr val="00B0F0"/>
                </a:solidFill>
              </a:rPr>
              <a:t>Key Switch</a:t>
            </a:r>
          </a:p>
          <a:p>
            <a:endParaRPr lang="en-US" dirty="0"/>
          </a:p>
          <a:p>
            <a:pPr lvl="2"/>
            <a:r>
              <a:rPr lang="en-US" dirty="0"/>
              <a:t>Package product KIT</a:t>
            </a:r>
          </a:p>
          <a:p>
            <a:pPr lvl="2"/>
            <a:r>
              <a:rPr lang="en-US" dirty="0"/>
              <a:t>ZUMLINK-KEYSW-MOM-KIT</a:t>
            </a:r>
          </a:p>
          <a:p>
            <a:pPr lvl="2"/>
            <a:r>
              <a:rPr lang="en-US" dirty="0"/>
              <a:t>ZUMLINK-KEYSW-MAIN-KIT</a:t>
            </a:r>
          </a:p>
          <a:p>
            <a:pPr lvl="2"/>
            <a:r>
              <a:rPr lang="en-US" dirty="0"/>
              <a:t>Zūm™ Link CAT5 WIRING Via Aux Interface</a:t>
            </a:r>
          </a:p>
          <a:p>
            <a:pPr lvl="2"/>
            <a:r>
              <a:rPr lang="en-US" dirty="0"/>
              <a:t>Use of AI, also has additional ports</a:t>
            </a:r>
          </a:p>
          <a:p>
            <a:pPr lvl="3"/>
            <a:r>
              <a:rPr lang="en-US" dirty="0"/>
              <a:t>3 in, 2 out + RS232</a:t>
            </a:r>
          </a:p>
        </p:txBody>
      </p:sp>
      <p:pic>
        <p:nvPicPr>
          <p:cNvPr id="5" name="Picture 4">
            <a:extLst>
              <a:ext uri="{FF2B5EF4-FFF2-40B4-BE49-F238E27FC236}">
                <a16:creationId xmlns:a16="http://schemas.microsoft.com/office/drawing/2014/main" id="{0D2D40A4-67EE-8245-8F22-7852D6F2F85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796009" y="795548"/>
            <a:ext cx="1281003" cy="2488344"/>
          </a:xfrm>
          <a:prstGeom prst="rect">
            <a:avLst/>
          </a:prstGeom>
        </p:spPr>
      </p:pic>
      <p:pic>
        <p:nvPicPr>
          <p:cNvPr id="7" name="Picture 6">
            <a:extLst>
              <a:ext uri="{FF2B5EF4-FFF2-40B4-BE49-F238E27FC236}">
                <a16:creationId xmlns:a16="http://schemas.microsoft.com/office/drawing/2014/main" id="{08D47118-1C6C-C74C-98E7-CCF4383CA48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649932" y="3708609"/>
            <a:ext cx="1573156" cy="1588138"/>
          </a:xfrm>
          <a:prstGeom prst="rect">
            <a:avLst/>
          </a:prstGeom>
        </p:spPr>
      </p:pic>
      <p:sp>
        <p:nvSpPr>
          <p:cNvPr id="2" name="TextBox 1">
            <a:extLst>
              <a:ext uri="{FF2B5EF4-FFF2-40B4-BE49-F238E27FC236}">
                <a16:creationId xmlns:a16="http://schemas.microsoft.com/office/drawing/2014/main" id="{DB54AA1A-F8FD-4F47-8613-AF61CD1F5C3B}"/>
              </a:ext>
            </a:extLst>
          </p:cNvPr>
          <p:cNvSpPr txBox="1"/>
          <p:nvPr/>
        </p:nvSpPr>
        <p:spPr>
          <a:xfrm>
            <a:off x="9112045" y="2901687"/>
            <a:ext cx="648929" cy="769441"/>
          </a:xfrm>
          <a:prstGeom prst="rect">
            <a:avLst/>
          </a:prstGeom>
          <a:noFill/>
        </p:spPr>
        <p:txBody>
          <a:bodyPr wrap="square" rtlCol="0">
            <a:spAutoFit/>
          </a:bodyPr>
          <a:lstStyle/>
          <a:p>
            <a:pPr algn="ctr"/>
            <a:r>
              <a:rPr lang="en-US" sz="4400" dirty="0"/>
              <a:t>+</a:t>
            </a:r>
          </a:p>
        </p:txBody>
      </p:sp>
    </p:spTree>
    <p:extLst>
      <p:ext uri="{BB962C8B-B14F-4D97-AF65-F5344CB8AC3E}">
        <p14:creationId xmlns:p14="http://schemas.microsoft.com/office/powerpoint/2010/main" val="10670989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Wired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a:xfrm>
            <a:off x="320602" y="1485901"/>
            <a:ext cx="6604165" cy="4686300"/>
          </a:xfrm>
        </p:spPr>
        <p:txBody>
          <a:bodyPr>
            <a:normAutofit/>
          </a:bodyPr>
          <a:lstStyle/>
          <a:p>
            <a:r>
              <a:rPr lang="en-US" dirty="0">
                <a:solidFill>
                  <a:srgbClr val="00B0F0"/>
                </a:solidFill>
              </a:rPr>
              <a:t>Power Supply</a:t>
            </a:r>
          </a:p>
          <a:p>
            <a:pPr marL="182880" lvl="2" indent="0">
              <a:buNone/>
            </a:pPr>
            <a:endParaRPr lang="en-US" sz="2000" dirty="0"/>
          </a:p>
          <a:p>
            <a:pPr lvl="2"/>
            <a:r>
              <a:rPr lang="en-US" sz="2400" dirty="0"/>
              <a:t>ZUMLINK-JBOX-</a:t>
            </a:r>
            <a:r>
              <a:rPr lang="en-US" sz="2400" b="1" dirty="0"/>
              <a:t>PSU</a:t>
            </a:r>
          </a:p>
          <a:p>
            <a:pPr lvl="3"/>
            <a:r>
              <a:rPr lang="en-US" sz="2000" dirty="0"/>
              <a:t>Adds additional Zūm™ Link power to the “Link” buss for keypads, sensors or other devices</a:t>
            </a:r>
          </a:p>
          <a:p>
            <a:pPr lvl="3"/>
            <a:r>
              <a:rPr lang="en-US" sz="2000" dirty="0"/>
              <a:t>Use when more power is needed on Zūm™ Link line</a:t>
            </a:r>
          </a:p>
          <a:p>
            <a:pPr lvl="4"/>
            <a:r>
              <a:rPr lang="en-US" sz="1600" dirty="0"/>
              <a:t>Large open office with multiple sensors</a:t>
            </a:r>
          </a:p>
          <a:p>
            <a:pPr lvl="4"/>
            <a:r>
              <a:rPr lang="en-US" sz="1600" dirty="0"/>
              <a:t>Hallway with single load and multiple sensors</a:t>
            </a:r>
            <a:endParaRPr lang="en-US" sz="2000" dirty="0"/>
          </a:p>
          <a:p>
            <a:pPr lvl="3"/>
            <a:r>
              <a:rPr lang="en-US" sz="2000" dirty="0"/>
              <a:t>4 RJ45 link connections to provide multiple lines of separate power (power limit TBD)</a:t>
            </a:r>
          </a:p>
          <a:p>
            <a:pPr lvl="4"/>
            <a:endParaRPr lang="en-US" sz="800" dirty="0"/>
          </a:p>
          <a:p>
            <a:pPr lvl="4"/>
            <a:endParaRPr lang="en-US" sz="1600" dirty="0"/>
          </a:p>
          <a:p>
            <a:pPr lvl="3"/>
            <a:endParaRPr lang="en-US" dirty="0"/>
          </a:p>
          <a:p>
            <a:pPr lvl="3"/>
            <a:endParaRPr lang="en-US" dirty="0"/>
          </a:p>
        </p:txBody>
      </p:sp>
      <p:sp>
        <p:nvSpPr>
          <p:cNvPr id="8" name="TextBox 7">
            <a:extLst>
              <a:ext uri="{FF2B5EF4-FFF2-40B4-BE49-F238E27FC236}">
                <a16:creationId xmlns:a16="http://schemas.microsoft.com/office/drawing/2014/main" id="{0ED7A2BC-1EB0-D34F-A551-36F2AE95D2E7}"/>
              </a:ext>
            </a:extLst>
          </p:cNvPr>
          <p:cNvSpPr txBox="1"/>
          <p:nvPr/>
        </p:nvSpPr>
        <p:spPr>
          <a:xfrm>
            <a:off x="9211301" y="2499380"/>
            <a:ext cx="1961484" cy="523220"/>
          </a:xfrm>
          <a:prstGeom prst="rect">
            <a:avLst/>
          </a:prstGeom>
          <a:noFill/>
        </p:spPr>
        <p:txBody>
          <a:bodyPr wrap="square" rtlCol="0">
            <a:spAutoFit/>
          </a:bodyPr>
          <a:lstStyle/>
          <a:p>
            <a:r>
              <a:rPr lang="en-US" sz="1400" dirty="0"/>
              <a:t>Zūm™ Link</a:t>
            </a:r>
          </a:p>
          <a:p>
            <a:r>
              <a:rPr lang="en-US" sz="1400" dirty="0"/>
              <a:t>power supply</a:t>
            </a:r>
          </a:p>
        </p:txBody>
      </p:sp>
      <p:pic>
        <p:nvPicPr>
          <p:cNvPr id="2" name="Picture 1">
            <a:extLst>
              <a:ext uri="{FF2B5EF4-FFF2-40B4-BE49-F238E27FC236}">
                <a16:creationId xmlns:a16="http://schemas.microsoft.com/office/drawing/2014/main" id="{161975F7-8F42-E444-8ED4-60B6F5256EC6}"/>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tretch>
            <a:fillRect/>
          </a:stretch>
        </p:blipFill>
        <p:spPr>
          <a:xfrm>
            <a:off x="7202779" y="345663"/>
            <a:ext cx="2946400" cy="2717800"/>
          </a:xfrm>
          <a:prstGeom prst="rect">
            <a:avLst/>
          </a:prstGeom>
        </p:spPr>
      </p:pic>
      <p:pic>
        <p:nvPicPr>
          <p:cNvPr id="9" name="Picture 8" descr="A picture containing sitting, box, microwave, table&#10;&#10;Description automatically generated">
            <a:extLst>
              <a:ext uri="{FF2B5EF4-FFF2-40B4-BE49-F238E27FC236}">
                <a16:creationId xmlns:a16="http://schemas.microsoft.com/office/drawing/2014/main" id="{BF2EAD5A-15EB-B047-A9C9-D7FDFB5141B9}"/>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Layer>
                </a14:imgProps>
              </a:ext>
            </a:extLst>
          </a:blip>
          <a:stretch>
            <a:fillRect/>
          </a:stretch>
        </p:blipFill>
        <p:spPr>
          <a:xfrm>
            <a:off x="10512919" y="249525"/>
            <a:ext cx="1492027" cy="1373307"/>
          </a:xfrm>
          <a:prstGeom prst="rect">
            <a:avLst/>
          </a:prstGeom>
        </p:spPr>
      </p:pic>
      <p:cxnSp>
        <p:nvCxnSpPr>
          <p:cNvPr id="6" name="Elbow Connector 5">
            <a:extLst>
              <a:ext uri="{FF2B5EF4-FFF2-40B4-BE49-F238E27FC236}">
                <a16:creationId xmlns:a16="http://schemas.microsoft.com/office/drawing/2014/main" id="{4947152A-3834-B14E-8C23-9566697C8348}"/>
              </a:ext>
            </a:extLst>
          </p:cNvPr>
          <p:cNvCxnSpPr>
            <a:cxnSpLocks/>
          </p:cNvCxnSpPr>
          <p:nvPr/>
        </p:nvCxnSpPr>
        <p:spPr>
          <a:xfrm rot="10800000" flipV="1">
            <a:off x="9101139" y="985836"/>
            <a:ext cx="1785937" cy="400051"/>
          </a:xfrm>
          <a:prstGeom prst="bentConnector3">
            <a:avLst/>
          </a:prstGeom>
          <a:ln w="57150">
            <a:solidFill>
              <a:srgbClr val="FFA406"/>
            </a:solidFill>
          </a:ln>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a16="http://schemas.microsoft.com/office/drawing/2014/main" id="{C5DBB42E-D935-E54C-8998-C93C9B4F00F5}"/>
              </a:ext>
            </a:extLst>
          </p:cNvPr>
          <p:cNvCxnSpPr>
            <a:cxnSpLocks/>
            <a:endCxn id="24" idx="1"/>
          </p:cNvCxnSpPr>
          <p:nvPr/>
        </p:nvCxnSpPr>
        <p:spPr>
          <a:xfrm rot="16200000" flipH="1">
            <a:off x="8450784" y="1770896"/>
            <a:ext cx="2154282" cy="1618164"/>
          </a:xfrm>
          <a:prstGeom prst="bentConnector2">
            <a:avLst/>
          </a:prstGeom>
          <a:ln w="57150">
            <a:solidFill>
              <a:srgbClr val="FFA406"/>
            </a:solidFill>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DC6B47E6-C5CD-FA47-AF41-ED2E7D896437}"/>
              </a:ext>
            </a:extLst>
          </p:cNvPr>
          <p:cNvCxnSpPr>
            <a:cxnSpLocks/>
            <a:endCxn id="25" idx="1"/>
          </p:cNvCxnSpPr>
          <p:nvPr/>
        </p:nvCxnSpPr>
        <p:spPr>
          <a:xfrm rot="16200000" flipH="1">
            <a:off x="8005179" y="1976073"/>
            <a:ext cx="2198936" cy="1762626"/>
          </a:xfrm>
          <a:prstGeom prst="bentConnector2">
            <a:avLst/>
          </a:prstGeom>
          <a:ln w="57150">
            <a:solidFill>
              <a:srgbClr val="FFA406"/>
            </a:solidFill>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FDF9366B-3BDE-A940-93EE-8BAD510C4372}"/>
              </a:ext>
            </a:extLst>
          </p:cNvPr>
          <p:cNvCxnSpPr>
            <a:cxnSpLocks/>
            <a:endCxn id="26" idx="1"/>
          </p:cNvCxnSpPr>
          <p:nvPr/>
        </p:nvCxnSpPr>
        <p:spPr>
          <a:xfrm rot="16200000" flipH="1">
            <a:off x="7615855" y="2087385"/>
            <a:ext cx="2500551" cy="1841616"/>
          </a:xfrm>
          <a:prstGeom prst="bentConnector2">
            <a:avLst/>
          </a:prstGeom>
          <a:ln w="57150">
            <a:solidFill>
              <a:srgbClr val="FFA406"/>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6E3C3EB-A083-494D-9663-E40DF65EFC16}"/>
              </a:ext>
            </a:extLst>
          </p:cNvPr>
          <p:cNvSpPr txBox="1"/>
          <p:nvPr/>
        </p:nvSpPr>
        <p:spPr>
          <a:xfrm>
            <a:off x="10337007" y="3472453"/>
            <a:ext cx="1100138" cy="369332"/>
          </a:xfrm>
          <a:prstGeom prst="rect">
            <a:avLst/>
          </a:prstGeom>
          <a:noFill/>
        </p:spPr>
        <p:txBody>
          <a:bodyPr wrap="square" rtlCol="0">
            <a:spAutoFit/>
          </a:bodyPr>
          <a:lstStyle/>
          <a:p>
            <a:r>
              <a:rPr lang="en-US" dirty="0"/>
              <a:t>3 Watts</a:t>
            </a:r>
          </a:p>
        </p:txBody>
      </p:sp>
      <p:sp>
        <p:nvSpPr>
          <p:cNvPr id="25" name="TextBox 24">
            <a:extLst>
              <a:ext uri="{FF2B5EF4-FFF2-40B4-BE49-F238E27FC236}">
                <a16:creationId xmlns:a16="http://schemas.microsoft.com/office/drawing/2014/main" id="{C40D60AF-2303-8647-8E63-4AC59EB5996F}"/>
              </a:ext>
            </a:extLst>
          </p:cNvPr>
          <p:cNvSpPr txBox="1"/>
          <p:nvPr/>
        </p:nvSpPr>
        <p:spPr>
          <a:xfrm>
            <a:off x="9985960" y="3772188"/>
            <a:ext cx="1100138" cy="369332"/>
          </a:xfrm>
          <a:prstGeom prst="rect">
            <a:avLst/>
          </a:prstGeom>
          <a:noFill/>
        </p:spPr>
        <p:txBody>
          <a:bodyPr wrap="square" rtlCol="0">
            <a:spAutoFit/>
          </a:bodyPr>
          <a:lstStyle/>
          <a:p>
            <a:r>
              <a:rPr lang="en-US" dirty="0"/>
              <a:t>3 Watts</a:t>
            </a:r>
          </a:p>
        </p:txBody>
      </p:sp>
      <p:sp>
        <p:nvSpPr>
          <p:cNvPr id="26" name="TextBox 25">
            <a:extLst>
              <a:ext uri="{FF2B5EF4-FFF2-40B4-BE49-F238E27FC236}">
                <a16:creationId xmlns:a16="http://schemas.microsoft.com/office/drawing/2014/main" id="{42AF0A08-8842-0945-B46D-A38AFD6D2A20}"/>
              </a:ext>
            </a:extLst>
          </p:cNvPr>
          <p:cNvSpPr txBox="1"/>
          <p:nvPr/>
        </p:nvSpPr>
        <p:spPr>
          <a:xfrm>
            <a:off x="9786938" y="4073803"/>
            <a:ext cx="1100138" cy="369332"/>
          </a:xfrm>
          <a:prstGeom prst="rect">
            <a:avLst/>
          </a:prstGeom>
          <a:noFill/>
        </p:spPr>
        <p:txBody>
          <a:bodyPr wrap="square" rtlCol="0">
            <a:spAutoFit/>
          </a:bodyPr>
          <a:lstStyle/>
          <a:p>
            <a:r>
              <a:rPr lang="en-US" dirty="0"/>
              <a:t>3 Watts</a:t>
            </a:r>
          </a:p>
        </p:txBody>
      </p:sp>
      <p:sp>
        <p:nvSpPr>
          <p:cNvPr id="33" name="TextBox 32">
            <a:extLst>
              <a:ext uri="{FF2B5EF4-FFF2-40B4-BE49-F238E27FC236}">
                <a16:creationId xmlns:a16="http://schemas.microsoft.com/office/drawing/2014/main" id="{111F57B7-6024-AF4D-BB44-D65C5F9A4051}"/>
              </a:ext>
            </a:extLst>
          </p:cNvPr>
          <p:cNvSpPr txBox="1"/>
          <p:nvPr/>
        </p:nvSpPr>
        <p:spPr>
          <a:xfrm>
            <a:off x="8223334" y="4643438"/>
            <a:ext cx="3035598" cy="646331"/>
          </a:xfrm>
          <a:prstGeom prst="rect">
            <a:avLst/>
          </a:prstGeom>
          <a:noFill/>
        </p:spPr>
        <p:txBody>
          <a:bodyPr wrap="square" rtlCol="0">
            <a:spAutoFit/>
          </a:bodyPr>
          <a:lstStyle/>
          <a:p>
            <a:r>
              <a:rPr lang="en-US" dirty="0"/>
              <a:t>To power keypads and sensors</a:t>
            </a:r>
          </a:p>
        </p:txBody>
      </p:sp>
    </p:spTree>
    <p:extLst>
      <p:ext uri="{BB962C8B-B14F-4D97-AF65-F5344CB8AC3E}">
        <p14:creationId xmlns:p14="http://schemas.microsoft.com/office/powerpoint/2010/main" val="1439484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Wired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a:xfrm>
            <a:off x="320602" y="1485901"/>
            <a:ext cx="6604165" cy="4686300"/>
          </a:xfrm>
        </p:spPr>
        <p:txBody>
          <a:bodyPr>
            <a:normAutofit/>
          </a:bodyPr>
          <a:lstStyle/>
          <a:p>
            <a:r>
              <a:rPr lang="en-US" dirty="0">
                <a:solidFill>
                  <a:srgbClr val="00B0F0"/>
                </a:solidFill>
              </a:rPr>
              <a:t>POE switch</a:t>
            </a:r>
          </a:p>
          <a:p>
            <a:pPr marL="182880" lvl="2" indent="0">
              <a:buNone/>
            </a:pPr>
            <a:endParaRPr lang="en-US" sz="2000" dirty="0"/>
          </a:p>
          <a:p>
            <a:pPr lvl="2"/>
            <a:r>
              <a:rPr lang="en-US" sz="2400" dirty="0"/>
              <a:t>ZUMNET-SW-POE-4</a:t>
            </a:r>
            <a:endParaRPr lang="en-US" sz="2400" b="1" dirty="0"/>
          </a:p>
          <a:p>
            <a:pPr lvl="3"/>
            <a:r>
              <a:rPr lang="en-US" sz="2000" dirty="0"/>
              <a:t>Zūm™ wired Jbox design for easy remote mounting</a:t>
            </a:r>
          </a:p>
          <a:p>
            <a:pPr lvl="3"/>
            <a:r>
              <a:rPr lang="en-US" sz="2000" dirty="0"/>
              <a:t>Non/managed or self/managed POE switch</a:t>
            </a:r>
          </a:p>
          <a:p>
            <a:pPr lvl="3"/>
            <a:r>
              <a:rPr lang="en-US" sz="2000" dirty="0"/>
              <a:t>4 Ethernet Ports</a:t>
            </a:r>
          </a:p>
          <a:p>
            <a:pPr lvl="3"/>
            <a:r>
              <a:rPr lang="en-US" sz="2000" dirty="0"/>
              <a:t>Provides easier installation and lower cost than CLP-HUB-SW-POE-10 with more ports!</a:t>
            </a:r>
          </a:p>
          <a:p>
            <a:pPr lvl="3"/>
            <a:r>
              <a:rPr lang="en-US" sz="2000" dirty="0"/>
              <a:t>Lower cost and faster installation than cabinet switches</a:t>
            </a:r>
          </a:p>
          <a:p>
            <a:pPr lvl="4"/>
            <a:endParaRPr lang="en-US" sz="800" dirty="0"/>
          </a:p>
          <a:p>
            <a:pPr lvl="4"/>
            <a:endParaRPr lang="en-US" sz="1600" dirty="0"/>
          </a:p>
          <a:p>
            <a:pPr lvl="3"/>
            <a:endParaRPr lang="en-US" dirty="0"/>
          </a:p>
          <a:p>
            <a:pPr lvl="3"/>
            <a:endParaRPr lang="en-US" dirty="0"/>
          </a:p>
        </p:txBody>
      </p:sp>
      <p:pic>
        <p:nvPicPr>
          <p:cNvPr id="5" name="Picture 4">
            <a:extLst>
              <a:ext uri="{FF2B5EF4-FFF2-40B4-BE49-F238E27FC236}">
                <a16:creationId xmlns:a16="http://schemas.microsoft.com/office/drawing/2014/main" id="{9C67C108-690C-0B4D-A532-2340F317BAF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90157" y="3958221"/>
            <a:ext cx="2522728" cy="1721014"/>
          </a:xfrm>
          <a:prstGeom prst="rect">
            <a:avLst/>
          </a:prstGeom>
        </p:spPr>
      </p:pic>
      <p:sp>
        <p:nvSpPr>
          <p:cNvPr id="6" name="TextBox 5">
            <a:extLst>
              <a:ext uri="{FF2B5EF4-FFF2-40B4-BE49-F238E27FC236}">
                <a16:creationId xmlns:a16="http://schemas.microsoft.com/office/drawing/2014/main" id="{4F0DD841-D447-6543-97ED-D3049FC27040}"/>
              </a:ext>
            </a:extLst>
          </p:cNvPr>
          <p:cNvSpPr txBox="1"/>
          <p:nvPr/>
        </p:nvSpPr>
        <p:spPr>
          <a:xfrm>
            <a:off x="7286624" y="3696088"/>
            <a:ext cx="2143125" cy="369332"/>
          </a:xfrm>
          <a:prstGeom prst="rect">
            <a:avLst/>
          </a:prstGeom>
          <a:noFill/>
        </p:spPr>
        <p:txBody>
          <a:bodyPr wrap="square" rtlCol="0">
            <a:spAutoFit/>
          </a:bodyPr>
          <a:lstStyle/>
          <a:p>
            <a:r>
              <a:rPr lang="en-US" dirty="0"/>
              <a:t>Old Way</a:t>
            </a:r>
          </a:p>
        </p:txBody>
      </p:sp>
      <p:sp>
        <p:nvSpPr>
          <p:cNvPr id="12" name="TextBox 11">
            <a:extLst>
              <a:ext uri="{FF2B5EF4-FFF2-40B4-BE49-F238E27FC236}">
                <a16:creationId xmlns:a16="http://schemas.microsoft.com/office/drawing/2014/main" id="{32B8DB1C-4F15-CF4F-829B-0D763C451E59}"/>
              </a:ext>
            </a:extLst>
          </p:cNvPr>
          <p:cNvSpPr txBox="1"/>
          <p:nvPr/>
        </p:nvSpPr>
        <p:spPr>
          <a:xfrm>
            <a:off x="9728273" y="3696088"/>
            <a:ext cx="2143125" cy="369332"/>
          </a:xfrm>
          <a:prstGeom prst="rect">
            <a:avLst/>
          </a:prstGeom>
          <a:noFill/>
        </p:spPr>
        <p:txBody>
          <a:bodyPr wrap="square" rtlCol="0">
            <a:spAutoFit/>
          </a:bodyPr>
          <a:lstStyle/>
          <a:p>
            <a:r>
              <a:rPr lang="en-US" dirty="0"/>
              <a:t>New Way</a:t>
            </a:r>
          </a:p>
        </p:txBody>
      </p:sp>
      <p:pic>
        <p:nvPicPr>
          <p:cNvPr id="13" name="Picture 12">
            <a:extLst>
              <a:ext uri="{FF2B5EF4-FFF2-40B4-BE49-F238E27FC236}">
                <a16:creationId xmlns:a16="http://schemas.microsoft.com/office/drawing/2014/main" id="{AF3836BF-E6E5-1448-9514-493A4FC17898}"/>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Lst>
          </a:blip>
          <a:stretch>
            <a:fillRect/>
          </a:stretch>
        </p:blipFill>
        <p:spPr>
          <a:xfrm>
            <a:off x="7804722" y="360340"/>
            <a:ext cx="3616325" cy="3335748"/>
          </a:xfrm>
          <a:prstGeom prst="rect">
            <a:avLst/>
          </a:prstGeom>
        </p:spPr>
      </p:pic>
      <p:pic>
        <p:nvPicPr>
          <p:cNvPr id="16" name="Picture 15">
            <a:extLst>
              <a:ext uri="{FF2B5EF4-FFF2-40B4-BE49-F238E27FC236}">
                <a16:creationId xmlns:a16="http://schemas.microsoft.com/office/drawing/2014/main" id="{41062C8D-71CC-1C4F-A930-9C4DF3FC5DA0}"/>
              </a:ext>
            </a:extLst>
          </p:cNvPr>
          <p:cNvPicPr>
            <a:picLocks noChangeAspect="1"/>
          </p:cNvPicPr>
          <p:nvPr/>
        </p:nvPicPr>
        <p:blipFill>
          <a:blip r:embed="rId6" cstate="hqprint">
            <a:extLst>
              <a:ext uri="{BEBA8EAE-BF5A-486C-A8C5-ECC9F3942E4B}">
                <a14:imgProps xmlns:a14="http://schemas.microsoft.com/office/drawing/2010/main">
                  <a14:imgLayer r:embed="rId7">
                    <a14:imgEffect>
                      <a14:colorTemperature colorTemp="5900"/>
                    </a14:imgEffect>
                  </a14:imgLayer>
                </a14:imgProps>
              </a:ext>
              <a:ext uri="{28A0092B-C50C-407E-A947-70E740481C1C}">
                <a14:useLocalDpi xmlns:a14="http://schemas.microsoft.com/office/drawing/2010/main"/>
              </a:ext>
            </a:extLst>
          </a:blip>
          <a:stretch>
            <a:fillRect/>
          </a:stretch>
        </p:blipFill>
        <p:spPr>
          <a:xfrm>
            <a:off x="9801230" y="4241825"/>
            <a:ext cx="960931" cy="886376"/>
          </a:xfrm>
          <a:prstGeom prst="rect">
            <a:avLst/>
          </a:prstGeom>
        </p:spPr>
      </p:pic>
      <p:pic>
        <p:nvPicPr>
          <p:cNvPr id="17" name="Picture 16">
            <a:extLst>
              <a:ext uri="{FF2B5EF4-FFF2-40B4-BE49-F238E27FC236}">
                <a16:creationId xmlns:a16="http://schemas.microsoft.com/office/drawing/2014/main" id="{170F4487-2B38-9D43-A9EE-B37F8D9FE1A8}"/>
              </a:ext>
            </a:extLst>
          </p:cNvPr>
          <p:cNvPicPr>
            <a:picLocks noChangeAspect="1"/>
          </p:cNvPicPr>
          <p:nvPr/>
        </p:nvPicPr>
        <p:blipFill>
          <a:blip r:embed="rId6" cstate="hqprint">
            <a:extLst>
              <a:ext uri="{BEBA8EAE-BF5A-486C-A8C5-ECC9F3942E4B}">
                <a14:imgProps xmlns:a14="http://schemas.microsoft.com/office/drawing/2010/main">
                  <a14:imgLayer r:embed="rId7">
                    <a14:imgEffect>
                      <a14:colorTemperature colorTemp="5900"/>
                    </a14:imgEffect>
                  </a14:imgLayer>
                </a14:imgProps>
              </a:ext>
              <a:ext uri="{28A0092B-C50C-407E-A947-70E740481C1C}">
                <a14:useLocalDpi xmlns:a14="http://schemas.microsoft.com/office/drawing/2010/main"/>
              </a:ext>
            </a:extLst>
          </a:blip>
          <a:stretch>
            <a:fillRect/>
          </a:stretch>
        </p:blipFill>
        <p:spPr>
          <a:xfrm>
            <a:off x="10831597" y="4241825"/>
            <a:ext cx="960931" cy="886376"/>
          </a:xfrm>
          <a:prstGeom prst="rect">
            <a:avLst/>
          </a:prstGeom>
        </p:spPr>
      </p:pic>
      <p:pic>
        <p:nvPicPr>
          <p:cNvPr id="18" name="Picture 17">
            <a:extLst>
              <a:ext uri="{FF2B5EF4-FFF2-40B4-BE49-F238E27FC236}">
                <a16:creationId xmlns:a16="http://schemas.microsoft.com/office/drawing/2014/main" id="{8C7FE212-B081-F949-861C-F98AED502AA8}"/>
              </a:ext>
            </a:extLst>
          </p:cNvPr>
          <p:cNvPicPr>
            <a:picLocks noChangeAspect="1"/>
          </p:cNvPicPr>
          <p:nvPr/>
        </p:nvPicPr>
        <p:blipFill>
          <a:blip r:embed="rId6" cstate="hqprint">
            <a:extLst>
              <a:ext uri="{BEBA8EAE-BF5A-486C-A8C5-ECC9F3942E4B}">
                <a14:imgProps xmlns:a14="http://schemas.microsoft.com/office/drawing/2010/main">
                  <a14:imgLayer r:embed="rId8">
                    <a14:imgEffect>
                      <a14:colorTemperature colorTemp="5900"/>
                    </a14:imgEffect>
                  </a14:imgLayer>
                </a14:imgProps>
              </a:ext>
              <a:ext uri="{28A0092B-C50C-407E-A947-70E740481C1C}">
                <a14:useLocalDpi xmlns:a14="http://schemas.microsoft.com/office/drawing/2010/main"/>
              </a:ext>
            </a:extLst>
          </a:blip>
          <a:stretch>
            <a:fillRect/>
          </a:stretch>
        </p:blipFill>
        <p:spPr>
          <a:xfrm>
            <a:off x="10351131" y="4522465"/>
            <a:ext cx="960931" cy="886376"/>
          </a:xfrm>
          <a:prstGeom prst="rect">
            <a:avLst/>
          </a:prstGeom>
        </p:spPr>
      </p:pic>
    </p:spTree>
    <p:extLst>
      <p:ext uri="{BB962C8B-B14F-4D97-AF65-F5344CB8AC3E}">
        <p14:creationId xmlns:p14="http://schemas.microsoft.com/office/powerpoint/2010/main" val="37594627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Wired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a:xfrm>
            <a:off x="320602" y="1485901"/>
            <a:ext cx="6604165" cy="4686300"/>
          </a:xfrm>
        </p:spPr>
        <p:txBody>
          <a:bodyPr>
            <a:normAutofit/>
          </a:bodyPr>
          <a:lstStyle/>
          <a:p>
            <a:r>
              <a:rPr lang="en-US" dirty="0">
                <a:solidFill>
                  <a:srgbClr val="00B0F0"/>
                </a:solidFill>
              </a:rPr>
              <a:t>Touch Screen</a:t>
            </a:r>
          </a:p>
          <a:p>
            <a:pPr marL="182880" lvl="2" indent="0">
              <a:buNone/>
            </a:pPr>
            <a:endParaRPr lang="en-US" sz="2000" dirty="0"/>
          </a:p>
          <a:p>
            <a:pPr lvl="2"/>
            <a:r>
              <a:rPr lang="en-US" sz="2400" dirty="0"/>
              <a:t>Zūm </a:t>
            </a:r>
            <a:r>
              <a:rPr lang="en-US" sz="2400" u="sng" dirty="0"/>
              <a:t>in room </a:t>
            </a:r>
            <a:r>
              <a:rPr lang="en-US" sz="2400" dirty="0"/>
              <a:t>Touch Screen </a:t>
            </a:r>
            <a:endParaRPr lang="en-US" sz="2400" b="1" dirty="0"/>
          </a:p>
          <a:p>
            <a:pPr lvl="3"/>
            <a:r>
              <a:rPr lang="en-US" sz="2000" dirty="0"/>
              <a:t>Built in Zūm control app for 5” &amp; 7” TS</a:t>
            </a:r>
          </a:p>
          <a:p>
            <a:pPr lvl="3"/>
            <a:r>
              <a:rPr lang="en-US" sz="2000" dirty="0"/>
              <a:t>Support up to 24 zones and 24 DALI Groups</a:t>
            </a:r>
          </a:p>
          <a:p>
            <a:pPr lvl="3"/>
            <a:r>
              <a:rPr lang="en-US" sz="2000" dirty="0"/>
              <a:t>16 Scene controls</a:t>
            </a:r>
          </a:p>
          <a:p>
            <a:pPr lvl="3"/>
            <a:r>
              <a:rPr lang="en-US" sz="2000" dirty="0"/>
              <a:t>On/off/Dimming</a:t>
            </a:r>
          </a:p>
          <a:p>
            <a:pPr lvl="3"/>
            <a:r>
              <a:rPr lang="en-US" sz="2000" dirty="0"/>
              <a:t>Color control for tunable white and DMX</a:t>
            </a:r>
            <a:endParaRPr lang="en-US" sz="800" dirty="0"/>
          </a:p>
          <a:p>
            <a:pPr lvl="4"/>
            <a:endParaRPr lang="en-US" sz="1600" dirty="0"/>
          </a:p>
          <a:p>
            <a:pPr lvl="3"/>
            <a:endParaRPr lang="en-US" dirty="0"/>
          </a:p>
          <a:p>
            <a:pPr lvl="3"/>
            <a:endParaRPr lang="en-US" dirty="0"/>
          </a:p>
        </p:txBody>
      </p:sp>
      <p:pic>
        <p:nvPicPr>
          <p:cNvPr id="5" name="Picture 4">
            <a:extLst>
              <a:ext uri="{FF2B5EF4-FFF2-40B4-BE49-F238E27FC236}">
                <a16:creationId xmlns:a16="http://schemas.microsoft.com/office/drawing/2014/main" id="{ED5AEC20-EDB4-1C4A-B12E-9CD9F991DFE8}"/>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tretch>
            <a:fillRect/>
          </a:stretch>
        </p:blipFill>
        <p:spPr>
          <a:xfrm>
            <a:off x="7874420" y="936523"/>
            <a:ext cx="1480263" cy="1365415"/>
          </a:xfrm>
          <a:prstGeom prst="rect">
            <a:avLst/>
          </a:prstGeom>
        </p:spPr>
      </p:pic>
      <p:pic>
        <p:nvPicPr>
          <p:cNvPr id="6" name="Picture 5" descr="A picture containing sitting, box, microwave, table&#10;&#10;Description automatically generated">
            <a:extLst>
              <a:ext uri="{FF2B5EF4-FFF2-40B4-BE49-F238E27FC236}">
                <a16:creationId xmlns:a16="http://schemas.microsoft.com/office/drawing/2014/main" id="{8A2869D9-19E4-3540-82B4-51CFA49347D5}"/>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Layer>
                </a14:imgProps>
              </a:ext>
            </a:extLst>
          </a:blip>
          <a:stretch>
            <a:fillRect/>
          </a:stretch>
        </p:blipFill>
        <p:spPr>
          <a:xfrm>
            <a:off x="9674679" y="907897"/>
            <a:ext cx="1480263" cy="1362479"/>
          </a:xfrm>
          <a:prstGeom prst="rect">
            <a:avLst/>
          </a:prstGeom>
        </p:spPr>
      </p:pic>
      <p:cxnSp>
        <p:nvCxnSpPr>
          <p:cNvPr id="7" name="Straight Connector 6">
            <a:extLst>
              <a:ext uri="{FF2B5EF4-FFF2-40B4-BE49-F238E27FC236}">
                <a16:creationId xmlns:a16="http://schemas.microsoft.com/office/drawing/2014/main" id="{80144AAA-9239-AF41-9C10-2EAF2879F1CB}"/>
              </a:ext>
            </a:extLst>
          </p:cNvPr>
          <p:cNvCxnSpPr/>
          <p:nvPr/>
        </p:nvCxnSpPr>
        <p:spPr>
          <a:xfrm flipH="1">
            <a:off x="8804787" y="1485900"/>
            <a:ext cx="1639519"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Elbow Connector 9">
            <a:extLst>
              <a:ext uri="{FF2B5EF4-FFF2-40B4-BE49-F238E27FC236}">
                <a16:creationId xmlns:a16="http://schemas.microsoft.com/office/drawing/2014/main" id="{B52A047A-C578-C64F-94DB-A898D1F56B33}"/>
              </a:ext>
            </a:extLst>
          </p:cNvPr>
          <p:cNvCxnSpPr/>
          <p:nvPr/>
        </p:nvCxnSpPr>
        <p:spPr>
          <a:xfrm rot="10800000" flipV="1">
            <a:off x="10663085" y="398208"/>
            <a:ext cx="1194619" cy="1043448"/>
          </a:xfrm>
          <a:prstGeom prst="bentConnector3">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39E1AEE-8074-864F-A918-86A2484B7A88}"/>
              </a:ext>
            </a:extLst>
          </p:cNvPr>
          <p:cNvCxnSpPr>
            <a:cxnSpLocks/>
          </p:cNvCxnSpPr>
          <p:nvPr/>
        </p:nvCxnSpPr>
        <p:spPr>
          <a:xfrm flipV="1">
            <a:off x="8679690" y="1485900"/>
            <a:ext cx="0" cy="2496165"/>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Elbow Connector 13">
            <a:extLst>
              <a:ext uri="{FF2B5EF4-FFF2-40B4-BE49-F238E27FC236}">
                <a16:creationId xmlns:a16="http://schemas.microsoft.com/office/drawing/2014/main" id="{04115C0D-9723-FE4F-A09A-EFA5D3C2F3EE}"/>
              </a:ext>
            </a:extLst>
          </p:cNvPr>
          <p:cNvCxnSpPr>
            <a:cxnSpLocks/>
          </p:cNvCxnSpPr>
          <p:nvPr/>
        </p:nvCxnSpPr>
        <p:spPr>
          <a:xfrm>
            <a:off x="7049863" y="398208"/>
            <a:ext cx="1218238" cy="1190928"/>
          </a:xfrm>
          <a:prstGeom prst="bentConnector3">
            <a:avLst>
              <a:gd name="adj1" fmla="val 50000"/>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3A162F1-02E4-9C4C-BC2A-38C9CA1A2696}"/>
              </a:ext>
            </a:extLst>
          </p:cNvPr>
          <p:cNvSpPr txBox="1"/>
          <p:nvPr/>
        </p:nvSpPr>
        <p:spPr>
          <a:xfrm>
            <a:off x="10928291" y="28876"/>
            <a:ext cx="1480263" cy="369332"/>
          </a:xfrm>
          <a:prstGeom prst="rect">
            <a:avLst/>
          </a:prstGeom>
          <a:noFill/>
        </p:spPr>
        <p:txBody>
          <a:bodyPr wrap="square" rtlCol="0">
            <a:spAutoFit/>
          </a:bodyPr>
          <a:lstStyle/>
          <a:p>
            <a:r>
              <a:rPr lang="en-US" dirty="0"/>
              <a:t>From room</a:t>
            </a:r>
          </a:p>
        </p:txBody>
      </p:sp>
      <p:sp>
        <p:nvSpPr>
          <p:cNvPr id="19" name="TextBox 18">
            <a:extLst>
              <a:ext uri="{FF2B5EF4-FFF2-40B4-BE49-F238E27FC236}">
                <a16:creationId xmlns:a16="http://schemas.microsoft.com/office/drawing/2014/main" id="{1A1B4EEA-EB5B-E240-892B-4B5A0355C58E}"/>
              </a:ext>
            </a:extLst>
          </p:cNvPr>
          <p:cNvSpPr txBox="1"/>
          <p:nvPr/>
        </p:nvSpPr>
        <p:spPr>
          <a:xfrm>
            <a:off x="6831361" y="51247"/>
            <a:ext cx="1480263" cy="369332"/>
          </a:xfrm>
          <a:prstGeom prst="rect">
            <a:avLst/>
          </a:prstGeom>
          <a:noFill/>
        </p:spPr>
        <p:txBody>
          <a:bodyPr wrap="square" rtlCol="0">
            <a:spAutoFit/>
          </a:bodyPr>
          <a:lstStyle/>
          <a:p>
            <a:r>
              <a:rPr lang="en-US" dirty="0"/>
              <a:t>Next room</a:t>
            </a:r>
          </a:p>
        </p:txBody>
      </p:sp>
      <p:sp>
        <p:nvSpPr>
          <p:cNvPr id="20" name="TextBox 19">
            <a:extLst>
              <a:ext uri="{FF2B5EF4-FFF2-40B4-BE49-F238E27FC236}">
                <a16:creationId xmlns:a16="http://schemas.microsoft.com/office/drawing/2014/main" id="{6FCE8AD1-96B1-A74C-BE8C-0AEDD85D5D7C}"/>
              </a:ext>
            </a:extLst>
          </p:cNvPr>
          <p:cNvSpPr txBox="1"/>
          <p:nvPr/>
        </p:nvSpPr>
        <p:spPr>
          <a:xfrm>
            <a:off x="10343028" y="2012534"/>
            <a:ext cx="1480263" cy="646331"/>
          </a:xfrm>
          <a:prstGeom prst="rect">
            <a:avLst/>
          </a:prstGeom>
          <a:noFill/>
        </p:spPr>
        <p:txBody>
          <a:bodyPr wrap="square" rtlCol="0">
            <a:spAutoFit/>
          </a:bodyPr>
          <a:lstStyle/>
          <a:p>
            <a:r>
              <a:rPr lang="en-US" dirty="0"/>
              <a:t>Zūm™ Net Jbox</a:t>
            </a:r>
          </a:p>
        </p:txBody>
      </p:sp>
      <p:sp>
        <p:nvSpPr>
          <p:cNvPr id="21" name="TextBox 20">
            <a:extLst>
              <a:ext uri="{FF2B5EF4-FFF2-40B4-BE49-F238E27FC236}">
                <a16:creationId xmlns:a16="http://schemas.microsoft.com/office/drawing/2014/main" id="{3CF14281-4150-AD43-8E59-7AFD3B9ACEF1}"/>
              </a:ext>
            </a:extLst>
          </p:cNvPr>
          <p:cNvSpPr txBox="1"/>
          <p:nvPr/>
        </p:nvSpPr>
        <p:spPr>
          <a:xfrm>
            <a:off x="7134288" y="1947210"/>
            <a:ext cx="1480263" cy="646331"/>
          </a:xfrm>
          <a:prstGeom prst="rect">
            <a:avLst/>
          </a:prstGeom>
          <a:noFill/>
        </p:spPr>
        <p:txBody>
          <a:bodyPr wrap="square" rtlCol="0">
            <a:spAutoFit/>
          </a:bodyPr>
          <a:lstStyle/>
          <a:p>
            <a:r>
              <a:rPr lang="en-US" dirty="0"/>
              <a:t>ZUMNET-SW-POE</a:t>
            </a:r>
          </a:p>
        </p:txBody>
      </p:sp>
      <p:pic>
        <p:nvPicPr>
          <p:cNvPr id="22" name="Picture 21">
            <a:extLst>
              <a:ext uri="{FF2B5EF4-FFF2-40B4-BE49-F238E27FC236}">
                <a16:creationId xmlns:a16="http://schemas.microsoft.com/office/drawing/2014/main" id="{25539FB1-37F7-574A-90F9-9BF0D2C4B1D4}"/>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7806325" y="3829051"/>
            <a:ext cx="1996923" cy="1485900"/>
          </a:xfrm>
          <a:prstGeom prst="rect">
            <a:avLst/>
          </a:prstGeom>
        </p:spPr>
      </p:pic>
    </p:spTree>
    <p:extLst>
      <p:ext uri="{BB962C8B-B14F-4D97-AF65-F5344CB8AC3E}">
        <p14:creationId xmlns:p14="http://schemas.microsoft.com/office/powerpoint/2010/main" val="20270141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EBD7BD-F5AA-DB4B-830C-789B6FDF1C9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253803" y="1610377"/>
            <a:ext cx="3351650" cy="3340377"/>
          </a:xfrm>
          <a:prstGeom prst="rect">
            <a:avLst/>
          </a:prstGeom>
        </p:spPr>
      </p:pic>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Wired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a:xfrm>
            <a:off x="320602" y="1485901"/>
            <a:ext cx="6604165" cy="4686300"/>
          </a:xfrm>
        </p:spPr>
        <p:txBody>
          <a:bodyPr>
            <a:normAutofit/>
          </a:bodyPr>
          <a:lstStyle/>
          <a:p>
            <a:r>
              <a:rPr lang="en-US" dirty="0">
                <a:solidFill>
                  <a:srgbClr val="00B0F0"/>
                </a:solidFill>
              </a:rPr>
              <a:t>Jbox DMX</a:t>
            </a:r>
          </a:p>
          <a:p>
            <a:pPr marL="182880" lvl="2" indent="0">
              <a:buNone/>
            </a:pPr>
            <a:endParaRPr lang="en-US" sz="2000" dirty="0"/>
          </a:p>
          <a:p>
            <a:pPr lvl="2"/>
            <a:r>
              <a:rPr lang="en-US" sz="2400" dirty="0"/>
              <a:t>ZUMLINK-JBOX-DMX</a:t>
            </a:r>
          </a:p>
          <a:p>
            <a:pPr lvl="3"/>
            <a:r>
              <a:rPr lang="en-US" sz="2000" b="1" dirty="0"/>
              <a:t>“LINK” level box</a:t>
            </a:r>
          </a:p>
          <a:p>
            <a:pPr lvl="3"/>
            <a:r>
              <a:rPr lang="en-US" sz="2000" dirty="0"/>
              <a:t>Built in control software for DMX</a:t>
            </a:r>
          </a:p>
          <a:p>
            <a:pPr lvl="3"/>
            <a:r>
              <a:rPr lang="en-US" sz="2000" dirty="0" err="1"/>
              <a:t>ZūmLink</a:t>
            </a:r>
            <a:r>
              <a:rPr lang="en-US" sz="2000" dirty="0"/>
              <a:t> control for interfaces</a:t>
            </a:r>
          </a:p>
          <a:p>
            <a:pPr lvl="3"/>
            <a:r>
              <a:rPr lang="en-US" sz="2000" dirty="0"/>
              <a:t>Ethernet port for programming (NOT </a:t>
            </a:r>
            <a:r>
              <a:rPr lang="en-US" sz="2000" dirty="0" err="1"/>
              <a:t>ZūmNet</a:t>
            </a:r>
            <a:r>
              <a:rPr lang="en-US" sz="2000" dirty="0"/>
              <a:t>)</a:t>
            </a:r>
          </a:p>
          <a:p>
            <a:pPr lvl="3"/>
            <a:r>
              <a:rPr lang="en-US" sz="2000" dirty="0"/>
              <a:t>Single DMX universe out, 512 channels</a:t>
            </a:r>
          </a:p>
          <a:p>
            <a:pPr lvl="4"/>
            <a:endParaRPr lang="en-US" sz="800" dirty="0"/>
          </a:p>
          <a:p>
            <a:pPr lvl="4"/>
            <a:endParaRPr lang="en-US" sz="1600" dirty="0"/>
          </a:p>
          <a:p>
            <a:pPr lvl="3"/>
            <a:endParaRPr lang="en-US" dirty="0"/>
          </a:p>
          <a:p>
            <a:pPr lvl="3"/>
            <a:endParaRPr lang="en-US" dirty="0"/>
          </a:p>
        </p:txBody>
      </p:sp>
      <p:sp>
        <p:nvSpPr>
          <p:cNvPr id="6" name="TextBox 5">
            <a:extLst>
              <a:ext uri="{FF2B5EF4-FFF2-40B4-BE49-F238E27FC236}">
                <a16:creationId xmlns:a16="http://schemas.microsoft.com/office/drawing/2014/main" id="{DFBDFC1F-31D8-4C4B-8738-881379765444}"/>
              </a:ext>
            </a:extLst>
          </p:cNvPr>
          <p:cNvSpPr txBox="1"/>
          <p:nvPr/>
        </p:nvSpPr>
        <p:spPr>
          <a:xfrm>
            <a:off x="7211961" y="870155"/>
            <a:ext cx="1595240" cy="369332"/>
          </a:xfrm>
          <a:prstGeom prst="rect">
            <a:avLst/>
          </a:prstGeom>
          <a:noFill/>
        </p:spPr>
        <p:txBody>
          <a:bodyPr wrap="square" rtlCol="0">
            <a:spAutoFit/>
          </a:bodyPr>
          <a:lstStyle/>
          <a:p>
            <a:r>
              <a:rPr lang="en-US" dirty="0"/>
              <a:t>Zūm™ Link</a:t>
            </a:r>
          </a:p>
        </p:txBody>
      </p:sp>
      <p:cxnSp>
        <p:nvCxnSpPr>
          <p:cNvPr id="8" name="Elbow Connector 7">
            <a:extLst>
              <a:ext uri="{FF2B5EF4-FFF2-40B4-BE49-F238E27FC236}">
                <a16:creationId xmlns:a16="http://schemas.microsoft.com/office/drawing/2014/main" id="{7886358F-DF4D-3949-9532-ED3F2BD2AB41}"/>
              </a:ext>
            </a:extLst>
          </p:cNvPr>
          <p:cNvCxnSpPr/>
          <p:nvPr/>
        </p:nvCxnSpPr>
        <p:spPr>
          <a:xfrm rot="16200000" flipH="1">
            <a:off x="6817755" y="1707436"/>
            <a:ext cx="2189512" cy="1253613"/>
          </a:xfrm>
          <a:prstGeom prst="bentConnector3">
            <a:avLst>
              <a:gd name="adj1" fmla="val 828"/>
            </a:avLst>
          </a:prstGeom>
          <a:ln w="5715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 name="Elbow Connector 9">
            <a:extLst>
              <a:ext uri="{FF2B5EF4-FFF2-40B4-BE49-F238E27FC236}">
                <a16:creationId xmlns:a16="http://schemas.microsoft.com/office/drawing/2014/main" id="{8B44DBF8-DBB5-F34F-A746-E1DD8D018966}"/>
              </a:ext>
            </a:extLst>
          </p:cNvPr>
          <p:cNvCxnSpPr>
            <a:cxnSpLocks/>
          </p:cNvCxnSpPr>
          <p:nvPr/>
        </p:nvCxnSpPr>
        <p:spPr>
          <a:xfrm rot="5400000">
            <a:off x="9183369" y="1182168"/>
            <a:ext cx="2241754" cy="1617729"/>
          </a:xfrm>
          <a:prstGeom prst="bentConnector3">
            <a:avLst>
              <a:gd name="adj1" fmla="val 1160"/>
            </a:avLst>
          </a:prstGeom>
          <a:ln w="5715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04B4D55-D5E1-6043-BA0B-DD4F78018F15}"/>
              </a:ext>
            </a:extLst>
          </p:cNvPr>
          <p:cNvSpPr txBox="1"/>
          <p:nvPr/>
        </p:nvSpPr>
        <p:spPr>
          <a:xfrm>
            <a:off x="9495381" y="538005"/>
            <a:ext cx="1890374" cy="369332"/>
          </a:xfrm>
          <a:prstGeom prst="rect">
            <a:avLst/>
          </a:prstGeom>
          <a:noFill/>
        </p:spPr>
        <p:txBody>
          <a:bodyPr wrap="square" rtlCol="0">
            <a:spAutoFit/>
          </a:bodyPr>
          <a:lstStyle/>
          <a:p>
            <a:r>
              <a:rPr lang="en-US" dirty="0"/>
              <a:t>ETHERNET</a:t>
            </a:r>
          </a:p>
        </p:txBody>
      </p:sp>
      <p:cxnSp>
        <p:nvCxnSpPr>
          <p:cNvPr id="16" name="Elbow Connector 15">
            <a:extLst>
              <a:ext uri="{FF2B5EF4-FFF2-40B4-BE49-F238E27FC236}">
                <a16:creationId xmlns:a16="http://schemas.microsoft.com/office/drawing/2014/main" id="{EF208272-F76C-D643-BF5F-EEFECA4DD093}"/>
              </a:ext>
            </a:extLst>
          </p:cNvPr>
          <p:cNvCxnSpPr>
            <a:cxnSpLocks/>
          </p:cNvCxnSpPr>
          <p:nvPr/>
        </p:nvCxnSpPr>
        <p:spPr>
          <a:xfrm rot="10800000" flipV="1">
            <a:off x="9721517" y="1795558"/>
            <a:ext cx="1664239" cy="1316352"/>
          </a:xfrm>
          <a:prstGeom prst="bentConnector3">
            <a:avLst>
              <a:gd name="adj1" fmla="val 102052"/>
            </a:avLst>
          </a:prstGeom>
          <a:ln w="5715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B841D95-071B-C049-B25E-273F53C7E24B}"/>
              </a:ext>
            </a:extLst>
          </p:cNvPr>
          <p:cNvSpPr txBox="1"/>
          <p:nvPr/>
        </p:nvSpPr>
        <p:spPr>
          <a:xfrm>
            <a:off x="9866671" y="1370455"/>
            <a:ext cx="1890374" cy="369332"/>
          </a:xfrm>
          <a:prstGeom prst="rect">
            <a:avLst/>
          </a:prstGeom>
          <a:noFill/>
        </p:spPr>
        <p:txBody>
          <a:bodyPr wrap="square" rtlCol="0">
            <a:spAutoFit/>
          </a:bodyPr>
          <a:lstStyle/>
          <a:p>
            <a:r>
              <a:rPr lang="en-US" dirty="0"/>
              <a:t>DMX OUTPUT</a:t>
            </a:r>
          </a:p>
        </p:txBody>
      </p:sp>
    </p:spTree>
    <p:extLst>
      <p:ext uri="{BB962C8B-B14F-4D97-AF65-F5344CB8AC3E}">
        <p14:creationId xmlns:p14="http://schemas.microsoft.com/office/powerpoint/2010/main" val="29964515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Wired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a:xfrm>
            <a:off x="320602" y="1485901"/>
            <a:ext cx="6604165" cy="4686300"/>
          </a:xfrm>
        </p:spPr>
        <p:txBody>
          <a:bodyPr>
            <a:normAutofit fontScale="92500" lnSpcReduction="20000"/>
          </a:bodyPr>
          <a:lstStyle/>
          <a:p>
            <a:r>
              <a:rPr lang="en-US" dirty="0">
                <a:solidFill>
                  <a:srgbClr val="00B0F0"/>
                </a:solidFill>
              </a:rPr>
              <a:t>Hub &amp; App</a:t>
            </a:r>
          </a:p>
          <a:p>
            <a:pPr marL="182880" lvl="2" indent="0">
              <a:buNone/>
            </a:pPr>
            <a:endParaRPr lang="en-US" sz="2000" dirty="0"/>
          </a:p>
          <a:p>
            <a:pPr lvl="2"/>
            <a:r>
              <a:rPr lang="en-US" sz="2000" dirty="0"/>
              <a:t>Update of current Zūm hub to 4 series engine</a:t>
            </a:r>
          </a:p>
          <a:p>
            <a:pPr lvl="2"/>
            <a:r>
              <a:rPr lang="en-US" sz="2000" dirty="0"/>
              <a:t>RACK mounted or DIN cabinet mounted central processor</a:t>
            </a:r>
          </a:p>
          <a:p>
            <a:pPr lvl="2"/>
            <a:r>
              <a:rPr lang="en-US" sz="2000" dirty="0"/>
              <a:t>Built-in time clock scheduler</a:t>
            </a:r>
          </a:p>
          <a:p>
            <a:pPr lvl="2"/>
            <a:r>
              <a:rPr lang="en-US" sz="2000" dirty="0"/>
              <a:t>BACnet over IP built-in with 5,000 objects</a:t>
            </a:r>
          </a:p>
          <a:p>
            <a:pPr lvl="2"/>
            <a:r>
              <a:rPr lang="en-US" sz="2000" dirty="0"/>
              <a:t>Demand Response</a:t>
            </a:r>
          </a:p>
          <a:p>
            <a:pPr lvl="2"/>
            <a:r>
              <a:rPr lang="en-US" sz="2000" dirty="0"/>
              <a:t>1,000 rooms</a:t>
            </a:r>
          </a:p>
          <a:p>
            <a:pPr lvl="2"/>
            <a:r>
              <a:rPr lang="en-US" sz="2000" dirty="0"/>
              <a:t>Single Hub for wired and wireless applications</a:t>
            </a:r>
          </a:p>
          <a:p>
            <a:r>
              <a:rPr lang="en-US" dirty="0"/>
              <a:t>Significantly updated mobile app</a:t>
            </a:r>
          </a:p>
          <a:p>
            <a:pPr marL="742950" lvl="1" indent="-285750">
              <a:buFont typeface="Arial" panose="020B0604020202020204" pitchFamily="34" charset="0"/>
              <a:buChar char="•"/>
            </a:pPr>
            <a:r>
              <a:rPr lang="en-US" sz="2000" dirty="0"/>
              <a:t>Auto-discover room devices</a:t>
            </a:r>
          </a:p>
          <a:p>
            <a:pPr marL="742950" lvl="1" indent="-285750">
              <a:buFont typeface="Arial" panose="020B0604020202020204" pitchFamily="34" charset="0"/>
              <a:buChar char="•"/>
            </a:pPr>
            <a:r>
              <a:rPr lang="en-US" sz="2000" dirty="0"/>
              <a:t>Save Room Configs as Templates</a:t>
            </a:r>
          </a:p>
          <a:p>
            <a:pPr marL="742950" lvl="1" indent="-285750">
              <a:buFont typeface="Arial" panose="020B0604020202020204" pitchFamily="34" charset="0"/>
              <a:buChar char="•"/>
            </a:pPr>
            <a:r>
              <a:rPr lang="en-US" sz="2000" dirty="0"/>
              <a:t>Apply Templates to other rooms</a:t>
            </a:r>
          </a:p>
          <a:p>
            <a:pPr lvl="2"/>
            <a:endParaRPr lang="en-US" sz="2000" dirty="0"/>
          </a:p>
          <a:p>
            <a:pPr lvl="2"/>
            <a:endParaRPr lang="en-US" sz="1600" dirty="0"/>
          </a:p>
          <a:p>
            <a:pPr lvl="4"/>
            <a:endParaRPr lang="en-US" sz="1600" dirty="0"/>
          </a:p>
          <a:p>
            <a:pPr lvl="3"/>
            <a:endParaRPr lang="en-US" dirty="0"/>
          </a:p>
          <a:p>
            <a:pPr lvl="3"/>
            <a:endParaRPr lang="en-US" dirty="0"/>
          </a:p>
        </p:txBody>
      </p:sp>
      <p:pic>
        <p:nvPicPr>
          <p:cNvPr id="8" name="Picture 7">
            <a:extLst>
              <a:ext uri="{FF2B5EF4-FFF2-40B4-BE49-F238E27FC236}">
                <a16:creationId xmlns:a16="http://schemas.microsoft.com/office/drawing/2014/main" id="{E3928139-61F7-814B-97C0-BDB41F2B28D9}"/>
              </a:ext>
            </a:extLst>
          </p:cNvPr>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511863" y="1366344"/>
            <a:ext cx="2041276" cy="441787"/>
          </a:xfrm>
          <a:prstGeom prst="rect">
            <a:avLst/>
          </a:prstGeom>
        </p:spPr>
      </p:pic>
      <p:pic>
        <p:nvPicPr>
          <p:cNvPr id="9" name="Picture 8">
            <a:extLst>
              <a:ext uri="{FF2B5EF4-FFF2-40B4-BE49-F238E27FC236}">
                <a16:creationId xmlns:a16="http://schemas.microsoft.com/office/drawing/2014/main" id="{3899BC98-A83C-CF4F-B35F-2C6BE2F433A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2835" r="22635"/>
          <a:stretch/>
        </p:blipFill>
        <p:spPr>
          <a:xfrm>
            <a:off x="9658298" y="2949799"/>
            <a:ext cx="2213100" cy="2770107"/>
          </a:xfrm>
          <a:prstGeom prst="rect">
            <a:avLst/>
          </a:prstGeom>
        </p:spPr>
      </p:pic>
      <p:sp>
        <p:nvSpPr>
          <p:cNvPr id="2" name="TextBox 1">
            <a:extLst>
              <a:ext uri="{FF2B5EF4-FFF2-40B4-BE49-F238E27FC236}">
                <a16:creationId xmlns:a16="http://schemas.microsoft.com/office/drawing/2014/main" id="{90C54D79-E9A9-8546-9745-FDA4962C1D99}"/>
              </a:ext>
            </a:extLst>
          </p:cNvPr>
          <p:cNvSpPr txBox="1"/>
          <p:nvPr/>
        </p:nvSpPr>
        <p:spPr>
          <a:xfrm>
            <a:off x="7511095" y="4487776"/>
            <a:ext cx="1293496" cy="276999"/>
          </a:xfrm>
          <a:prstGeom prst="rect">
            <a:avLst/>
          </a:prstGeom>
          <a:noFill/>
        </p:spPr>
        <p:txBody>
          <a:bodyPr wrap="none" rtlCol="0">
            <a:spAutoFit/>
          </a:bodyPr>
          <a:lstStyle/>
          <a:p>
            <a:r>
              <a:rPr lang="en-US" sz="1200" dirty="0" err="1"/>
              <a:t>Zūm</a:t>
            </a:r>
            <a:r>
              <a:rPr lang="en-US" sz="1200" dirty="0"/>
              <a:t> Mobile App</a:t>
            </a:r>
          </a:p>
        </p:txBody>
      </p:sp>
      <p:sp>
        <p:nvSpPr>
          <p:cNvPr id="7" name="TextBox 6">
            <a:extLst>
              <a:ext uri="{FF2B5EF4-FFF2-40B4-BE49-F238E27FC236}">
                <a16:creationId xmlns:a16="http://schemas.microsoft.com/office/drawing/2014/main" id="{0938929F-3013-6144-8FB6-04520097D0C1}"/>
              </a:ext>
            </a:extLst>
          </p:cNvPr>
          <p:cNvSpPr txBox="1"/>
          <p:nvPr/>
        </p:nvSpPr>
        <p:spPr>
          <a:xfrm>
            <a:off x="10043424" y="1808131"/>
            <a:ext cx="978153" cy="276999"/>
          </a:xfrm>
          <a:prstGeom prst="rect">
            <a:avLst/>
          </a:prstGeom>
          <a:noFill/>
        </p:spPr>
        <p:txBody>
          <a:bodyPr wrap="none" rtlCol="0">
            <a:spAutoFit/>
          </a:bodyPr>
          <a:lstStyle/>
          <a:p>
            <a:r>
              <a:rPr lang="en-US" sz="1200" dirty="0"/>
              <a:t>ZUM-HUB4</a:t>
            </a:r>
          </a:p>
        </p:txBody>
      </p:sp>
      <p:pic>
        <p:nvPicPr>
          <p:cNvPr id="6" name="Picture 5">
            <a:extLst>
              <a:ext uri="{FF2B5EF4-FFF2-40B4-BE49-F238E27FC236}">
                <a16:creationId xmlns:a16="http://schemas.microsoft.com/office/drawing/2014/main" id="{C9616582-355A-F54C-BD29-C2A6344550E8}"/>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291123" y="389006"/>
            <a:ext cx="1930848" cy="4172484"/>
          </a:xfrm>
          <a:prstGeom prst="rect">
            <a:avLst/>
          </a:prstGeom>
        </p:spPr>
      </p:pic>
    </p:spTree>
    <p:extLst>
      <p:ext uri="{BB962C8B-B14F-4D97-AF65-F5344CB8AC3E}">
        <p14:creationId xmlns:p14="http://schemas.microsoft.com/office/powerpoint/2010/main" val="4907189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Wired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a:xfrm>
            <a:off x="320602" y="1485901"/>
            <a:ext cx="6604165" cy="4686300"/>
          </a:xfrm>
        </p:spPr>
        <p:txBody>
          <a:bodyPr>
            <a:normAutofit lnSpcReduction="10000"/>
          </a:bodyPr>
          <a:lstStyle/>
          <a:p>
            <a:r>
              <a:rPr lang="en-US" dirty="0">
                <a:solidFill>
                  <a:srgbClr val="00B0F0"/>
                </a:solidFill>
              </a:rPr>
              <a:t>Cables</a:t>
            </a:r>
          </a:p>
          <a:p>
            <a:pPr marL="182880" lvl="2" indent="0">
              <a:buNone/>
            </a:pPr>
            <a:endParaRPr lang="en-US" sz="2000" dirty="0"/>
          </a:p>
          <a:p>
            <a:pPr marL="285750" indent="-285750">
              <a:buFont typeface="Arial" panose="020B0604020202020204" pitchFamily="34" charset="0"/>
              <a:buChar char="•"/>
            </a:pPr>
            <a:r>
              <a:rPr lang="en-US" dirty="0"/>
              <a:t>ZUMNET cables </a:t>
            </a:r>
            <a:r>
              <a:rPr lang="en-US" dirty="0">
                <a:solidFill>
                  <a:srgbClr val="7030A0"/>
                </a:solidFill>
              </a:rPr>
              <a:t>(Purple)</a:t>
            </a:r>
            <a:endParaRPr lang="en-US" sz="2000" dirty="0">
              <a:solidFill>
                <a:srgbClr val="7030A0"/>
              </a:solidFill>
            </a:endParaRPr>
          </a:p>
          <a:p>
            <a:pPr marL="742950" lvl="1" indent="-285750">
              <a:buFont typeface="Arial" panose="020B0604020202020204" pitchFamily="34" charset="0"/>
              <a:buChar char="•"/>
            </a:pPr>
            <a:r>
              <a:rPr lang="en-US" sz="2000" dirty="0"/>
              <a:t>Plenum-rated</a:t>
            </a:r>
          </a:p>
          <a:p>
            <a:pPr marL="742950" lvl="1" indent="-285750">
              <a:buFont typeface="Arial" panose="020B0604020202020204" pitchFamily="34" charset="0"/>
              <a:buChar char="•"/>
            </a:pPr>
            <a:r>
              <a:rPr lang="en-US" sz="2000" dirty="0"/>
              <a:t>25’, 50’, 100’</a:t>
            </a:r>
          </a:p>
          <a:p>
            <a:pPr marL="285750" indent="-285750">
              <a:buFont typeface="Arial" panose="020B0604020202020204" pitchFamily="34" charset="0"/>
              <a:buChar char="•"/>
            </a:pPr>
            <a:r>
              <a:rPr lang="en-US" dirty="0"/>
              <a:t>ZUMLINK cables </a:t>
            </a:r>
            <a:r>
              <a:rPr lang="en-US" dirty="0">
                <a:solidFill>
                  <a:srgbClr val="FFC000"/>
                </a:solidFill>
              </a:rPr>
              <a:t>(orange)</a:t>
            </a:r>
            <a:endParaRPr lang="en-US" sz="2000" dirty="0">
              <a:solidFill>
                <a:srgbClr val="FFC000"/>
              </a:solidFill>
            </a:endParaRPr>
          </a:p>
          <a:p>
            <a:pPr marL="742950" lvl="1" indent="-285750">
              <a:buFont typeface="Arial" panose="020B0604020202020204" pitchFamily="34" charset="0"/>
              <a:buChar char="•"/>
            </a:pPr>
            <a:r>
              <a:rPr lang="en-US" sz="2000" dirty="0"/>
              <a:t>Plenum-rated</a:t>
            </a:r>
          </a:p>
          <a:p>
            <a:pPr marL="742950" lvl="1" indent="-285750">
              <a:buFont typeface="Arial" panose="020B0604020202020204" pitchFamily="34" charset="0"/>
              <a:buChar char="•"/>
            </a:pPr>
            <a:r>
              <a:rPr lang="en-US" sz="2000" dirty="0"/>
              <a:t>.5’, 3’, 6’, 12’, 25’, 50’</a:t>
            </a:r>
          </a:p>
          <a:p>
            <a:pPr marL="742950" lvl="1" indent="-285750">
              <a:buFont typeface="Arial" panose="020B0604020202020204" pitchFamily="34" charset="0"/>
              <a:buChar char="•"/>
            </a:pPr>
            <a:r>
              <a:rPr lang="en-US" sz="2000" dirty="0"/>
              <a:t>10 packs (25’, 12’)</a:t>
            </a:r>
          </a:p>
          <a:p>
            <a:pPr marL="742950" indent="-285750">
              <a:buFont typeface="Arial" panose="020B0604020202020204" pitchFamily="34" charset="0"/>
              <a:buChar char="•"/>
            </a:pPr>
            <a:endParaRPr lang="en-US" sz="2200" dirty="0"/>
          </a:p>
          <a:p>
            <a:pPr lvl="2"/>
            <a:r>
              <a:rPr lang="en-US" sz="2000" dirty="0"/>
              <a:t>Provides extended warranty</a:t>
            </a:r>
          </a:p>
          <a:p>
            <a:pPr lvl="2"/>
            <a:endParaRPr lang="en-US" sz="1600" dirty="0"/>
          </a:p>
          <a:p>
            <a:pPr lvl="4"/>
            <a:endParaRPr lang="en-US" sz="1600" dirty="0"/>
          </a:p>
          <a:p>
            <a:pPr lvl="3"/>
            <a:endParaRPr lang="en-US" dirty="0"/>
          </a:p>
          <a:p>
            <a:pPr lvl="3"/>
            <a:endParaRPr lang="en-US" dirty="0"/>
          </a:p>
        </p:txBody>
      </p:sp>
      <p:sp>
        <p:nvSpPr>
          <p:cNvPr id="14" name="TextBox 13">
            <a:extLst>
              <a:ext uri="{FF2B5EF4-FFF2-40B4-BE49-F238E27FC236}">
                <a16:creationId xmlns:a16="http://schemas.microsoft.com/office/drawing/2014/main" id="{24700438-D04E-8443-8173-3B1467126FB4}"/>
              </a:ext>
            </a:extLst>
          </p:cNvPr>
          <p:cNvSpPr txBox="1"/>
          <p:nvPr/>
        </p:nvSpPr>
        <p:spPr>
          <a:xfrm>
            <a:off x="7163384" y="3380874"/>
            <a:ext cx="4615532" cy="2677656"/>
          </a:xfrm>
          <a:prstGeom prst="rect">
            <a:avLst/>
          </a:prstGeom>
          <a:noFill/>
        </p:spPr>
        <p:txBody>
          <a:bodyPr wrap="square" rtlCol="0">
            <a:spAutoFit/>
          </a:bodyPr>
          <a:lstStyle/>
          <a:p>
            <a:endParaRPr lang="en-US" sz="1400" dirty="0"/>
          </a:p>
          <a:p>
            <a:r>
              <a:rPr lang="en-US" sz="1400" dirty="0"/>
              <a:t>CBL-CAT5E-ZUMNET-P-25</a:t>
            </a:r>
          </a:p>
          <a:p>
            <a:r>
              <a:rPr lang="en-US" sz="1400" dirty="0"/>
              <a:t>CBL-CAT5E-ZUMNET-P-50</a:t>
            </a:r>
          </a:p>
          <a:p>
            <a:r>
              <a:rPr lang="en-US" sz="1400" dirty="0"/>
              <a:t>CBL-CAT5E-ZUMNET-P-100</a:t>
            </a:r>
          </a:p>
          <a:p>
            <a:r>
              <a:rPr lang="en-US" sz="1400" dirty="0"/>
              <a:t>CBL-ZUMLINK-P-0.5</a:t>
            </a:r>
          </a:p>
          <a:p>
            <a:r>
              <a:rPr lang="en-US" sz="1400" dirty="0"/>
              <a:t>CBL-ZUMLINK-P-3</a:t>
            </a:r>
          </a:p>
          <a:p>
            <a:r>
              <a:rPr lang="en-US" sz="1400" dirty="0"/>
              <a:t>CBL-ZUMLINK-P-6</a:t>
            </a:r>
          </a:p>
          <a:p>
            <a:r>
              <a:rPr lang="en-US" sz="1400" dirty="0"/>
              <a:t>CBL-ZUMLINK-P-12</a:t>
            </a:r>
          </a:p>
          <a:p>
            <a:r>
              <a:rPr lang="en-US" sz="1400" dirty="0"/>
              <a:t>CBL-ZUMLINK-P-25</a:t>
            </a:r>
          </a:p>
          <a:p>
            <a:r>
              <a:rPr lang="en-US" sz="1400" dirty="0"/>
              <a:t>CBL-ZUMLINK-P-50</a:t>
            </a:r>
          </a:p>
          <a:p>
            <a:r>
              <a:rPr lang="en-US" sz="1400" dirty="0"/>
              <a:t>CBL-ZUMLINK-P-12-10PK</a:t>
            </a:r>
          </a:p>
          <a:p>
            <a:r>
              <a:rPr lang="en-US" sz="1400" dirty="0"/>
              <a:t>CBL-ZUMLINK-P-25-10PK </a:t>
            </a:r>
          </a:p>
        </p:txBody>
      </p:sp>
      <p:pic>
        <p:nvPicPr>
          <p:cNvPr id="6" name="Picture 5" descr="A close - up of a syringe&#10;&#10;Description automatically generated with medium confidence">
            <a:extLst>
              <a:ext uri="{FF2B5EF4-FFF2-40B4-BE49-F238E27FC236}">
                <a16:creationId xmlns:a16="http://schemas.microsoft.com/office/drawing/2014/main" id="{F942CA37-9CFE-8F4D-99AF-00AD16FCAAC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448151" y="2019868"/>
            <a:ext cx="1927076" cy="1087914"/>
          </a:xfrm>
          <a:prstGeom prst="rect">
            <a:avLst/>
          </a:prstGeom>
        </p:spPr>
      </p:pic>
      <p:pic>
        <p:nvPicPr>
          <p:cNvPr id="8" name="Picture 7" descr="A close - up of a syringe&#10;&#10;Description automatically generated with medium confidence">
            <a:extLst>
              <a:ext uri="{FF2B5EF4-FFF2-40B4-BE49-F238E27FC236}">
                <a16:creationId xmlns:a16="http://schemas.microsoft.com/office/drawing/2014/main" id="{4A122284-7DC7-CA42-ACF9-5F57099AF7F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48150" y="799470"/>
            <a:ext cx="1927079" cy="1087917"/>
          </a:xfrm>
          <a:prstGeom prst="rect">
            <a:avLst/>
          </a:prstGeom>
        </p:spPr>
      </p:pic>
      <p:sp>
        <p:nvSpPr>
          <p:cNvPr id="2" name="TextBox 1">
            <a:extLst>
              <a:ext uri="{FF2B5EF4-FFF2-40B4-BE49-F238E27FC236}">
                <a16:creationId xmlns:a16="http://schemas.microsoft.com/office/drawing/2014/main" id="{C40B7BC6-D273-C342-ACE9-DF8CBDC1A7EE}"/>
              </a:ext>
            </a:extLst>
          </p:cNvPr>
          <p:cNvSpPr txBox="1"/>
          <p:nvPr/>
        </p:nvSpPr>
        <p:spPr>
          <a:xfrm>
            <a:off x="9003187" y="1324289"/>
            <a:ext cx="1342483" cy="276999"/>
          </a:xfrm>
          <a:prstGeom prst="rect">
            <a:avLst/>
          </a:prstGeom>
          <a:noFill/>
        </p:spPr>
        <p:txBody>
          <a:bodyPr wrap="none" rtlCol="0">
            <a:spAutoFit/>
          </a:bodyPr>
          <a:lstStyle/>
          <a:p>
            <a:r>
              <a:rPr lang="en-US" sz="1200" dirty="0"/>
              <a:t>ZUMNET Cables</a:t>
            </a:r>
          </a:p>
        </p:txBody>
      </p:sp>
      <p:sp>
        <p:nvSpPr>
          <p:cNvPr id="9" name="TextBox 8">
            <a:extLst>
              <a:ext uri="{FF2B5EF4-FFF2-40B4-BE49-F238E27FC236}">
                <a16:creationId xmlns:a16="http://schemas.microsoft.com/office/drawing/2014/main" id="{938C8845-6B89-994C-82F6-F30FF12551E5}"/>
              </a:ext>
            </a:extLst>
          </p:cNvPr>
          <p:cNvSpPr txBox="1"/>
          <p:nvPr/>
        </p:nvSpPr>
        <p:spPr>
          <a:xfrm>
            <a:off x="9013007" y="2532877"/>
            <a:ext cx="1378904" cy="276999"/>
          </a:xfrm>
          <a:prstGeom prst="rect">
            <a:avLst/>
          </a:prstGeom>
          <a:noFill/>
        </p:spPr>
        <p:txBody>
          <a:bodyPr wrap="none" rtlCol="0">
            <a:spAutoFit/>
          </a:bodyPr>
          <a:lstStyle/>
          <a:p>
            <a:r>
              <a:rPr lang="en-US" sz="1200" dirty="0"/>
              <a:t>ZUMLINK Cables</a:t>
            </a:r>
          </a:p>
        </p:txBody>
      </p:sp>
    </p:spTree>
    <p:extLst>
      <p:ext uri="{BB962C8B-B14F-4D97-AF65-F5344CB8AC3E}">
        <p14:creationId xmlns:p14="http://schemas.microsoft.com/office/powerpoint/2010/main" val="23079996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What is Zūm</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a:xfrm>
            <a:off x="320602" y="1485901"/>
            <a:ext cx="6604165" cy="4686300"/>
          </a:xfrm>
        </p:spPr>
        <p:txBody>
          <a:bodyPr>
            <a:normAutofit fontScale="85000" lnSpcReduction="20000"/>
          </a:bodyPr>
          <a:lstStyle/>
          <a:p>
            <a:r>
              <a:rPr lang="en-US" dirty="0">
                <a:solidFill>
                  <a:srgbClr val="00B050"/>
                </a:solidFill>
              </a:rPr>
              <a:t>Cloud management</a:t>
            </a:r>
          </a:p>
          <a:p>
            <a:pPr marL="182880" lvl="2" indent="0">
              <a:buNone/>
            </a:pPr>
            <a:endParaRPr lang="en-US" sz="2000" dirty="0"/>
          </a:p>
          <a:p>
            <a:pPr marL="285750" indent="-285750">
              <a:buFont typeface="Arial" panose="020B0604020202020204" pitchFamily="34" charset="0"/>
              <a:buChar char="•"/>
            </a:pPr>
            <a:r>
              <a:rPr lang="en-US" dirty="0"/>
              <a:t>Data aggregation</a:t>
            </a:r>
          </a:p>
          <a:p>
            <a:pPr marL="742950" lvl="1" indent="-285750">
              <a:buFont typeface="Arial" panose="020B0604020202020204" pitchFamily="34" charset="0"/>
              <a:buChar char="•"/>
            </a:pPr>
            <a:r>
              <a:rPr lang="en-US" sz="2400" dirty="0"/>
              <a:t>Multiple hubs</a:t>
            </a:r>
          </a:p>
          <a:p>
            <a:pPr marL="742950" lvl="1" indent="-285750">
              <a:buFont typeface="Arial" panose="020B0604020202020204" pitchFamily="34" charset="0"/>
              <a:buChar char="•"/>
            </a:pPr>
            <a:r>
              <a:rPr lang="en-US" sz="2400" dirty="0"/>
              <a:t>Multiple facilities</a:t>
            </a:r>
          </a:p>
          <a:p>
            <a:pPr marL="285750" indent="-285750">
              <a:buFont typeface="Arial" panose="020B0604020202020204" pitchFamily="34" charset="0"/>
              <a:buChar char="•"/>
            </a:pPr>
            <a:r>
              <a:rPr lang="en-US" dirty="0"/>
              <a:t>Energy monitoring</a:t>
            </a:r>
          </a:p>
          <a:p>
            <a:pPr marL="285750" indent="-285750">
              <a:buFont typeface="Arial" panose="020B0604020202020204" pitchFamily="34" charset="0"/>
              <a:buChar char="•"/>
            </a:pPr>
            <a:r>
              <a:rPr lang="en-US" dirty="0"/>
              <a:t>Room optimization via sensor data</a:t>
            </a:r>
          </a:p>
          <a:p>
            <a:pPr marL="285750" indent="-285750">
              <a:buFont typeface="Arial" panose="020B0604020202020204" pitchFamily="34" charset="0"/>
              <a:buChar char="•"/>
            </a:pPr>
            <a:r>
              <a:rPr lang="en-US" dirty="0"/>
              <a:t>Customizable dashboard</a:t>
            </a:r>
          </a:p>
          <a:p>
            <a:pPr marL="285750" indent="-285750">
              <a:buFont typeface="Arial" panose="020B0604020202020204" pitchFamily="34" charset="0"/>
              <a:buChar char="•"/>
            </a:pPr>
            <a:r>
              <a:rPr lang="en-US" dirty="0"/>
              <a:t>Remote scheduling</a:t>
            </a:r>
          </a:p>
          <a:p>
            <a:pPr marL="285750" indent="-285750">
              <a:buFont typeface="Arial" panose="020B0604020202020204" pitchFamily="34" charset="0"/>
              <a:buChar char="•"/>
            </a:pPr>
            <a:r>
              <a:rPr lang="en-US" dirty="0"/>
              <a:t>Remote system monitoring/control</a:t>
            </a:r>
          </a:p>
          <a:p>
            <a:pPr marL="285750" indent="-285750">
              <a:buFont typeface="Arial" panose="020B0604020202020204" pitchFamily="34" charset="0"/>
              <a:buChar char="•"/>
            </a:pPr>
            <a:r>
              <a:rPr lang="en-US" dirty="0"/>
              <a:t>Market-driven enhancements to app/hub workflow</a:t>
            </a:r>
          </a:p>
          <a:p>
            <a:pPr marL="285750" indent="-285750">
              <a:buFont typeface="Arial" panose="020B0604020202020204" pitchFamily="34" charset="0"/>
              <a:buChar char="•"/>
            </a:pPr>
            <a:r>
              <a:rPr lang="en-US" dirty="0"/>
              <a:t>Completion of aggressive hardware fulfillment from Phase Three</a:t>
            </a:r>
          </a:p>
          <a:p>
            <a:endParaRPr lang="en-US" dirty="0"/>
          </a:p>
          <a:p>
            <a:pPr lvl="2"/>
            <a:endParaRPr lang="en-US" sz="2000" dirty="0"/>
          </a:p>
          <a:p>
            <a:pPr lvl="2"/>
            <a:endParaRPr lang="en-US" sz="1600" dirty="0"/>
          </a:p>
          <a:p>
            <a:pPr lvl="4"/>
            <a:endParaRPr lang="en-US" sz="1600" dirty="0"/>
          </a:p>
          <a:p>
            <a:pPr lvl="3"/>
            <a:endParaRPr lang="en-US" dirty="0"/>
          </a:p>
          <a:p>
            <a:pPr lvl="3"/>
            <a:endParaRPr lang="en-US" dirty="0"/>
          </a:p>
        </p:txBody>
      </p:sp>
      <p:pic>
        <p:nvPicPr>
          <p:cNvPr id="6" name="Picture 5">
            <a:extLst>
              <a:ext uri="{FF2B5EF4-FFF2-40B4-BE49-F238E27FC236}">
                <a16:creationId xmlns:a16="http://schemas.microsoft.com/office/drawing/2014/main" id="{480CB047-2304-514E-9700-070E622DDD81}"/>
              </a:ext>
            </a:extLst>
          </p:cNvPr>
          <p:cNvPicPr/>
          <p:nvPr/>
        </p:nvPicPr>
        <p:blipFill rotWithShape="1">
          <a:blip r:embed="rId2" cstate="print">
            <a:extLst>
              <a:ext uri="{28A0092B-C50C-407E-A947-70E740481C1C}">
                <a14:useLocalDpi xmlns:a14="http://schemas.microsoft.com/office/drawing/2010/main"/>
              </a:ext>
            </a:extLst>
          </a:blip>
          <a:srcRect l="8709" t="12700" r="9023" b="14707"/>
          <a:stretch/>
        </p:blipFill>
        <p:spPr bwMode="auto">
          <a:xfrm>
            <a:off x="7721599" y="622299"/>
            <a:ext cx="3622841" cy="1993901"/>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DC6C377B-CACD-2242-B9C0-F86DC0E00449}"/>
              </a:ext>
            </a:extLst>
          </p:cNvPr>
          <p:cNvSpPr txBox="1"/>
          <p:nvPr/>
        </p:nvSpPr>
        <p:spPr>
          <a:xfrm>
            <a:off x="9069034" y="5632949"/>
            <a:ext cx="2871918" cy="461665"/>
          </a:xfrm>
          <a:prstGeom prst="rect">
            <a:avLst/>
          </a:prstGeom>
          <a:noFill/>
        </p:spPr>
        <p:txBody>
          <a:bodyPr wrap="square" rtlCol="0">
            <a:spAutoFit/>
          </a:bodyPr>
          <a:lstStyle/>
          <a:p>
            <a:pPr algn="ctr"/>
            <a:r>
              <a:rPr lang="en-US" sz="2400" dirty="0">
                <a:solidFill>
                  <a:schemeClr val="tx1">
                    <a:lumMod val="40000"/>
                    <a:lumOff val="60000"/>
                  </a:schemeClr>
                </a:solidFill>
              </a:rPr>
              <a:t>Shipping 2021</a:t>
            </a:r>
          </a:p>
        </p:txBody>
      </p:sp>
    </p:spTree>
    <p:extLst>
      <p:ext uri="{BB962C8B-B14F-4D97-AF65-F5344CB8AC3E}">
        <p14:creationId xmlns:p14="http://schemas.microsoft.com/office/powerpoint/2010/main" val="1706718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38CBD6-428E-0746-B655-8400B1FA4285}"/>
              </a:ext>
            </a:extLst>
          </p:cNvPr>
          <p:cNvSpPr>
            <a:spLocks noGrp="1"/>
          </p:cNvSpPr>
          <p:nvPr>
            <p:ph type="title"/>
          </p:nvPr>
        </p:nvSpPr>
        <p:spPr>
          <a:xfrm>
            <a:off x="342900" y="304800"/>
            <a:ext cx="6438900" cy="838199"/>
          </a:xfrm>
        </p:spPr>
        <p:txBody>
          <a:bodyPr/>
          <a:lstStyle/>
          <a:p>
            <a:r>
              <a:rPr lang="en-US"/>
              <a:t>Crestron the company</a:t>
            </a:r>
            <a:endParaRPr lang="en-US" dirty="0"/>
          </a:p>
        </p:txBody>
      </p:sp>
      <p:sp>
        <p:nvSpPr>
          <p:cNvPr id="4" name="Content Placeholder 3">
            <a:extLst>
              <a:ext uri="{FF2B5EF4-FFF2-40B4-BE49-F238E27FC236}">
                <a16:creationId xmlns:a16="http://schemas.microsoft.com/office/drawing/2014/main" id="{1BBF51C2-440B-9B40-AA2E-50D50EABDD48}"/>
              </a:ext>
            </a:extLst>
          </p:cNvPr>
          <p:cNvSpPr>
            <a:spLocks noGrp="1"/>
          </p:cNvSpPr>
          <p:nvPr>
            <p:ph idx="1"/>
          </p:nvPr>
        </p:nvSpPr>
        <p:spPr>
          <a:xfrm>
            <a:off x="342900" y="1485901"/>
            <a:ext cx="6438900" cy="4686300"/>
          </a:xfrm>
        </p:spPr>
        <p:txBody>
          <a:bodyPr/>
          <a:lstStyle/>
          <a:p>
            <a:r>
              <a:rPr lang="en-US" dirty="0"/>
              <a:t>A Partner you can trust</a:t>
            </a:r>
          </a:p>
          <a:p>
            <a:pPr marL="342900" lvl="1" indent="-342900">
              <a:buFont typeface="Arial" panose="020B0604020202020204" pitchFamily="34" charset="0"/>
              <a:buChar char="•"/>
            </a:pPr>
            <a:r>
              <a:rPr lang="en-US" dirty="0"/>
              <a:t>Expansion into new locations</a:t>
            </a:r>
          </a:p>
          <a:p>
            <a:pPr marL="342900" lvl="1" indent="-342900">
              <a:buFont typeface="Arial" panose="020B0604020202020204" pitchFamily="34" charset="0"/>
              <a:buChar char="•"/>
            </a:pPr>
            <a:r>
              <a:rPr lang="en-US" dirty="0"/>
              <a:t>2017 New South West campus opened in Plano, TX</a:t>
            </a:r>
          </a:p>
          <a:p>
            <a:pPr marL="342900" lvl="1" indent="-342900">
              <a:buFont typeface="Arial" panose="020B0604020202020204" pitchFamily="34" charset="0"/>
              <a:buChar char="•"/>
            </a:pPr>
            <a:r>
              <a:rPr lang="en-US" dirty="0"/>
              <a:t>2019 New Distribution center located in Dallas, TX</a:t>
            </a:r>
          </a:p>
          <a:p>
            <a:pPr lvl="1"/>
            <a:endParaRPr lang="en-US" dirty="0"/>
          </a:p>
          <a:p>
            <a:pPr lvl="1"/>
            <a:endParaRPr lang="en-US" dirty="0"/>
          </a:p>
        </p:txBody>
      </p:sp>
      <p:pic>
        <p:nvPicPr>
          <p:cNvPr id="5" name="Picture 4">
            <a:extLst>
              <a:ext uri="{FF2B5EF4-FFF2-40B4-BE49-F238E27FC236}">
                <a16:creationId xmlns:a16="http://schemas.microsoft.com/office/drawing/2014/main" id="{ED9BA267-18A7-FB47-B27A-5673FD8B02E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080795" y="984738"/>
            <a:ext cx="4768305" cy="4508938"/>
          </a:xfrm>
          <a:prstGeom prst="rect">
            <a:avLst/>
          </a:prstGeom>
        </p:spPr>
      </p:pic>
    </p:spTree>
    <p:extLst>
      <p:ext uri="{BB962C8B-B14F-4D97-AF65-F5344CB8AC3E}">
        <p14:creationId xmlns:p14="http://schemas.microsoft.com/office/powerpoint/2010/main" val="13930593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lstStyle/>
          <a:p>
            <a:r>
              <a:rPr lang="en-US" dirty="0"/>
              <a:t>Crestron Commercial Lighting Today!</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a:xfrm>
            <a:off x="342900" y="1934675"/>
            <a:ext cx="6524318" cy="4399892"/>
          </a:xfrm>
        </p:spPr>
        <p:txBody>
          <a:bodyPr>
            <a:normAutofit/>
          </a:bodyPr>
          <a:lstStyle/>
          <a:p>
            <a:r>
              <a:rPr lang="en-US" dirty="0"/>
              <a:t>SpaceBuilder panel</a:t>
            </a:r>
          </a:p>
          <a:p>
            <a:pPr marL="342900" lvl="1" indent="-342900">
              <a:buFont typeface="Arial" panose="020B0604020202020204" pitchFamily="34" charset="0"/>
              <a:buChar char="•"/>
            </a:pPr>
            <a:r>
              <a:rPr lang="en-US" dirty="0"/>
              <a:t>Simplified system configuration</a:t>
            </a:r>
          </a:p>
          <a:p>
            <a:pPr marL="342900" lvl="1" indent="-342900">
              <a:buFont typeface="Arial" panose="020B0604020202020204" pitchFamily="34" charset="0"/>
              <a:buChar char="•"/>
            </a:pPr>
            <a:r>
              <a:rPr lang="en-US" dirty="0"/>
              <a:t>Removes the need for “custom” panels</a:t>
            </a:r>
          </a:p>
          <a:p>
            <a:pPr marL="342900" lvl="1" indent="-342900">
              <a:buFont typeface="Arial" panose="020B0604020202020204" pitchFamily="34" charset="0"/>
              <a:buChar char="•"/>
            </a:pPr>
            <a:r>
              <a:rPr lang="en-US" dirty="0"/>
              <a:t>Integrates to Zūm Hub or custom-programed processors</a:t>
            </a:r>
          </a:p>
          <a:p>
            <a:pPr marL="342900" lvl="1" indent="-342900">
              <a:buFont typeface="Arial" panose="020B0604020202020204" pitchFamily="34" charset="0"/>
              <a:buChar char="•"/>
            </a:pPr>
            <a:r>
              <a:rPr lang="en-US" dirty="0"/>
              <a:t>4 System options</a:t>
            </a:r>
          </a:p>
          <a:p>
            <a:pPr marL="708660" lvl="2" indent="-342900">
              <a:buFont typeface="Arial" panose="020B0604020202020204" pitchFamily="34" charset="0"/>
              <a:buChar char="•"/>
            </a:pPr>
            <a:r>
              <a:rPr lang="en-US" dirty="0"/>
              <a:t>Feed thru or MLO</a:t>
            </a:r>
          </a:p>
          <a:p>
            <a:pPr marL="708660" lvl="2" indent="-342900">
              <a:buFont typeface="Arial" panose="020B0604020202020204" pitchFamily="34" charset="0"/>
              <a:buChar char="•"/>
            </a:pPr>
            <a:r>
              <a:rPr lang="en-US" dirty="0"/>
              <a:t>12OV, 277V and Universal voltage</a:t>
            </a:r>
          </a:p>
          <a:p>
            <a:pPr marL="708660" lvl="2" indent="-342900">
              <a:buFont typeface="Arial" panose="020B0604020202020204" pitchFamily="34" charset="0"/>
              <a:buChar char="•"/>
            </a:pPr>
            <a:r>
              <a:rPr lang="en-US" dirty="0"/>
              <a:t>0-10V, Relay, HSW and Phase Dimming</a:t>
            </a:r>
          </a:p>
        </p:txBody>
      </p:sp>
      <p:grpSp>
        <p:nvGrpSpPr>
          <p:cNvPr id="6" name="Group 5">
            <a:extLst>
              <a:ext uri="{FF2B5EF4-FFF2-40B4-BE49-F238E27FC236}">
                <a16:creationId xmlns:a16="http://schemas.microsoft.com/office/drawing/2014/main" id="{74B22997-1FDD-B744-B11E-F9843468FE56}"/>
              </a:ext>
            </a:extLst>
          </p:cNvPr>
          <p:cNvGrpSpPr/>
          <p:nvPr/>
        </p:nvGrpSpPr>
        <p:grpSpPr>
          <a:xfrm>
            <a:off x="8133006" y="1550194"/>
            <a:ext cx="3809034" cy="3757611"/>
            <a:chOff x="7552290" y="2135671"/>
            <a:chExt cx="3809034" cy="3757611"/>
          </a:xfrm>
        </p:grpSpPr>
        <p:pic>
          <p:nvPicPr>
            <p:cNvPr id="7" name="Picture 6">
              <a:extLst>
                <a:ext uri="{FF2B5EF4-FFF2-40B4-BE49-F238E27FC236}">
                  <a16:creationId xmlns:a16="http://schemas.microsoft.com/office/drawing/2014/main" id="{B1575329-6B71-E34D-B3A5-7CBBC9621CA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52290" y="2135671"/>
              <a:ext cx="2754243" cy="1549262"/>
            </a:xfrm>
            <a:prstGeom prst="rect">
              <a:avLst/>
            </a:prstGeom>
          </p:spPr>
        </p:pic>
        <p:pic>
          <p:nvPicPr>
            <p:cNvPr id="8" name="Picture 7">
              <a:extLst>
                <a:ext uri="{FF2B5EF4-FFF2-40B4-BE49-F238E27FC236}">
                  <a16:creationId xmlns:a16="http://schemas.microsoft.com/office/drawing/2014/main" id="{EE1849A2-2747-E64A-AAE0-D0C0EACC2B1C}"/>
                </a:ext>
              </a:extLst>
            </p:cNvPr>
            <p:cNvPicPr>
              <a:picLocks noChangeAspect="1"/>
            </p:cNvPicPr>
            <p:nvPr/>
          </p:nvPicPr>
          <p:blipFill>
            <a:blip r:embed="rId4"/>
            <a:stretch>
              <a:fillRect/>
            </a:stretch>
          </p:blipFill>
          <p:spPr>
            <a:xfrm>
              <a:off x="9440898" y="2811531"/>
              <a:ext cx="1920426" cy="2560568"/>
            </a:xfrm>
            <a:prstGeom prst="rect">
              <a:avLst/>
            </a:prstGeom>
          </p:spPr>
        </p:pic>
        <p:pic>
          <p:nvPicPr>
            <p:cNvPr id="9" name="Picture 8">
              <a:extLst>
                <a:ext uri="{FF2B5EF4-FFF2-40B4-BE49-F238E27FC236}">
                  <a16:creationId xmlns:a16="http://schemas.microsoft.com/office/drawing/2014/main" id="{3180368F-2D92-A24B-ACF3-F92C7628FDF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929977" y="4506957"/>
              <a:ext cx="2376557" cy="1386325"/>
            </a:xfrm>
            <a:prstGeom prst="rect">
              <a:avLst/>
            </a:prstGeom>
          </p:spPr>
        </p:pic>
        <p:pic>
          <p:nvPicPr>
            <p:cNvPr id="12" name="Picture 11">
              <a:extLst>
                <a:ext uri="{FF2B5EF4-FFF2-40B4-BE49-F238E27FC236}">
                  <a16:creationId xmlns:a16="http://schemas.microsoft.com/office/drawing/2014/main" id="{4F497141-A349-9C4A-A706-34D54278B0B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651681" y="3400690"/>
              <a:ext cx="1978147" cy="1319408"/>
            </a:xfrm>
            <a:prstGeom prst="rect">
              <a:avLst/>
            </a:prstGeom>
          </p:spPr>
        </p:pic>
      </p:grpSp>
      <p:pic>
        <p:nvPicPr>
          <p:cNvPr id="2" name="Picture 1">
            <a:extLst>
              <a:ext uri="{FF2B5EF4-FFF2-40B4-BE49-F238E27FC236}">
                <a16:creationId xmlns:a16="http://schemas.microsoft.com/office/drawing/2014/main" id="{1F73F98C-8003-834B-AE3A-E442AD2C992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832178" y="2768850"/>
            <a:ext cx="3342320" cy="3340807"/>
          </a:xfrm>
          <a:prstGeom prst="rect">
            <a:avLst/>
          </a:prstGeom>
        </p:spPr>
      </p:pic>
      <p:pic>
        <p:nvPicPr>
          <p:cNvPr id="3" name="Picture 2">
            <a:extLst>
              <a:ext uri="{FF2B5EF4-FFF2-40B4-BE49-F238E27FC236}">
                <a16:creationId xmlns:a16="http://schemas.microsoft.com/office/drawing/2014/main" id="{1BE62CE8-CFC9-5F45-A700-7D4AA0C4C20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290507" y="3474917"/>
            <a:ext cx="2634740" cy="2634740"/>
          </a:xfrm>
          <a:prstGeom prst="rect">
            <a:avLst/>
          </a:prstGeom>
        </p:spPr>
      </p:pic>
      <p:sp>
        <p:nvSpPr>
          <p:cNvPr id="4" name="TextBox 3">
            <a:extLst>
              <a:ext uri="{FF2B5EF4-FFF2-40B4-BE49-F238E27FC236}">
                <a16:creationId xmlns:a16="http://schemas.microsoft.com/office/drawing/2014/main" id="{BA524281-7F1A-5D4B-B1D7-29113A78D0B3}"/>
              </a:ext>
            </a:extLst>
          </p:cNvPr>
          <p:cNvSpPr txBox="1"/>
          <p:nvPr/>
        </p:nvSpPr>
        <p:spPr>
          <a:xfrm>
            <a:off x="258679" y="1383978"/>
            <a:ext cx="6970374" cy="461665"/>
          </a:xfrm>
          <a:prstGeom prst="rect">
            <a:avLst/>
          </a:prstGeom>
          <a:noFill/>
        </p:spPr>
        <p:txBody>
          <a:bodyPr wrap="square" rtlCol="0">
            <a:spAutoFit/>
          </a:bodyPr>
          <a:lstStyle/>
          <a:p>
            <a:r>
              <a:rPr lang="en-US" sz="2400" dirty="0">
                <a:solidFill>
                  <a:srgbClr val="FF0000"/>
                </a:solidFill>
              </a:rPr>
              <a:t>How do we handle those big Jobs?</a:t>
            </a:r>
          </a:p>
        </p:txBody>
      </p:sp>
    </p:spTree>
    <p:extLst>
      <p:ext uri="{BB962C8B-B14F-4D97-AF65-F5344CB8AC3E}">
        <p14:creationId xmlns:p14="http://schemas.microsoft.com/office/powerpoint/2010/main" val="32258181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Power of Ethernet</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a:xfrm>
            <a:off x="320602" y="1485901"/>
            <a:ext cx="6604165" cy="4686300"/>
          </a:xfrm>
        </p:spPr>
        <p:txBody>
          <a:bodyPr>
            <a:normAutofit/>
          </a:bodyPr>
          <a:lstStyle/>
          <a:p>
            <a:r>
              <a:rPr lang="en-US" dirty="0"/>
              <a:t>How does this effect other systems</a:t>
            </a:r>
            <a:endParaRPr lang="en-US" dirty="0">
              <a:solidFill>
                <a:srgbClr val="00B050"/>
              </a:solidFill>
            </a:endParaRPr>
          </a:p>
          <a:p>
            <a:endParaRPr lang="en-US" dirty="0">
              <a:solidFill>
                <a:srgbClr val="00B050"/>
              </a:solidFill>
            </a:endParaRPr>
          </a:p>
          <a:p>
            <a:pPr marL="182880" lvl="2" indent="0">
              <a:buNone/>
            </a:pPr>
            <a:r>
              <a:rPr lang="en-US" sz="2000" b="1" u="sng" dirty="0"/>
              <a:t>Power of Ethernet?</a:t>
            </a:r>
          </a:p>
          <a:p>
            <a:pPr lvl="3"/>
            <a:r>
              <a:rPr lang="en-US" dirty="0"/>
              <a:t>Crestron introduced Ethernet into controls systems back in 1998. </a:t>
            </a:r>
            <a:r>
              <a:rPr lang="en-US" b="1" u="sng" dirty="0"/>
              <a:t>22 Years of Ethernet and controls history</a:t>
            </a:r>
          </a:p>
          <a:p>
            <a:pPr lvl="3"/>
            <a:r>
              <a:rPr lang="en-US" dirty="0"/>
              <a:t>Zūm wired uses Ethernet as the backbone of communication</a:t>
            </a:r>
          </a:p>
          <a:p>
            <a:pPr lvl="4"/>
            <a:r>
              <a:rPr lang="en-US" b="1" dirty="0"/>
              <a:t>10X faster than </a:t>
            </a:r>
            <a:r>
              <a:rPr lang="en-US" b="1" dirty="0" err="1"/>
              <a:t>Cresnet</a:t>
            </a:r>
            <a:r>
              <a:rPr lang="en-US" b="1" dirty="0"/>
              <a:t> RS485 network</a:t>
            </a:r>
          </a:p>
          <a:p>
            <a:pPr lvl="3"/>
            <a:r>
              <a:rPr lang="en-US" dirty="0">
                <a:solidFill>
                  <a:srgbClr val="FF0000"/>
                </a:solidFill>
              </a:rPr>
              <a:t>Ethernet provides advanced commissioning and startup options. Scripting and mac address loading</a:t>
            </a:r>
          </a:p>
          <a:p>
            <a:pPr lvl="3"/>
            <a:r>
              <a:rPr lang="en-US" dirty="0">
                <a:solidFill>
                  <a:srgbClr val="FF0000"/>
                </a:solidFill>
              </a:rPr>
              <a:t>Open protocol</a:t>
            </a:r>
          </a:p>
          <a:p>
            <a:pPr lvl="3"/>
            <a:r>
              <a:rPr lang="en-US" dirty="0">
                <a:solidFill>
                  <a:srgbClr val="FF0000"/>
                </a:solidFill>
              </a:rPr>
              <a:t>Provides communication speed and IOT management with real-world fixture control platforms. 0-10V, DALI, DMX…..</a:t>
            </a:r>
          </a:p>
          <a:p>
            <a:pPr lvl="3"/>
            <a:endParaRPr lang="en-US" dirty="0"/>
          </a:p>
          <a:p>
            <a:pPr lvl="3"/>
            <a:endParaRPr lang="en-US" dirty="0"/>
          </a:p>
          <a:p>
            <a:pPr lvl="3"/>
            <a:endParaRPr lang="en-US" dirty="0"/>
          </a:p>
        </p:txBody>
      </p:sp>
      <p:pic>
        <p:nvPicPr>
          <p:cNvPr id="11" name="Picture 10">
            <a:extLst>
              <a:ext uri="{FF2B5EF4-FFF2-40B4-BE49-F238E27FC236}">
                <a16:creationId xmlns:a16="http://schemas.microsoft.com/office/drawing/2014/main" id="{E80ED1C1-8BC3-C545-AE22-042C578085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724576" y="3411063"/>
            <a:ext cx="593125" cy="1328896"/>
          </a:xfrm>
          <a:prstGeom prst="rect">
            <a:avLst/>
          </a:prstGeom>
        </p:spPr>
      </p:pic>
      <p:pic>
        <p:nvPicPr>
          <p:cNvPr id="17" name="Picture 16">
            <a:extLst>
              <a:ext uri="{FF2B5EF4-FFF2-40B4-BE49-F238E27FC236}">
                <a16:creationId xmlns:a16="http://schemas.microsoft.com/office/drawing/2014/main" id="{67124F1F-5AD1-0548-A18F-9147EE679A8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930698" y="588120"/>
            <a:ext cx="983326" cy="1230815"/>
          </a:xfrm>
          <a:prstGeom prst="rect">
            <a:avLst/>
          </a:prstGeom>
        </p:spPr>
      </p:pic>
      <p:sp>
        <p:nvSpPr>
          <p:cNvPr id="2" name="TextBox 1">
            <a:extLst>
              <a:ext uri="{FF2B5EF4-FFF2-40B4-BE49-F238E27FC236}">
                <a16:creationId xmlns:a16="http://schemas.microsoft.com/office/drawing/2014/main" id="{BFC27022-3A91-F546-8BA6-009C5E399121}"/>
              </a:ext>
            </a:extLst>
          </p:cNvPr>
          <p:cNvSpPr txBox="1"/>
          <p:nvPr/>
        </p:nvSpPr>
        <p:spPr>
          <a:xfrm>
            <a:off x="7551583" y="4949480"/>
            <a:ext cx="939112" cy="1015663"/>
          </a:xfrm>
          <a:prstGeom prst="rect">
            <a:avLst/>
          </a:prstGeom>
          <a:noFill/>
          <a:ln>
            <a:solidFill>
              <a:schemeClr val="tx1"/>
            </a:solidFill>
          </a:ln>
        </p:spPr>
        <p:txBody>
          <a:bodyPr wrap="square" rtlCol="0">
            <a:spAutoFit/>
          </a:bodyPr>
          <a:lstStyle/>
          <a:p>
            <a:pPr algn="ctr"/>
            <a:r>
              <a:rPr lang="en-US" sz="1200" dirty="0"/>
              <a:t>Up to 32</a:t>
            </a:r>
          </a:p>
          <a:p>
            <a:pPr algn="ctr"/>
            <a:r>
              <a:rPr lang="en-US" sz="1200" dirty="0"/>
              <a:t>Modules</a:t>
            </a:r>
          </a:p>
          <a:p>
            <a:pPr algn="ctr"/>
            <a:r>
              <a:rPr lang="en-US" sz="1200" dirty="0"/>
              <a:t>Keypads</a:t>
            </a:r>
          </a:p>
          <a:p>
            <a:pPr algn="ctr"/>
            <a:r>
              <a:rPr lang="en-US" sz="1200" dirty="0"/>
              <a:t>Sensors</a:t>
            </a:r>
          </a:p>
          <a:p>
            <a:pPr algn="ctr"/>
            <a:endParaRPr lang="en-US" sz="1200" dirty="0"/>
          </a:p>
        </p:txBody>
      </p:sp>
      <p:cxnSp>
        <p:nvCxnSpPr>
          <p:cNvPr id="8" name="Straight Arrow Connector 7">
            <a:extLst>
              <a:ext uri="{FF2B5EF4-FFF2-40B4-BE49-F238E27FC236}">
                <a16:creationId xmlns:a16="http://schemas.microsoft.com/office/drawing/2014/main" id="{ECADE394-86CA-2B49-8965-0A400770BB18}"/>
              </a:ext>
            </a:extLst>
          </p:cNvPr>
          <p:cNvCxnSpPr>
            <a:cxnSpLocks/>
            <a:stCxn id="11" idx="2"/>
            <a:endCxn id="2" idx="0"/>
          </p:cNvCxnSpPr>
          <p:nvPr/>
        </p:nvCxnSpPr>
        <p:spPr>
          <a:xfrm>
            <a:off x="8021139" y="4739959"/>
            <a:ext cx="0" cy="2095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C77AD943-CBEB-2D47-8641-6D977517110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123355" y="3411063"/>
            <a:ext cx="593125" cy="1328896"/>
          </a:xfrm>
          <a:prstGeom prst="rect">
            <a:avLst/>
          </a:prstGeom>
        </p:spPr>
      </p:pic>
      <p:sp>
        <p:nvSpPr>
          <p:cNvPr id="22" name="TextBox 21">
            <a:extLst>
              <a:ext uri="{FF2B5EF4-FFF2-40B4-BE49-F238E27FC236}">
                <a16:creationId xmlns:a16="http://schemas.microsoft.com/office/drawing/2014/main" id="{910E2DC0-E3F2-9849-BB19-CD3D212FC95B}"/>
              </a:ext>
            </a:extLst>
          </p:cNvPr>
          <p:cNvSpPr txBox="1"/>
          <p:nvPr/>
        </p:nvSpPr>
        <p:spPr>
          <a:xfrm>
            <a:off x="8950362" y="4949480"/>
            <a:ext cx="939112" cy="1015663"/>
          </a:xfrm>
          <a:prstGeom prst="rect">
            <a:avLst/>
          </a:prstGeom>
          <a:noFill/>
          <a:ln>
            <a:solidFill>
              <a:schemeClr val="tx1"/>
            </a:solidFill>
          </a:ln>
        </p:spPr>
        <p:txBody>
          <a:bodyPr wrap="square" rtlCol="0">
            <a:spAutoFit/>
          </a:bodyPr>
          <a:lstStyle/>
          <a:p>
            <a:pPr algn="ctr"/>
            <a:r>
              <a:rPr lang="en-US" sz="1200" dirty="0"/>
              <a:t>Up to 32</a:t>
            </a:r>
          </a:p>
          <a:p>
            <a:pPr algn="ctr"/>
            <a:r>
              <a:rPr lang="en-US" sz="1200" dirty="0"/>
              <a:t>Modules</a:t>
            </a:r>
          </a:p>
          <a:p>
            <a:pPr algn="ctr"/>
            <a:r>
              <a:rPr lang="en-US" sz="1200" dirty="0"/>
              <a:t>Keypads</a:t>
            </a:r>
          </a:p>
          <a:p>
            <a:pPr algn="ctr"/>
            <a:r>
              <a:rPr lang="en-US" sz="1200" dirty="0"/>
              <a:t>Sensors</a:t>
            </a:r>
          </a:p>
          <a:p>
            <a:pPr algn="ctr"/>
            <a:endParaRPr lang="en-US" sz="1200" dirty="0"/>
          </a:p>
        </p:txBody>
      </p:sp>
      <p:cxnSp>
        <p:nvCxnSpPr>
          <p:cNvPr id="23" name="Straight Arrow Connector 22">
            <a:extLst>
              <a:ext uri="{FF2B5EF4-FFF2-40B4-BE49-F238E27FC236}">
                <a16:creationId xmlns:a16="http://schemas.microsoft.com/office/drawing/2014/main" id="{5B32418E-FE08-C244-ADC7-F4C713FFB54B}"/>
              </a:ext>
            </a:extLst>
          </p:cNvPr>
          <p:cNvCxnSpPr>
            <a:cxnSpLocks/>
            <a:stCxn id="21" idx="2"/>
            <a:endCxn id="22" idx="0"/>
          </p:cNvCxnSpPr>
          <p:nvPr/>
        </p:nvCxnSpPr>
        <p:spPr>
          <a:xfrm>
            <a:off x="9419918" y="4739959"/>
            <a:ext cx="0" cy="2095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58FA4637-5DEB-4A4B-93A4-B036A45CC15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502469" y="3411063"/>
            <a:ext cx="593125" cy="1328896"/>
          </a:xfrm>
          <a:prstGeom prst="rect">
            <a:avLst/>
          </a:prstGeom>
        </p:spPr>
      </p:pic>
      <p:sp>
        <p:nvSpPr>
          <p:cNvPr id="25" name="TextBox 24">
            <a:extLst>
              <a:ext uri="{FF2B5EF4-FFF2-40B4-BE49-F238E27FC236}">
                <a16:creationId xmlns:a16="http://schemas.microsoft.com/office/drawing/2014/main" id="{9F101B40-7465-5B48-97B0-F67656F34FE9}"/>
              </a:ext>
            </a:extLst>
          </p:cNvPr>
          <p:cNvSpPr txBox="1"/>
          <p:nvPr/>
        </p:nvSpPr>
        <p:spPr>
          <a:xfrm>
            <a:off x="10329476" y="4949480"/>
            <a:ext cx="939112" cy="1015663"/>
          </a:xfrm>
          <a:prstGeom prst="rect">
            <a:avLst/>
          </a:prstGeom>
          <a:noFill/>
          <a:ln>
            <a:solidFill>
              <a:schemeClr val="tx1"/>
            </a:solidFill>
          </a:ln>
        </p:spPr>
        <p:txBody>
          <a:bodyPr wrap="square" rtlCol="0">
            <a:spAutoFit/>
          </a:bodyPr>
          <a:lstStyle/>
          <a:p>
            <a:pPr algn="ctr"/>
            <a:r>
              <a:rPr lang="en-US" sz="1200" dirty="0"/>
              <a:t>Up to 32</a:t>
            </a:r>
          </a:p>
          <a:p>
            <a:pPr algn="ctr"/>
            <a:r>
              <a:rPr lang="en-US" sz="1200" dirty="0"/>
              <a:t>Modules</a:t>
            </a:r>
          </a:p>
          <a:p>
            <a:pPr algn="ctr"/>
            <a:r>
              <a:rPr lang="en-US" sz="1200" dirty="0"/>
              <a:t>Keypads</a:t>
            </a:r>
          </a:p>
          <a:p>
            <a:pPr algn="ctr"/>
            <a:r>
              <a:rPr lang="en-US" sz="1200" dirty="0"/>
              <a:t>Sensors</a:t>
            </a:r>
          </a:p>
          <a:p>
            <a:pPr algn="ctr"/>
            <a:endParaRPr lang="en-US" sz="1200" dirty="0"/>
          </a:p>
        </p:txBody>
      </p:sp>
      <p:cxnSp>
        <p:nvCxnSpPr>
          <p:cNvPr id="26" name="Straight Arrow Connector 25">
            <a:extLst>
              <a:ext uri="{FF2B5EF4-FFF2-40B4-BE49-F238E27FC236}">
                <a16:creationId xmlns:a16="http://schemas.microsoft.com/office/drawing/2014/main" id="{DD332DC5-CD3F-E143-8F67-828F69B973E2}"/>
              </a:ext>
            </a:extLst>
          </p:cNvPr>
          <p:cNvCxnSpPr>
            <a:cxnSpLocks/>
            <a:stCxn id="24" idx="2"/>
            <a:endCxn id="25" idx="0"/>
          </p:cNvCxnSpPr>
          <p:nvPr/>
        </p:nvCxnSpPr>
        <p:spPr>
          <a:xfrm>
            <a:off x="10799032" y="4739959"/>
            <a:ext cx="0" cy="2095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618D7FA-A99A-0747-AA62-7D62DE7DED70}"/>
              </a:ext>
            </a:extLst>
          </p:cNvPr>
          <p:cNvSpPr txBox="1"/>
          <p:nvPr/>
        </p:nvSpPr>
        <p:spPr>
          <a:xfrm>
            <a:off x="8490695" y="304800"/>
            <a:ext cx="2206802" cy="369332"/>
          </a:xfrm>
          <a:prstGeom prst="rect">
            <a:avLst/>
          </a:prstGeom>
          <a:noFill/>
        </p:spPr>
        <p:txBody>
          <a:bodyPr wrap="square" rtlCol="0">
            <a:spAutoFit/>
          </a:bodyPr>
          <a:lstStyle/>
          <a:p>
            <a:r>
              <a:rPr lang="en-US" dirty="0"/>
              <a:t>Main control panel</a:t>
            </a:r>
          </a:p>
        </p:txBody>
      </p:sp>
      <p:sp>
        <p:nvSpPr>
          <p:cNvPr id="28" name="Cloud 27">
            <a:extLst>
              <a:ext uri="{FF2B5EF4-FFF2-40B4-BE49-F238E27FC236}">
                <a16:creationId xmlns:a16="http://schemas.microsoft.com/office/drawing/2014/main" id="{63A07BC8-0572-E54F-936E-1DAE7CFE0E55}"/>
              </a:ext>
            </a:extLst>
          </p:cNvPr>
          <p:cNvSpPr/>
          <p:nvPr/>
        </p:nvSpPr>
        <p:spPr>
          <a:xfrm>
            <a:off x="8769744" y="2077801"/>
            <a:ext cx="1300349" cy="68847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Network Crestron or client</a:t>
            </a:r>
          </a:p>
        </p:txBody>
      </p:sp>
      <p:cxnSp>
        <p:nvCxnSpPr>
          <p:cNvPr id="30" name="Elbow Connector 29">
            <a:extLst>
              <a:ext uri="{FF2B5EF4-FFF2-40B4-BE49-F238E27FC236}">
                <a16:creationId xmlns:a16="http://schemas.microsoft.com/office/drawing/2014/main" id="{FF21AADD-7962-9444-A2EF-DAB3D4F47D8A}"/>
              </a:ext>
            </a:extLst>
          </p:cNvPr>
          <p:cNvCxnSpPr>
            <a:stCxn id="28" idx="2"/>
            <a:endCxn id="11" idx="0"/>
          </p:cNvCxnSpPr>
          <p:nvPr/>
        </p:nvCxnSpPr>
        <p:spPr>
          <a:xfrm rot="10800000" flipV="1">
            <a:off x="8021139" y="2422039"/>
            <a:ext cx="752638" cy="98902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a:extLst>
              <a:ext uri="{FF2B5EF4-FFF2-40B4-BE49-F238E27FC236}">
                <a16:creationId xmlns:a16="http://schemas.microsoft.com/office/drawing/2014/main" id="{F42C2DF5-75AF-B245-9AF6-879E9BBBC727}"/>
              </a:ext>
            </a:extLst>
          </p:cNvPr>
          <p:cNvCxnSpPr>
            <a:stCxn id="28" idx="0"/>
            <a:endCxn id="24" idx="0"/>
          </p:cNvCxnSpPr>
          <p:nvPr/>
        </p:nvCxnSpPr>
        <p:spPr>
          <a:xfrm>
            <a:off x="10069009" y="2422040"/>
            <a:ext cx="730023" cy="98902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33">
            <a:extLst>
              <a:ext uri="{FF2B5EF4-FFF2-40B4-BE49-F238E27FC236}">
                <a16:creationId xmlns:a16="http://schemas.microsoft.com/office/drawing/2014/main" id="{3AEFC888-5993-1F49-9792-ACB86CF278B2}"/>
              </a:ext>
            </a:extLst>
          </p:cNvPr>
          <p:cNvCxnSpPr>
            <a:cxnSpLocks/>
            <a:endCxn id="21" idx="0"/>
          </p:cNvCxnSpPr>
          <p:nvPr/>
        </p:nvCxnSpPr>
        <p:spPr>
          <a:xfrm rot="5400000">
            <a:off x="9087329" y="3078472"/>
            <a:ext cx="665181" cy="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CA71499-5447-2049-B73D-BA916A337B1E}"/>
              </a:ext>
            </a:extLst>
          </p:cNvPr>
          <p:cNvCxnSpPr>
            <a:stCxn id="17" idx="2"/>
            <a:endCxn id="28" idx="3"/>
          </p:cNvCxnSpPr>
          <p:nvPr/>
        </p:nvCxnSpPr>
        <p:spPr>
          <a:xfrm flipH="1">
            <a:off x="9419919" y="1818935"/>
            <a:ext cx="2442" cy="2982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85DC805D-392A-F449-9CC4-88D0D9CE3F69}"/>
              </a:ext>
            </a:extLst>
          </p:cNvPr>
          <p:cNvSpPr txBox="1"/>
          <p:nvPr/>
        </p:nvSpPr>
        <p:spPr>
          <a:xfrm>
            <a:off x="7147027" y="3094362"/>
            <a:ext cx="4550668" cy="276999"/>
          </a:xfrm>
          <a:prstGeom prst="rect">
            <a:avLst/>
          </a:prstGeom>
          <a:noFill/>
        </p:spPr>
        <p:txBody>
          <a:bodyPr wrap="square" rtlCol="0">
            <a:spAutoFit/>
          </a:bodyPr>
          <a:lstStyle/>
          <a:p>
            <a:pPr algn="ctr"/>
            <a:r>
              <a:rPr lang="en-US" sz="1200" b="1" dirty="0">
                <a:solidFill>
                  <a:srgbClr val="FF0000"/>
                </a:solidFill>
              </a:rPr>
              <a:t>Up to 250 SpaceBuilder cabinets with Ethernet Bridge (EN)</a:t>
            </a:r>
          </a:p>
        </p:txBody>
      </p:sp>
      <p:sp>
        <p:nvSpPr>
          <p:cNvPr id="41" name="TextBox 40">
            <a:extLst>
              <a:ext uri="{FF2B5EF4-FFF2-40B4-BE49-F238E27FC236}">
                <a16:creationId xmlns:a16="http://schemas.microsoft.com/office/drawing/2014/main" id="{884C44CC-5228-3840-BCB2-14E7BF22B761}"/>
              </a:ext>
            </a:extLst>
          </p:cNvPr>
          <p:cNvSpPr txBox="1"/>
          <p:nvPr/>
        </p:nvSpPr>
        <p:spPr>
          <a:xfrm>
            <a:off x="7320730" y="5946901"/>
            <a:ext cx="4198374" cy="276999"/>
          </a:xfrm>
          <a:prstGeom prst="rect">
            <a:avLst/>
          </a:prstGeom>
          <a:noFill/>
        </p:spPr>
        <p:txBody>
          <a:bodyPr wrap="square" rtlCol="0">
            <a:spAutoFit/>
          </a:bodyPr>
          <a:lstStyle/>
          <a:p>
            <a:pPr algn="ctr"/>
            <a:r>
              <a:rPr lang="en-US" sz="1200" b="1" dirty="0">
                <a:solidFill>
                  <a:srgbClr val="FF0000"/>
                </a:solidFill>
              </a:rPr>
              <a:t>System capacity up to 8,000 devices on system</a:t>
            </a:r>
          </a:p>
        </p:txBody>
      </p:sp>
    </p:spTree>
    <p:extLst>
      <p:ext uri="{BB962C8B-B14F-4D97-AF65-F5344CB8AC3E}">
        <p14:creationId xmlns:p14="http://schemas.microsoft.com/office/powerpoint/2010/main" val="1925352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Wireless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p:txBody>
          <a:bodyPr/>
          <a:lstStyle/>
          <a:p>
            <a:r>
              <a:rPr lang="en-US" dirty="0">
                <a:solidFill>
                  <a:srgbClr val="00B0F0"/>
                </a:solidFill>
              </a:rPr>
              <a:t>(shipping since 2017)</a:t>
            </a:r>
          </a:p>
          <a:p>
            <a:pPr marL="182880" lvl="2" indent="0">
              <a:buNone/>
            </a:pPr>
            <a:endParaRPr lang="en-US" dirty="0"/>
          </a:p>
          <a:p>
            <a:pPr marL="182880" lvl="2" indent="0">
              <a:buNone/>
            </a:pPr>
            <a:r>
              <a:rPr lang="en-US" sz="2000" b="1" dirty="0"/>
              <a:t>Only a small number of components:</a:t>
            </a:r>
          </a:p>
          <a:p>
            <a:pPr lvl="3"/>
            <a:r>
              <a:rPr lang="en-US" dirty="0"/>
              <a:t>J-Box load controllers (above ceiling) </a:t>
            </a:r>
          </a:p>
          <a:p>
            <a:pPr lvl="3"/>
            <a:r>
              <a:rPr lang="en-US" dirty="0"/>
              <a:t>Wall box load controllers (smart dimmers)</a:t>
            </a:r>
          </a:p>
          <a:p>
            <a:pPr lvl="3"/>
            <a:r>
              <a:rPr lang="en-US" dirty="0"/>
              <a:t>Keypads – Battery or line-voltage</a:t>
            </a:r>
          </a:p>
          <a:p>
            <a:pPr lvl="3"/>
            <a:r>
              <a:rPr lang="en-US" dirty="0"/>
              <a:t>Sensors – Battery or low-voltage</a:t>
            </a:r>
          </a:p>
          <a:p>
            <a:pPr lvl="3"/>
            <a:r>
              <a:rPr lang="en-US" dirty="0"/>
              <a:t>Networking bridge and Gateway - (wireless)</a:t>
            </a:r>
          </a:p>
          <a:p>
            <a:pPr lvl="3"/>
            <a:r>
              <a:rPr lang="en-US" dirty="0"/>
              <a:t>Hub – Central management</a:t>
            </a:r>
          </a:p>
          <a:p>
            <a:pPr lvl="3"/>
            <a:r>
              <a:rPr lang="en-US" dirty="0"/>
              <a:t>Accessories – IO, WAP, etc.</a:t>
            </a:r>
          </a:p>
        </p:txBody>
      </p:sp>
      <p:pic>
        <p:nvPicPr>
          <p:cNvPr id="5" name="Picture 4">
            <a:extLst>
              <a:ext uri="{FF2B5EF4-FFF2-40B4-BE49-F238E27FC236}">
                <a16:creationId xmlns:a16="http://schemas.microsoft.com/office/drawing/2014/main" id="{273544F1-5489-A445-B524-5BCAD8C7E231}"/>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096000" y="685799"/>
            <a:ext cx="6096000" cy="5051737"/>
          </a:xfrm>
          <a:prstGeom prst="rect">
            <a:avLst/>
          </a:prstGeom>
        </p:spPr>
      </p:pic>
    </p:spTree>
    <p:extLst>
      <p:ext uri="{BB962C8B-B14F-4D97-AF65-F5344CB8AC3E}">
        <p14:creationId xmlns:p14="http://schemas.microsoft.com/office/powerpoint/2010/main" val="20462561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Wireless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p:txBody>
          <a:bodyPr/>
          <a:lstStyle/>
          <a:p>
            <a:r>
              <a:rPr lang="en-US" dirty="0"/>
              <a:t>Zūm </a:t>
            </a:r>
            <a:r>
              <a:rPr lang="en-US" dirty="0">
                <a:solidFill>
                  <a:srgbClr val="00B050"/>
                </a:solidFill>
              </a:rPr>
              <a:t>wireless</a:t>
            </a:r>
            <a:r>
              <a:rPr lang="en-US" dirty="0"/>
              <a:t> Communication</a:t>
            </a:r>
          </a:p>
          <a:p>
            <a:pPr marL="182880" lvl="2" indent="0">
              <a:buNone/>
            </a:pPr>
            <a:endParaRPr lang="en-US" dirty="0"/>
          </a:p>
          <a:p>
            <a:pPr marL="182880" lvl="2" indent="0">
              <a:buNone/>
            </a:pPr>
            <a:r>
              <a:rPr lang="en-US" sz="2000" b="1" dirty="0"/>
              <a:t>Devices in the room communicate using modified Zigbee communication – 2.4 GHz (802.15.4)</a:t>
            </a:r>
          </a:p>
          <a:p>
            <a:pPr marL="182880" lvl="2" indent="0">
              <a:buNone/>
            </a:pPr>
            <a:endParaRPr lang="en-US" sz="2000" b="1" dirty="0"/>
          </a:p>
          <a:p>
            <a:pPr marL="182880" lvl="2" indent="0">
              <a:buNone/>
            </a:pPr>
            <a:r>
              <a:rPr lang="en-US" sz="2000" b="1" dirty="0"/>
              <a:t>RF Channels limited to avoid WI-FI traffic</a:t>
            </a:r>
          </a:p>
          <a:p>
            <a:pPr lvl="3"/>
            <a:r>
              <a:rPr lang="en-US" dirty="0"/>
              <a:t>Zūm uses  channels 15, 20, 25, 26 (802.15.4) which do not overlap with Wi-Fi (802.11) – channel is selected automatically when network is formed</a:t>
            </a:r>
          </a:p>
          <a:p>
            <a:pPr lvl="3"/>
            <a:r>
              <a:rPr lang="en-US" dirty="0"/>
              <a:t>System automatically switches channels if any signal interference</a:t>
            </a:r>
          </a:p>
        </p:txBody>
      </p:sp>
      <p:pic>
        <p:nvPicPr>
          <p:cNvPr id="6" name="Picture 5">
            <a:extLst>
              <a:ext uri="{FF2B5EF4-FFF2-40B4-BE49-F238E27FC236}">
                <a16:creationId xmlns:a16="http://schemas.microsoft.com/office/drawing/2014/main" id="{F3DC7179-8409-6848-8585-9322C4DC2CCE}"/>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flipH="1">
            <a:off x="8240999" y="1562674"/>
            <a:ext cx="2374519" cy="1694016"/>
          </a:xfrm>
          <a:prstGeom prst="rect">
            <a:avLst/>
          </a:prstGeom>
        </p:spPr>
      </p:pic>
      <p:pic>
        <p:nvPicPr>
          <p:cNvPr id="7" name="Picture 6">
            <a:extLst>
              <a:ext uri="{FF2B5EF4-FFF2-40B4-BE49-F238E27FC236}">
                <a16:creationId xmlns:a16="http://schemas.microsoft.com/office/drawing/2014/main" id="{EBE2DBCB-42D5-F844-8450-A404CDC920A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33846" y="3601310"/>
            <a:ext cx="4815253" cy="2020540"/>
          </a:xfrm>
          <a:prstGeom prst="rect">
            <a:avLst/>
          </a:prstGeom>
        </p:spPr>
      </p:pic>
    </p:spTree>
    <p:extLst>
      <p:ext uri="{BB962C8B-B14F-4D97-AF65-F5344CB8AC3E}">
        <p14:creationId xmlns:p14="http://schemas.microsoft.com/office/powerpoint/2010/main" val="37061001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467596" y="396875"/>
            <a:ext cx="11326091" cy="5935587"/>
          </a:xfrm>
        </p:spPr>
      </p:pic>
      <p:sp>
        <p:nvSpPr>
          <p:cNvPr id="3" name="Footer Placeholder 2"/>
          <p:cNvSpPr>
            <a:spLocks noGrp="1"/>
          </p:cNvSpPr>
          <p:nvPr>
            <p:ph type="ftr" sz="quarter" idx="4294967295"/>
          </p:nvPr>
        </p:nvSpPr>
        <p:spPr>
          <a:xfrm>
            <a:off x="1" y="6410325"/>
            <a:ext cx="2160588" cy="76200"/>
          </a:xfrm>
        </p:spPr>
        <p:txBody>
          <a:bodyPr/>
          <a:lstStyle/>
          <a:p>
            <a:pPr defTabSz="914377"/>
            <a:endParaRPr lang="en-GB" dirty="0">
              <a:solidFill>
                <a:srgbClr val="000000"/>
              </a:solidFill>
              <a:latin typeface="Arial" panose="020B0604020202020204"/>
            </a:endParaRPr>
          </a:p>
        </p:txBody>
      </p:sp>
    </p:spTree>
    <p:extLst>
      <p:ext uri="{BB962C8B-B14F-4D97-AF65-F5344CB8AC3E}">
        <p14:creationId xmlns:p14="http://schemas.microsoft.com/office/powerpoint/2010/main" val="34424206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Zūm 2.4 GHz: How does it work?</a:t>
            </a:r>
          </a:p>
        </p:txBody>
      </p:sp>
      <p:sp>
        <p:nvSpPr>
          <p:cNvPr id="3" name="Content Placeholder 2"/>
          <p:cNvSpPr>
            <a:spLocks noGrp="1"/>
          </p:cNvSpPr>
          <p:nvPr>
            <p:ph idx="1"/>
          </p:nvPr>
        </p:nvSpPr>
        <p:spPr>
          <a:xfrm>
            <a:off x="682222" y="1487626"/>
            <a:ext cx="4808707" cy="4395787"/>
          </a:xfrm>
        </p:spPr>
        <p:txBody>
          <a:bodyPr/>
          <a:lstStyle/>
          <a:p>
            <a:pPr lvl="0"/>
            <a:r>
              <a:rPr lang="en-US" dirty="0"/>
              <a:t>Zūm </a:t>
            </a:r>
            <a:r>
              <a:rPr lang="en-US" dirty="0">
                <a:solidFill>
                  <a:srgbClr val="00B050"/>
                </a:solidFill>
              </a:rPr>
              <a:t>Wireless</a:t>
            </a:r>
            <a:r>
              <a:rPr lang="en-US" dirty="0"/>
              <a:t> Mesh</a:t>
            </a:r>
          </a:p>
          <a:p>
            <a:pPr lvl="2"/>
            <a:r>
              <a:rPr lang="en-US" dirty="0"/>
              <a:t>Zūm Wireless Mesh works inside of spaces</a:t>
            </a:r>
          </a:p>
          <a:p>
            <a:pPr lvl="2"/>
            <a:r>
              <a:rPr lang="en-US" dirty="0"/>
              <a:t>Devices can create own Peer-to-Peer </a:t>
            </a:r>
            <a:br>
              <a:rPr lang="en-US" dirty="0"/>
            </a:br>
            <a:r>
              <a:rPr lang="en-US" dirty="0"/>
              <a:t>mesh within the space (no processor needed)</a:t>
            </a:r>
          </a:p>
          <a:p>
            <a:pPr lvl="2"/>
            <a:r>
              <a:rPr lang="en-US" dirty="0"/>
              <a:t>2.4 GHz, 802.15.4 communications with </a:t>
            </a:r>
            <a:br>
              <a:rPr lang="en-US" dirty="0"/>
            </a:br>
            <a:r>
              <a:rPr lang="en-US" dirty="0">
                <a:solidFill>
                  <a:srgbClr val="007CA0"/>
                </a:solidFill>
              </a:rPr>
              <a:t>AES-128</a:t>
            </a:r>
            <a:r>
              <a:rPr lang="en-US" b="1" dirty="0">
                <a:solidFill>
                  <a:srgbClr val="007CA0"/>
                </a:solidFill>
              </a:rPr>
              <a:t> encryption </a:t>
            </a:r>
            <a:r>
              <a:rPr lang="en-US" dirty="0"/>
              <a:t>for security</a:t>
            </a:r>
          </a:p>
          <a:p>
            <a:pPr lvl="2"/>
            <a:r>
              <a:rPr lang="en-US" dirty="0"/>
              <a:t>End-to-end government approved</a:t>
            </a:r>
          </a:p>
          <a:p>
            <a:pPr lvl="2"/>
            <a:r>
              <a:rPr lang="en-US" dirty="0"/>
              <a:t>Auto RF channel selection</a:t>
            </a:r>
            <a:endParaRPr lang="en-GB" dirty="0"/>
          </a:p>
        </p:txBody>
      </p:sp>
      <p:pic>
        <p:nvPicPr>
          <p:cNvPr id="9" name="Content Placeholder 8">
            <a:extLst>
              <a:ext uri="{FF2B5EF4-FFF2-40B4-BE49-F238E27FC236}">
                <a16:creationId xmlns:a16="http://schemas.microsoft.com/office/drawing/2014/main" id="{C00165E5-B305-4D89-BF0C-25826234C84F}"/>
              </a:ext>
            </a:extLst>
          </p:cNvPr>
          <p:cNvPicPr>
            <a:picLocks noGrp="1" noChangeAspect="1"/>
          </p:cNvPicPr>
          <p:nvPr>
            <p:ph sz="quarter" idx="15"/>
          </p:nvPr>
        </p:nvPicPr>
        <p:blipFill rotWithShape="1">
          <a:blip r:embed="rId2" cstate="hqprint">
            <a:extLst>
              <a:ext uri="{28A0092B-C50C-407E-A947-70E740481C1C}">
                <a14:useLocalDpi xmlns:a14="http://schemas.microsoft.com/office/drawing/2010/main"/>
              </a:ext>
            </a:extLst>
          </a:blip>
          <a:srcRect/>
          <a:stretch/>
        </p:blipFill>
        <p:spPr>
          <a:xfrm>
            <a:off x="6417297" y="1487626"/>
            <a:ext cx="5174945" cy="3882749"/>
          </a:xfrm>
          <a:prstGeom prst="rect">
            <a:avLst/>
          </a:prstGeom>
        </p:spPr>
      </p:pic>
    </p:spTree>
    <p:extLst>
      <p:ext uri="{BB962C8B-B14F-4D97-AF65-F5344CB8AC3E}">
        <p14:creationId xmlns:p14="http://schemas.microsoft.com/office/powerpoint/2010/main" val="15146701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Zūm 2.4 GHz: How does it work?</a:t>
            </a:r>
          </a:p>
        </p:txBody>
      </p:sp>
      <p:sp>
        <p:nvSpPr>
          <p:cNvPr id="3" name="Content Placeholder 2"/>
          <p:cNvSpPr>
            <a:spLocks noGrp="1"/>
          </p:cNvSpPr>
          <p:nvPr>
            <p:ph idx="1"/>
          </p:nvPr>
        </p:nvSpPr>
        <p:spPr>
          <a:xfrm>
            <a:off x="608650" y="1392792"/>
            <a:ext cx="4808707" cy="4395787"/>
          </a:xfrm>
        </p:spPr>
        <p:txBody>
          <a:bodyPr/>
          <a:lstStyle/>
          <a:p>
            <a:pPr lvl="0"/>
            <a:r>
              <a:rPr lang="en-US" dirty="0"/>
              <a:t>Zūm </a:t>
            </a:r>
            <a:r>
              <a:rPr lang="en-US" dirty="0">
                <a:solidFill>
                  <a:srgbClr val="00B050"/>
                </a:solidFill>
              </a:rPr>
              <a:t>Wireless</a:t>
            </a:r>
            <a:r>
              <a:rPr lang="en-US" dirty="0"/>
              <a:t> Mesh</a:t>
            </a:r>
          </a:p>
          <a:p>
            <a:pPr lvl="2"/>
            <a:r>
              <a:rPr lang="en-US" sz="1800" dirty="0"/>
              <a:t>Zūm Mesh works inside of spaces</a:t>
            </a:r>
          </a:p>
          <a:p>
            <a:pPr lvl="2"/>
            <a:r>
              <a:rPr lang="en-US" sz="1800" dirty="0"/>
              <a:t>Devices can create peer-to-peer </a:t>
            </a:r>
            <a:br>
              <a:rPr lang="en-US" sz="1800" dirty="0"/>
            </a:br>
            <a:r>
              <a:rPr lang="en-US" sz="1800" dirty="0"/>
              <a:t>mesh within the space (no processor needed)</a:t>
            </a:r>
          </a:p>
          <a:p>
            <a:pPr lvl="2"/>
            <a:r>
              <a:rPr lang="en-US" sz="1800" dirty="0"/>
              <a:t>2.4 GHz, 802.15.4 communications with </a:t>
            </a:r>
            <a:br>
              <a:rPr lang="en-US" sz="1800" dirty="0"/>
            </a:br>
            <a:r>
              <a:rPr lang="en-US" sz="1800" dirty="0">
                <a:solidFill>
                  <a:srgbClr val="007CA0"/>
                </a:solidFill>
              </a:rPr>
              <a:t>AES-128</a:t>
            </a:r>
            <a:r>
              <a:rPr lang="en-US" sz="1800" b="1" dirty="0">
                <a:solidFill>
                  <a:srgbClr val="007CA0"/>
                </a:solidFill>
              </a:rPr>
              <a:t> encryption </a:t>
            </a:r>
            <a:r>
              <a:rPr lang="en-US" sz="1800" dirty="0"/>
              <a:t>for security</a:t>
            </a:r>
          </a:p>
          <a:p>
            <a:pPr lvl="2"/>
            <a:r>
              <a:rPr lang="en-US" sz="1800" dirty="0"/>
              <a:t>Auto RF channel selection</a:t>
            </a:r>
            <a:endParaRPr lang="en-GB" sz="1800" dirty="0"/>
          </a:p>
        </p:txBody>
      </p:sp>
      <p:pic>
        <p:nvPicPr>
          <p:cNvPr id="2" name="Picture 1"/>
          <p:cNvPicPr>
            <a:picLocks noChangeAspect="1"/>
          </p:cNvPicPr>
          <p:nvPr/>
        </p:nvPicPr>
        <p:blipFill>
          <a:blip r:embed="rId2"/>
          <a:stretch>
            <a:fillRect/>
          </a:stretch>
        </p:blipFill>
        <p:spPr>
          <a:xfrm>
            <a:off x="6413049" y="885537"/>
            <a:ext cx="5369403" cy="5152835"/>
          </a:xfrm>
          <a:prstGeom prst="rect">
            <a:avLst/>
          </a:prstGeom>
        </p:spPr>
      </p:pic>
    </p:spTree>
    <p:extLst>
      <p:ext uri="{BB962C8B-B14F-4D97-AF65-F5344CB8AC3E}">
        <p14:creationId xmlns:p14="http://schemas.microsoft.com/office/powerpoint/2010/main" val="27049832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 how does it work?</a:t>
            </a:r>
          </a:p>
        </p:txBody>
      </p:sp>
      <p:sp>
        <p:nvSpPr>
          <p:cNvPr id="3" name="Content Placeholder 2"/>
          <p:cNvSpPr>
            <a:spLocks noGrp="1"/>
          </p:cNvSpPr>
          <p:nvPr>
            <p:ph idx="1"/>
          </p:nvPr>
        </p:nvSpPr>
        <p:spPr>
          <a:xfrm>
            <a:off x="966000" y="1633537"/>
            <a:ext cx="10260000" cy="334751"/>
          </a:xfrm>
        </p:spPr>
        <p:txBody>
          <a:bodyPr>
            <a:normAutofit fontScale="92500" lnSpcReduction="20000"/>
          </a:bodyPr>
          <a:lstStyle/>
          <a:p>
            <a:pPr lvl="0"/>
            <a:r>
              <a:rPr lang="en-US" dirty="0"/>
              <a:t>Zūm </a:t>
            </a:r>
            <a:r>
              <a:rPr lang="en-US" dirty="0">
                <a:solidFill>
                  <a:srgbClr val="00B050"/>
                </a:solidFill>
              </a:rPr>
              <a:t>wireless</a:t>
            </a:r>
            <a:r>
              <a:rPr lang="en-US" dirty="0"/>
              <a:t> uses a distributed system design</a:t>
            </a:r>
          </a:p>
        </p:txBody>
      </p:sp>
      <p:pic>
        <p:nvPicPr>
          <p:cNvPr id="7" name="Picture 6"/>
          <p:cNvPicPr>
            <a:picLocks noChangeAspect="1"/>
          </p:cNvPicPr>
          <p:nvPr/>
        </p:nvPicPr>
        <p:blipFill>
          <a:blip r:embed="rId2"/>
          <a:stretch>
            <a:fillRect/>
          </a:stretch>
        </p:blipFill>
        <p:spPr>
          <a:xfrm>
            <a:off x="229359" y="2288230"/>
            <a:ext cx="3897827" cy="3740612"/>
          </a:xfrm>
          <a:prstGeom prst="rect">
            <a:avLst/>
          </a:prstGeom>
        </p:spPr>
      </p:pic>
      <p:pic>
        <p:nvPicPr>
          <p:cNvPr id="2" name="Picture 1"/>
          <p:cNvPicPr>
            <a:picLocks noChangeAspect="1"/>
          </p:cNvPicPr>
          <p:nvPr/>
        </p:nvPicPr>
        <p:blipFill>
          <a:blip r:embed="rId3"/>
          <a:stretch>
            <a:fillRect/>
          </a:stretch>
        </p:blipFill>
        <p:spPr>
          <a:xfrm>
            <a:off x="4203588" y="2258313"/>
            <a:ext cx="3895683" cy="3743268"/>
          </a:xfrm>
          <a:prstGeom prst="rect">
            <a:avLst/>
          </a:prstGeom>
        </p:spPr>
      </p:pic>
      <p:pic>
        <p:nvPicPr>
          <p:cNvPr id="4" name="Picture 3"/>
          <p:cNvPicPr>
            <a:picLocks noChangeAspect="1"/>
          </p:cNvPicPr>
          <p:nvPr/>
        </p:nvPicPr>
        <p:blipFill>
          <a:blip r:embed="rId3"/>
          <a:stretch>
            <a:fillRect/>
          </a:stretch>
        </p:blipFill>
        <p:spPr>
          <a:xfrm>
            <a:off x="8169604" y="2258313"/>
            <a:ext cx="3895683" cy="3743268"/>
          </a:xfrm>
          <a:prstGeom prst="rect">
            <a:avLst/>
          </a:prstGeom>
        </p:spPr>
      </p:pic>
    </p:spTree>
    <p:extLst>
      <p:ext uri="{BB962C8B-B14F-4D97-AF65-F5344CB8AC3E}">
        <p14:creationId xmlns:p14="http://schemas.microsoft.com/office/powerpoint/2010/main" val="4207897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Wireless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p:txBody>
          <a:bodyPr>
            <a:normAutofit fontScale="92500" lnSpcReduction="20000"/>
          </a:bodyPr>
          <a:lstStyle/>
          <a:p>
            <a:r>
              <a:rPr lang="en-US" dirty="0">
                <a:solidFill>
                  <a:srgbClr val="00B0F0"/>
                </a:solidFill>
              </a:rPr>
              <a:t>Load Controllers</a:t>
            </a:r>
          </a:p>
          <a:p>
            <a:pPr marL="182880" lvl="2" indent="0">
              <a:buNone/>
            </a:pPr>
            <a:endParaRPr lang="en-US" dirty="0"/>
          </a:p>
          <a:p>
            <a:pPr lvl="2"/>
            <a:r>
              <a:rPr lang="en-US" sz="2000" dirty="0"/>
              <a:t>Easy to install / wire leads</a:t>
            </a:r>
          </a:p>
          <a:p>
            <a:pPr lvl="2"/>
            <a:r>
              <a:rPr lang="en-US" sz="2000" dirty="0"/>
              <a:t>Knockout mounted</a:t>
            </a:r>
          </a:p>
          <a:p>
            <a:pPr lvl="2"/>
            <a:r>
              <a:rPr lang="en-US" sz="2000" dirty="0"/>
              <a:t>Plenum-rated case</a:t>
            </a:r>
          </a:p>
          <a:p>
            <a:pPr lvl="2"/>
            <a:r>
              <a:rPr lang="en-US" sz="2000" dirty="0"/>
              <a:t>Universal 120 - 277 VAC input</a:t>
            </a:r>
          </a:p>
          <a:p>
            <a:pPr lvl="2"/>
            <a:r>
              <a:rPr lang="en-US" sz="2000" u="sng" dirty="0"/>
              <a:t>Load types</a:t>
            </a:r>
            <a:r>
              <a:rPr lang="en-US" sz="2000" dirty="0"/>
              <a:t>:</a:t>
            </a:r>
          </a:p>
          <a:p>
            <a:pPr lvl="3"/>
            <a:r>
              <a:rPr lang="en-US" sz="2000" dirty="0"/>
              <a:t>Switching (16A)</a:t>
            </a:r>
          </a:p>
          <a:p>
            <a:pPr lvl="3"/>
            <a:r>
              <a:rPr lang="en-US" sz="2000" dirty="0"/>
              <a:t>0-10V dimming (5A or 16A)</a:t>
            </a:r>
          </a:p>
          <a:p>
            <a:pPr lvl="3"/>
            <a:r>
              <a:rPr lang="en-US" sz="2000" dirty="0"/>
              <a:t>0-10V dimming 16A-EM (Emergency)</a:t>
            </a:r>
          </a:p>
          <a:p>
            <a:pPr lvl="3"/>
            <a:r>
              <a:rPr lang="en-US" sz="2000" dirty="0"/>
              <a:t>Plug loads (20A) (Isolated control </a:t>
            </a:r>
            <a:br>
              <a:rPr lang="en-US" sz="2000" dirty="0"/>
            </a:br>
            <a:r>
              <a:rPr lang="en-US" sz="2000" dirty="0"/>
              <a:t>for auto-on or occupancy mode)</a:t>
            </a:r>
          </a:p>
          <a:p>
            <a:pPr lvl="3"/>
            <a:r>
              <a:rPr lang="en-US" sz="2000" dirty="0"/>
              <a:t>DALI</a:t>
            </a:r>
          </a:p>
          <a:p>
            <a:pPr marL="182880" lvl="2" indent="0">
              <a:buNone/>
            </a:pPr>
            <a:endParaRPr lang="en-US" dirty="0"/>
          </a:p>
        </p:txBody>
      </p:sp>
      <p:pic>
        <p:nvPicPr>
          <p:cNvPr id="8" name="Content Placeholder 6">
            <a:extLst>
              <a:ext uri="{FF2B5EF4-FFF2-40B4-BE49-F238E27FC236}">
                <a16:creationId xmlns:a16="http://schemas.microsoft.com/office/drawing/2014/main" id="{2B55A986-22D9-CD48-AFC1-85B16976472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8161692" y="-406807"/>
            <a:ext cx="2543532" cy="4308276"/>
          </a:xfrm>
          <a:prstGeom prst="rect">
            <a:avLst/>
          </a:prstGeom>
        </p:spPr>
      </p:pic>
      <p:pic>
        <p:nvPicPr>
          <p:cNvPr id="9" name="Picture 8">
            <a:extLst>
              <a:ext uri="{FF2B5EF4-FFF2-40B4-BE49-F238E27FC236}">
                <a16:creationId xmlns:a16="http://schemas.microsoft.com/office/drawing/2014/main" id="{1F469A2C-B64C-7E4F-9A32-98CE26C32E2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049346" y="3092669"/>
            <a:ext cx="4768224" cy="1202946"/>
          </a:xfrm>
          <a:prstGeom prst="rect">
            <a:avLst/>
          </a:prstGeom>
        </p:spPr>
      </p:pic>
      <p:pic>
        <p:nvPicPr>
          <p:cNvPr id="7" name="Picture 6">
            <a:hlinkClick r:id="rId4" action="ppaction://hlinksldjump"/>
            <a:extLst>
              <a:ext uri="{FF2B5EF4-FFF2-40B4-BE49-F238E27FC236}">
                <a16:creationId xmlns:a16="http://schemas.microsoft.com/office/drawing/2014/main" id="{1327FE0C-509C-1F4D-9020-3EF979755DD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521167" y="5546699"/>
            <a:ext cx="292285" cy="290986"/>
          </a:xfrm>
          <a:prstGeom prst="rect">
            <a:avLst/>
          </a:prstGeom>
        </p:spPr>
      </p:pic>
      <p:pic>
        <p:nvPicPr>
          <p:cNvPr id="10" name="Picture 9">
            <a:hlinkClick r:id="rId6" action="ppaction://hlinksldjump"/>
            <a:extLst>
              <a:ext uri="{FF2B5EF4-FFF2-40B4-BE49-F238E27FC236}">
                <a16:creationId xmlns:a16="http://schemas.microsoft.com/office/drawing/2014/main" id="{2F7A4B1C-12C4-0343-B6D9-8E2F6FEDA44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938168" y="4631946"/>
            <a:ext cx="292285" cy="290986"/>
          </a:xfrm>
          <a:prstGeom prst="rect">
            <a:avLst/>
          </a:prstGeom>
        </p:spPr>
      </p:pic>
      <p:sp>
        <p:nvSpPr>
          <p:cNvPr id="11" name="Rectangle 10">
            <a:extLst>
              <a:ext uri="{FF2B5EF4-FFF2-40B4-BE49-F238E27FC236}">
                <a16:creationId xmlns:a16="http://schemas.microsoft.com/office/drawing/2014/main" id="{95F121E3-7275-F54E-BDE5-D4D2579AE80D}"/>
              </a:ext>
            </a:extLst>
          </p:cNvPr>
          <p:cNvSpPr/>
          <p:nvPr/>
        </p:nvSpPr>
        <p:spPr>
          <a:xfrm>
            <a:off x="7049346" y="4631946"/>
            <a:ext cx="2583592" cy="1384995"/>
          </a:xfrm>
          <a:prstGeom prst="rect">
            <a:avLst/>
          </a:prstGeom>
        </p:spPr>
        <p:txBody>
          <a:bodyPr wrap="none">
            <a:spAutoFit/>
          </a:bodyPr>
          <a:lstStyle/>
          <a:p>
            <a:pPr lvl="0"/>
            <a:r>
              <a:rPr lang="en-US" sz="1400" dirty="0"/>
              <a:t>ZUMMESH-JBOX-20A-SW</a:t>
            </a:r>
          </a:p>
          <a:p>
            <a:pPr lvl="0"/>
            <a:r>
              <a:rPr lang="en-US" sz="1400" dirty="0"/>
              <a:t>ZUMMESH-JBOX-16A-LV</a:t>
            </a:r>
          </a:p>
          <a:p>
            <a:pPr lvl="0"/>
            <a:r>
              <a:rPr lang="en-US" sz="1400" dirty="0"/>
              <a:t>ZUMMESH-JBOX-5A-LV</a:t>
            </a:r>
          </a:p>
          <a:p>
            <a:pPr lvl="0"/>
            <a:r>
              <a:rPr lang="en-US" sz="1400" dirty="0"/>
              <a:t>ZUMMESH-JBOX-16A-LV-EM</a:t>
            </a:r>
          </a:p>
          <a:p>
            <a:pPr lvl="0"/>
            <a:r>
              <a:rPr lang="en-US" sz="1400" dirty="0"/>
              <a:t>ZUMMESH-JBOX-20A-PLUG</a:t>
            </a:r>
          </a:p>
          <a:p>
            <a:pPr lvl="0"/>
            <a:r>
              <a:rPr lang="en-US" sz="1400" dirty="0"/>
              <a:t>ZUMMESH-JBOX-DALI</a:t>
            </a:r>
          </a:p>
        </p:txBody>
      </p:sp>
    </p:spTree>
    <p:extLst>
      <p:ext uri="{BB962C8B-B14F-4D97-AF65-F5344CB8AC3E}">
        <p14:creationId xmlns:p14="http://schemas.microsoft.com/office/powerpoint/2010/main" val="28214754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Wireless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p:txBody>
          <a:bodyPr>
            <a:normAutofit/>
          </a:bodyPr>
          <a:lstStyle/>
          <a:p>
            <a:r>
              <a:rPr lang="en-US" dirty="0">
                <a:solidFill>
                  <a:srgbClr val="00B0F0"/>
                </a:solidFill>
              </a:rPr>
              <a:t>Universal Phase Controller</a:t>
            </a:r>
          </a:p>
          <a:p>
            <a:pPr marL="182880" lvl="2" indent="0">
              <a:buNone/>
            </a:pPr>
            <a:endParaRPr lang="en-US" dirty="0"/>
          </a:p>
          <a:p>
            <a:pPr lvl="2"/>
            <a:r>
              <a:rPr lang="en-US" dirty="0"/>
              <a:t>Zūm Mesh wireless communication</a:t>
            </a:r>
          </a:p>
          <a:p>
            <a:pPr lvl="2"/>
            <a:r>
              <a:rPr lang="en-US" dirty="0"/>
              <a:t>Knockout feeds</a:t>
            </a:r>
          </a:p>
          <a:p>
            <a:pPr lvl="2"/>
            <a:r>
              <a:rPr lang="en-US" dirty="0"/>
              <a:t>Plenum rated case</a:t>
            </a:r>
          </a:p>
          <a:p>
            <a:pPr lvl="2"/>
            <a:r>
              <a:rPr lang="en-US" dirty="0"/>
              <a:t>Universal 120 - 277 VAC input</a:t>
            </a:r>
          </a:p>
          <a:p>
            <a:pPr lvl="2"/>
            <a:r>
              <a:rPr lang="en-US" u="sng" dirty="0"/>
              <a:t>Load types</a:t>
            </a:r>
            <a:r>
              <a:rPr lang="en-US" dirty="0"/>
              <a:t>:</a:t>
            </a:r>
          </a:p>
          <a:p>
            <a:pPr lvl="3"/>
            <a:r>
              <a:rPr lang="en-US" dirty="0"/>
              <a:t>2-wire universal phase dimming (20A)</a:t>
            </a:r>
          </a:p>
          <a:p>
            <a:pPr lvl="3"/>
            <a:r>
              <a:rPr lang="en-US" dirty="0"/>
              <a:t>Forward or Reverse phase</a:t>
            </a:r>
          </a:p>
          <a:p>
            <a:pPr marL="182880" lvl="2" indent="0">
              <a:buNone/>
            </a:pPr>
            <a:endParaRPr lang="en-US" dirty="0"/>
          </a:p>
        </p:txBody>
      </p:sp>
      <p:pic>
        <p:nvPicPr>
          <p:cNvPr id="5" name="Content Placeholder 3">
            <a:extLst>
              <a:ext uri="{FF2B5EF4-FFF2-40B4-BE49-F238E27FC236}">
                <a16:creationId xmlns:a16="http://schemas.microsoft.com/office/drawing/2014/main" id="{A1227F7A-B2AB-3E41-920B-84BE83E1B6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40445" y="1142999"/>
            <a:ext cx="3066816" cy="3816232"/>
          </a:xfrm>
          <a:prstGeom prst="rect">
            <a:avLst/>
          </a:prstGeom>
        </p:spPr>
      </p:pic>
      <p:sp>
        <p:nvSpPr>
          <p:cNvPr id="6" name="Rectangle 5">
            <a:extLst>
              <a:ext uri="{FF2B5EF4-FFF2-40B4-BE49-F238E27FC236}">
                <a16:creationId xmlns:a16="http://schemas.microsoft.com/office/drawing/2014/main" id="{B51F574C-0802-EB46-9901-2AF8ECA46909}"/>
              </a:ext>
            </a:extLst>
          </p:cNvPr>
          <p:cNvSpPr/>
          <p:nvPr/>
        </p:nvSpPr>
        <p:spPr>
          <a:xfrm>
            <a:off x="7107524" y="5802869"/>
            <a:ext cx="2408032" cy="307777"/>
          </a:xfrm>
          <a:prstGeom prst="rect">
            <a:avLst/>
          </a:prstGeom>
        </p:spPr>
        <p:txBody>
          <a:bodyPr wrap="none">
            <a:spAutoFit/>
          </a:bodyPr>
          <a:lstStyle/>
          <a:p>
            <a:pPr lvl="0"/>
            <a:r>
              <a:rPr lang="en-US" sz="1400" dirty="0"/>
              <a:t>ZUMMESH-EXP-16A-DIMU</a:t>
            </a:r>
          </a:p>
        </p:txBody>
      </p:sp>
    </p:spTree>
    <p:extLst>
      <p:ext uri="{BB962C8B-B14F-4D97-AF65-F5344CB8AC3E}">
        <p14:creationId xmlns:p14="http://schemas.microsoft.com/office/powerpoint/2010/main" val="2767007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hqprint">
            <a:extLst>
              <a:ext uri="{28A0092B-C50C-407E-A947-70E740481C1C}">
                <a14:useLocalDpi xmlns:a14="http://schemas.microsoft.com/office/drawing/2010/main"/>
              </a:ext>
            </a:extLst>
          </a:blip>
          <a:srcRect t="-26283"/>
          <a:stretch/>
        </p:blipFill>
        <p:spPr>
          <a:xfrm>
            <a:off x="0" y="-1598996"/>
            <a:ext cx="12167295" cy="8456996"/>
          </a:xfrm>
          <a:prstGeom prst="rect">
            <a:avLst/>
          </a:prstGeom>
        </p:spPr>
      </p:pic>
      <p:sp>
        <p:nvSpPr>
          <p:cNvPr id="6" name="Rectangle 5"/>
          <p:cNvSpPr/>
          <p:nvPr/>
        </p:nvSpPr>
        <p:spPr>
          <a:xfrm>
            <a:off x="4559726" y="5820364"/>
            <a:ext cx="7595846" cy="901111"/>
          </a:xfrm>
          <a:prstGeom prst="rect">
            <a:avLst/>
          </a:prstGeom>
          <a:solidFill>
            <a:srgbClr val="0099D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40"/>
            <a:r>
              <a:rPr lang="en-US" sz="2800" b="1" dirty="0">
                <a:solidFill>
                  <a:prstClr val="white"/>
                </a:solidFill>
                <a:effectLst>
                  <a:outerShdw blurRad="38100" dist="38100" dir="2700000" algn="tl">
                    <a:srgbClr val="000000">
                      <a:alpha val="43137"/>
                    </a:srgbClr>
                  </a:outerShdw>
                </a:effectLst>
                <a:latin typeface="Arial"/>
                <a:cs typeface="Arial"/>
              </a:rPr>
              <a:t>Three (3) Mexico factory locations 900K SF</a:t>
            </a:r>
            <a:endParaRPr lang="en-US" sz="2000" b="1" dirty="0">
              <a:solidFill>
                <a:prstClr val="white"/>
              </a:solidFill>
              <a:effectLst>
                <a:outerShdw blurRad="38100" dist="38100" dir="2700000" algn="tl">
                  <a:srgbClr val="000000">
                    <a:alpha val="43137"/>
                  </a:srgbClr>
                </a:outerShdw>
              </a:effectLst>
              <a:latin typeface="Arial"/>
              <a:cs typeface="Arial"/>
            </a:endParaRPr>
          </a:p>
          <a:p>
            <a:pPr algn="r" defTabSz="1219140"/>
            <a:endParaRPr lang="en-US" sz="1600" b="1" dirty="0">
              <a:solidFill>
                <a:prstClr val="white"/>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733877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Wireless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p:txBody>
          <a:bodyPr>
            <a:normAutofit fontScale="92500" lnSpcReduction="10000"/>
          </a:bodyPr>
          <a:lstStyle/>
          <a:p>
            <a:r>
              <a:rPr lang="en-US" dirty="0"/>
              <a:t>0-10V EM controller</a:t>
            </a:r>
          </a:p>
          <a:p>
            <a:pPr marL="182880" lvl="2" indent="0">
              <a:buNone/>
            </a:pPr>
            <a:endParaRPr lang="en-US" dirty="0"/>
          </a:p>
          <a:p>
            <a:pPr lvl="2"/>
            <a:r>
              <a:rPr lang="en-US" dirty="0"/>
              <a:t>UL 924 device</a:t>
            </a:r>
          </a:p>
          <a:p>
            <a:pPr lvl="2"/>
            <a:r>
              <a:rPr lang="en-US" dirty="0"/>
              <a:t>Should be powered from Emergency Power source</a:t>
            </a:r>
          </a:p>
          <a:p>
            <a:pPr lvl="2"/>
            <a:r>
              <a:rPr lang="en-US" dirty="0"/>
              <a:t>Looks and operates like normal 16A JBOX controller</a:t>
            </a:r>
          </a:p>
          <a:p>
            <a:pPr lvl="2"/>
            <a:r>
              <a:rPr lang="en-US" dirty="0"/>
              <a:t>Will always boot up in EM mode until it hears communication from non EM AC powered device</a:t>
            </a:r>
          </a:p>
          <a:p>
            <a:pPr lvl="2"/>
            <a:r>
              <a:rPr lang="en-US" dirty="0"/>
              <a:t>Switches to EM when building switches from normal to emergency power</a:t>
            </a:r>
          </a:p>
          <a:p>
            <a:pPr lvl="2"/>
            <a:r>
              <a:rPr lang="en-US" dirty="0"/>
              <a:t>Requires 600ms brownout at 277V or 125ms for 120V.</a:t>
            </a:r>
          </a:p>
          <a:p>
            <a:pPr lvl="2"/>
            <a:r>
              <a:rPr lang="en-US" dirty="0"/>
              <a:t>Will keep lights on at 100% for 90 minutes or until normal power returns. </a:t>
            </a:r>
          </a:p>
          <a:p>
            <a:pPr lvl="2"/>
            <a:endParaRPr lang="en-US" dirty="0"/>
          </a:p>
          <a:p>
            <a:pPr marL="182880" lvl="2" indent="0">
              <a:buNone/>
            </a:pPr>
            <a:endParaRPr lang="en-US" dirty="0"/>
          </a:p>
        </p:txBody>
      </p:sp>
      <p:pic>
        <p:nvPicPr>
          <p:cNvPr id="6" name="Content Placeholder 6">
            <a:extLst>
              <a:ext uri="{FF2B5EF4-FFF2-40B4-BE49-F238E27FC236}">
                <a16:creationId xmlns:a16="http://schemas.microsoft.com/office/drawing/2014/main" id="{5DAECABF-06CA-8246-BA14-595474BFAD6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8161031" y="1008090"/>
            <a:ext cx="2576407" cy="4363959"/>
          </a:xfrm>
          <a:prstGeom prst="rect">
            <a:avLst/>
          </a:prstGeom>
        </p:spPr>
      </p:pic>
      <p:pic>
        <p:nvPicPr>
          <p:cNvPr id="2" name="Picture 1">
            <a:hlinkClick r:id="rId3" action="ppaction://hlinksldjump"/>
            <a:extLst>
              <a:ext uri="{FF2B5EF4-FFF2-40B4-BE49-F238E27FC236}">
                <a16:creationId xmlns:a16="http://schemas.microsoft.com/office/drawing/2014/main" id="{3C04141C-188B-C646-9881-E3230BD2B14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4192" y="6236907"/>
            <a:ext cx="556392" cy="556392"/>
          </a:xfrm>
          <a:prstGeom prst="rect">
            <a:avLst/>
          </a:prstGeom>
        </p:spPr>
      </p:pic>
    </p:spTree>
    <p:extLst>
      <p:ext uri="{BB962C8B-B14F-4D97-AF65-F5344CB8AC3E}">
        <p14:creationId xmlns:p14="http://schemas.microsoft.com/office/powerpoint/2010/main" val="10974510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Wireless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p:txBody>
          <a:bodyPr>
            <a:normAutofit/>
          </a:bodyPr>
          <a:lstStyle/>
          <a:p>
            <a:r>
              <a:rPr lang="en-US" dirty="0">
                <a:solidFill>
                  <a:srgbClr val="00B0F0"/>
                </a:solidFill>
              </a:rPr>
              <a:t>Wall box controllers</a:t>
            </a:r>
          </a:p>
          <a:p>
            <a:pPr marL="182880" lvl="2" indent="0">
              <a:buNone/>
            </a:pPr>
            <a:endParaRPr lang="en-US" dirty="0"/>
          </a:p>
          <a:p>
            <a:pPr lvl="2"/>
            <a:r>
              <a:rPr lang="en-US" dirty="0"/>
              <a:t>Zūm Mesh wireless communication</a:t>
            </a:r>
          </a:p>
          <a:p>
            <a:pPr lvl="2"/>
            <a:r>
              <a:rPr lang="en-US" dirty="0"/>
              <a:t>Standard </a:t>
            </a:r>
            <a:r>
              <a:rPr lang="en-US" dirty="0" err="1"/>
              <a:t>gangable</a:t>
            </a:r>
            <a:r>
              <a:rPr lang="en-US" dirty="0"/>
              <a:t> back box, decorator faceplates</a:t>
            </a:r>
          </a:p>
          <a:p>
            <a:pPr lvl="2"/>
            <a:r>
              <a:rPr lang="en-US" dirty="0"/>
              <a:t>Universal 120 - 277 VAC input</a:t>
            </a:r>
          </a:p>
          <a:p>
            <a:pPr lvl="2"/>
            <a:r>
              <a:rPr lang="en-US" dirty="0"/>
              <a:t>White, black, almond, gray, and red</a:t>
            </a:r>
          </a:p>
          <a:p>
            <a:pPr lvl="2"/>
            <a:r>
              <a:rPr lang="en-US" dirty="0"/>
              <a:t>Load types:</a:t>
            </a:r>
          </a:p>
          <a:p>
            <a:pPr lvl="3"/>
            <a:r>
              <a:rPr lang="en-US" dirty="0"/>
              <a:t>Switching (16A)</a:t>
            </a:r>
          </a:p>
          <a:p>
            <a:pPr lvl="3"/>
            <a:r>
              <a:rPr lang="en-US" dirty="0"/>
              <a:t>0-10V dimming (5A)</a:t>
            </a:r>
          </a:p>
          <a:p>
            <a:pPr lvl="3"/>
            <a:r>
              <a:rPr lang="en-US" dirty="0"/>
              <a:t>2-wire ELV &amp; MLV phase dimming (5A)</a:t>
            </a:r>
          </a:p>
          <a:p>
            <a:pPr marL="182880" lvl="2" indent="0">
              <a:buNone/>
            </a:pPr>
            <a:endParaRPr lang="en-US" dirty="0"/>
          </a:p>
        </p:txBody>
      </p:sp>
      <p:pic>
        <p:nvPicPr>
          <p:cNvPr id="6" name="Picture 5">
            <a:extLst>
              <a:ext uri="{FF2B5EF4-FFF2-40B4-BE49-F238E27FC236}">
                <a16:creationId xmlns:a16="http://schemas.microsoft.com/office/drawing/2014/main" id="{9F1DA911-C39C-F14A-B1C1-C81CAFDBD9F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31112" y="329106"/>
            <a:ext cx="4140590" cy="5037278"/>
          </a:xfrm>
          <a:prstGeom prst="rect">
            <a:avLst/>
          </a:prstGeom>
        </p:spPr>
      </p:pic>
      <p:sp>
        <p:nvSpPr>
          <p:cNvPr id="5" name="Rectangle 4">
            <a:extLst>
              <a:ext uri="{FF2B5EF4-FFF2-40B4-BE49-F238E27FC236}">
                <a16:creationId xmlns:a16="http://schemas.microsoft.com/office/drawing/2014/main" id="{3F31D188-13D8-344B-BD6A-D6FF869546D1}"/>
              </a:ext>
            </a:extLst>
          </p:cNvPr>
          <p:cNvSpPr/>
          <p:nvPr/>
        </p:nvSpPr>
        <p:spPr>
          <a:xfrm>
            <a:off x="7070367" y="5218094"/>
            <a:ext cx="2076146" cy="954107"/>
          </a:xfrm>
          <a:prstGeom prst="rect">
            <a:avLst/>
          </a:prstGeom>
        </p:spPr>
        <p:txBody>
          <a:bodyPr wrap="none">
            <a:spAutoFit/>
          </a:bodyPr>
          <a:lstStyle/>
          <a:p>
            <a:pPr lvl="0"/>
            <a:r>
              <a:rPr lang="en-US" sz="1400" dirty="0"/>
              <a:t>ZUMMESH-DIM-X-S</a:t>
            </a:r>
          </a:p>
          <a:p>
            <a:pPr lvl="0"/>
            <a:r>
              <a:rPr lang="en-US" sz="1400" dirty="0"/>
              <a:t>ZUMMESH-DELV-X-S</a:t>
            </a:r>
          </a:p>
          <a:p>
            <a:pPr lvl="0"/>
            <a:r>
              <a:rPr lang="en-US" sz="1400" dirty="0"/>
              <a:t>ZUMMESH--5A-LV-X-S</a:t>
            </a:r>
          </a:p>
          <a:p>
            <a:pPr lvl="0"/>
            <a:r>
              <a:rPr lang="en-US" sz="1400" dirty="0"/>
              <a:t>ZUMMESH-5A-SW-X-S</a:t>
            </a:r>
          </a:p>
        </p:txBody>
      </p:sp>
    </p:spTree>
    <p:extLst>
      <p:ext uri="{BB962C8B-B14F-4D97-AF65-F5344CB8AC3E}">
        <p14:creationId xmlns:p14="http://schemas.microsoft.com/office/powerpoint/2010/main" val="39774552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Wireless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p:txBody>
          <a:bodyPr>
            <a:normAutofit/>
          </a:bodyPr>
          <a:lstStyle/>
          <a:p>
            <a:r>
              <a:rPr lang="en-US" dirty="0">
                <a:solidFill>
                  <a:srgbClr val="00B0F0"/>
                </a:solidFill>
              </a:rPr>
              <a:t>Wireless Keypads</a:t>
            </a:r>
          </a:p>
          <a:p>
            <a:pPr marL="182880" lvl="2" indent="0">
              <a:buNone/>
            </a:pPr>
            <a:endParaRPr lang="en-US" dirty="0"/>
          </a:p>
          <a:p>
            <a:pPr lvl="2"/>
            <a:r>
              <a:rPr lang="en-US" dirty="0"/>
              <a:t>Zūm Mesh wireless communication</a:t>
            </a:r>
          </a:p>
          <a:p>
            <a:pPr lvl="2"/>
            <a:r>
              <a:rPr lang="en-US" dirty="0"/>
              <a:t>Battery powered</a:t>
            </a:r>
          </a:p>
          <a:p>
            <a:pPr lvl="3"/>
            <a:r>
              <a:rPr lang="en-US" dirty="0"/>
              <a:t>Rocker, 4 and 6 button options</a:t>
            </a:r>
          </a:p>
          <a:p>
            <a:pPr lvl="2"/>
            <a:r>
              <a:rPr lang="en-US" dirty="0"/>
              <a:t>Pad printed or custom engravable</a:t>
            </a:r>
          </a:p>
          <a:p>
            <a:pPr lvl="2"/>
            <a:r>
              <a:rPr lang="en-US" dirty="0"/>
              <a:t>7-Year battery life</a:t>
            </a:r>
          </a:p>
          <a:p>
            <a:pPr lvl="2"/>
            <a:r>
              <a:rPr lang="en-US" dirty="0"/>
              <a:t>Standard box mount or glass mount</a:t>
            </a:r>
          </a:p>
          <a:p>
            <a:pPr lvl="2"/>
            <a:r>
              <a:rPr lang="en-US" dirty="0"/>
              <a:t>Five color options</a:t>
            </a:r>
          </a:p>
          <a:p>
            <a:pPr lvl="3"/>
            <a:r>
              <a:rPr lang="en-US" dirty="0"/>
              <a:t>White, Black, Almond, Gray, Red</a:t>
            </a:r>
          </a:p>
          <a:p>
            <a:pPr marL="182880" lvl="2" indent="0">
              <a:buNone/>
            </a:pPr>
            <a:endParaRPr lang="en-US" dirty="0"/>
          </a:p>
        </p:txBody>
      </p:sp>
      <p:pic>
        <p:nvPicPr>
          <p:cNvPr id="11" name="Picture 10">
            <a:extLst>
              <a:ext uri="{FF2B5EF4-FFF2-40B4-BE49-F238E27FC236}">
                <a16:creationId xmlns:a16="http://schemas.microsoft.com/office/drawing/2014/main" id="{B59D08BC-FD4A-1147-B922-63F9B3F3D03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85200" y="547001"/>
            <a:ext cx="1595649" cy="2329648"/>
          </a:xfrm>
          <a:prstGeom prst="rect">
            <a:avLst/>
          </a:prstGeom>
        </p:spPr>
      </p:pic>
      <p:pic>
        <p:nvPicPr>
          <p:cNvPr id="12" name="Picture 11">
            <a:extLst>
              <a:ext uri="{FF2B5EF4-FFF2-40B4-BE49-F238E27FC236}">
                <a16:creationId xmlns:a16="http://schemas.microsoft.com/office/drawing/2014/main" id="{DE4FD7F0-1F69-BC41-87F7-C594E10D764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066818" y="503548"/>
            <a:ext cx="639896" cy="2409510"/>
          </a:xfrm>
          <a:prstGeom prst="rect">
            <a:avLst/>
          </a:prstGeom>
        </p:spPr>
      </p:pic>
      <p:pic>
        <p:nvPicPr>
          <p:cNvPr id="13" name="Picture 12">
            <a:extLst>
              <a:ext uri="{FF2B5EF4-FFF2-40B4-BE49-F238E27FC236}">
                <a16:creationId xmlns:a16="http://schemas.microsoft.com/office/drawing/2014/main" id="{978DEE5F-F84C-0442-BDD1-D21BE7311DC0}"/>
              </a:ext>
            </a:extLst>
          </p:cNvPr>
          <p:cNvPicPr>
            <a:picLocks noChangeAspect="1"/>
          </p:cNvPicPr>
          <p:nvPr/>
        </p:nvPicPr>
        <p:blipFill>
          <a:blip r:embed="rId4" cstate="hqprint">
            <a:duotone>
              <a:srgbClr val="007CA2">
                <a:shade val="45000"/>
                <a:satMod val="135000"/>
              </a:srgbClr>
              <a:prstClr val="white"/>
            </a:duotone>
            <a:extLst>
              <a:ext uri="{28A0092B-C50C-407E-A947-70E740481C1C}">
                <a14:useLocalDpi xmlns:a14="http://schemas.microsoft.com/office/drawing/2010/main"/>
              </a:ext>
            </a:extLst>
          </a:blip>
          <a:stretch>
            <a:fillRect/>
          </a:stretch>
        </p:blipFill>
        <p:spPr>
          <a:xfrm rot="2436381">
            <a:off x="8619353" y="360447"/>
            <a:ext cx="522990" cy="373109"/>
          </a:xfrm>
          <a:prstGeom prst="rect">
            <a:avLst/>
          </a:prstGeom>
        </p:spPr>
      </p:pic>
      <p:sp>
        <p:nvSpPr>
          <p:cNvPr id="9" name="Rectangle 8">
            <a:extLst>
              <a:ext uri="{FF2B5EF4-FFF2-40B4-BE49-F238E27FC236}">
                <a16:creationId xmlns:a16="http://schemas.microsoft.com/office/drawing/2014/main" id="{9851DFAA-881A-6A42-B9CB-56D041F1C822}"/>
              </a:ext>
            </a:extLst>
          </p:cNvPr>
          <p:cNvSpPr/>
          <p:nvPr/>
        </p:nvSpPr>
        <p:spPr>
          <a:xfrm>
            <a:off x="7104700" y="5218094"/>
            <a:ext cx="2573974" cy="954107"/>
          </a:xfrm>
          <a:prstGeom prst="rect">
            <a:avLst/>
          </a:prstGeom>
        </p:spPr>
        <p:txBody>
          <a:bodyPr wrap="none">
            <a:spAutoFit/>
          </a:bodyPr>
          <a:lstStyle/>
          <a:p>
            <a:pPr lvl="0"/>
            <a:r>
              <a:rPr lang="en-US" sz="1400" dirty="0"/>
              <a:t>ZUMMESH-KP10ABATT-X-S</a:t>
            </a:r>
          </a:p>
          <a:p>
            <a:pPr lvl="0"/>
            <a:r>
              <a:rPr lang="en-US" sz="1400" dirty="0"/>
              <a:t>ZUMMESH-KP10BBATT-X-S</a:t>
            </a:r>
          </a:p>
          <a:p>
            <a:pPr lvl="0"/>
            <a:r>
              <a:rPr lang="en-US" sz="1400" dirty="0"/>
              <a:t>ZUMMESH-KP-10CBATT-X-S</a:t>
            </a:r>
          </a:p>
          <a:p>
            <a:pPr lvl="0"/>
            <a:r>
              <a:rPr lang="en-US" sz="1400" dirty="0"/>
              <a:t>ZUMMESH-KP-10DBATT-X-S</a:t>
            </a:r>
          </a:p>
        </p:txBody>
      </p:sp>
      <p:grpSp>
        <p:nvGrpSpPr>
          <p:cNvPr id="15" name="Group 14">
            <a:extLst>
              <a:ext uri="{FF2B5EF4-FFF2-40B4-BE49-F238E27FC236}">
                <a16:creationId xmlns:a16="http://schemas.microsoft.com/office/drawing/2014/main" id="{C8DD2B0D-67EC-0849-BEDC-F24B0FDCB831}"/>
              </a:ext>
            </a:extLst>
          </p:cNvPr>
          <p:cNvGrpSpPr/>
          <p:nvPr/>
        </p:nvGrpSpPr>
        <p:grpSpPr>
          <a:xfrm>
            <a:off x="8083025" y="2876649"/>
            <a:ext cx="3630974" cy="2409510"/>
            <a:chOff x="5740785" y="1759932"/>
            <a:chExt cx="5973215" cy="3772165"/>
          </a:xfrm>
        </p:grpSpPr>
        <p:pic>
          <p:nvPicPr>
            <p:cNvPr id="16" name="Picture 15">
              <a:extLst>
                <a:ext uri="{FF2B5EF4-FFF2-40B4-BE49-F238E27FC236}">
                  <a16:creationId xmlns:a16="http://schemas.microsoft.com/office/drawing/2014/main" id="{BC1B1CAA-072C-D54E-9E79-B0A0A9EC6C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05156" y="1759932"/>
              <a:ext cx="4208844" cy="3008520"/>
            </a:xfrm>
            <a:prstGeom prst="rect">
              <a:avLst/>
            </a:prstGeom>
          </p:spPr>
        </p:pic>
        <p:pic>
          <p:nvPicPr>
            <p:cNvPr id="17" name="Picture 16">
              <a:extLst>
                <a:ext uri="{FF2B5EF4-FFF2-40B4-BE49-F238E27FC236}">
                  <a16:creationId xmlns:a16="http://schemas.microsoft.com/office/drawing/2014/main" id="{5CB64269-7790-2445-B50A-EBA0ED9B974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95914" y="2075074"/>
              <a:ext cx="918086" cy="3457023"/>
            </a:xfrm>
            <a:prstGeom prst="rect">
              <a:avLst/>
            </a:prstGeom>
          </p:spPr>
        </p:pic>
        <p:sp>
          <p:nvSpPr>
            <p:cNvPr id="18" name="TextBox 17">
              <a:extLst>
                <a:ext uri="{FF2B5EF4-FFF2-40B4-BE49-F238E27FC236}">
                  <a16:creationId xmlns:a16="http://schemas.microsoft.com/office/drawing/2014/main" id="{921DCD6A-7824-5D4F-BD63-7A70182A5083}"/>
                </a:ext>
              </a:extLst>
            </p:cNvPr>
            <p:cNvSpPr txBox="1"/>
            <p:nvPr/>
          </p:nvSpPr>
          <p:spPr>
            <a:xfrm>
              <a:off x="5740785" y="4886127"/>
              <a:ext cx="5055128" cy="433651"/>
            </a:xfrm>
            <a:prstGeom prst="rect">
              <a:avLst/>
            </a:prstGeom>
            <a:noFill/>
          </p:spPr>
          <p:txBody>
            <a:bodyPr wrap="square" rtlCol="0">
              <a:spAutoFit/>
            </a:bodyPr>
            <a:lstStyle/>
            <a:p>
              <a:pPr algn="ctr" defTabSz="685800"/>
              <a:r>
                <a:rPr lang="en-GB" sz="1200" dirty="0">
                  <a:solidFill>
                    <a:srgbClr val="FFFFFF">
                      <a:lumMod val="65000"/>
                    </a:srgbClr>
                  </a:solidFill>
                  <a:latin typeface="Arial" charset="0"/>
                  <a:ea typeface="Arial" charset="0"/>
                  <a:cs typeface="Arial" charset="0"/>
                </a:rPr>
                <a:t>With back sticker to adhere to glass</a:t>
              </a:r>
              <a:endParaRPr lang="en-US" sz="1200" dirty="0">
                <a:solidFill>
                  <a:srgbClr val="FFFFFF">
                    <a:lumMod val="65000"/>
                  </a:srgbClr>
                </a:solidFill>
                <a:latin typeface="Arial" charset="0"/>
                <a:ea typeface="Arial" charset="0"/>
                <a:cs typeface="Arial" charset="0"/>
              </a:endParaRPr>
            </a:p>
          </p:txBody>
        </p:sp>
        <p:cxnSp>
          <p:nvCxnSpPr>
            <p:cNvPr id="19" name="Straight Arrow Connector 18">
              <a:extLst>
                <a:ext uri="{FF2B5EF4-FFF2-40B4-BE49-F238E27FC236}">
                  <a16:creationId xmlns:a16="http://schemas.microsoft.com/office/drawing/2014/main" id="{B4F87F2C-EEFE-CB46-B7FF-0F447004EEE3}"/>
                </a:ext>
              </a:extLst>
            </p:cNvPr>
            <p:cNvCxnSpPr/>
            <p:nvPr/>
          </p:nvCxnSpPr>
          <p:spPr>
            <a:xfrm>
              <a:off x="10479051" y="5020048"/>
              <a:ext cx="423809" cy="0"/>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428560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Wireless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p:txBody>
          <a:bodyPr>
            <a:normAutofit/>
          </a:bodyPr>
          <a:lstStyle/>
          <a:p>
            <a:r>
              <a:rPr lang="en-US" dirty="0">
                <a:solidFill>
                  <a:srgbClr val="00B0F0"/>
                </a:solidFill>
              </a:rPr>
              <a:t>Wireless Keypads</a:t>
            </a:r>
          </a:p>
          <a:p>
            <a:pPr marL="182880" lvl="2" indent="0">
              <a:buNone/>
            </a:pPr>
            <a:endParaRPr lang="en-US" dirty="0"/>
          </a:p>
          <a:p>
            <a:pPr lvl="2"/>
            <a:r>
              <a:rPr lang="en-US" dirty="0"/>
              <a:t>Zūm Mesh wireless communication</a:t>
            </a:r>
          </a:p>
          <a:p>
            <a:pPr lvl="2"/>
            <a:r>
              <a:rPr lang="en-US" dirty="0"/>
              <a:t>AC (line-voltage) powered</a:t>
            </a:r>
          </a:p>
          <a:p>
            <a:pPr lvl="3"/>
            <a:r>
              <a:rPr lang="en-US" dirty="0"/>
              <a:t>Rocker and 4 button options</a:t>
            </a:r>
          </a:p>
          <a:p>
            <a:pPr lvl="2"/>
            <a:r>
              <a:rPr lang="en-US" dirty="0"/>
              <a:t>Pad printed or custom engravable</a:t>
            </a:r>
          </a:p>
          <a:p>
            <a:pPr lvl="2"/>
            <a:r>
              <a:rPr lang="en-US" dirty="0"/>
              <a:t>Five color options</a:t>
            </a:r>
          </a:p>
          <a:p>
            <a:pPr lvl="3"/>
            <a:r>
              <a:rPr lang="en-US" dirty="0"/>
              <a:t>White, Black, Almond, Gray, Red</a:t>
            </a:r>
          </a:p>
          <a:p>
            <a:pPr marL="182880" lvl="2" indent="0">
              <a:buNone/>
            </a:pPr>
            <a:endParaRPr lang="en-US" dirty="0"/>
          </a:p>
        </p:txBody>
      </p:sp>
      <p:sp>
        <p:nvSpPr>
          <p:cNvPr id="15" name="Rectangle 14">
            <a:extLst>
              <a:ext uri="{FF2B5EF4-FFF2-40B4-BE49-F238E27FC236}">
                <a16:creationId xmlns:a16="http://schemas.microsoft.com/office/drawing/2014/main" id="{6B3672C3-BBC9-8444-9C10-88191A59383B}"/>
              </a:ext>
            </a:extLst>
          </p:cNvPr>
          <p:cNvSpPr/>
          <p:nvPr/>
        </p:nvSpPr>
        <p:spPr>
          <a:xfrm>
            <a:off x="7083680" y="5501873"/>
            <a:ext cx="2069797" cy="523220"/>
          </a:xfrm>
          <a:prstGeom prst="rect">
            <a:avLst/>
          </a:prstGeom>
        </p:spPr>
        <p:txBody>
          <a:bodyPr wrap="none">
            <a:spAutoFit/>
          </a:bodyPr>
          <a:lstStyle/>
          <a:p>
            <a:pPr lvl="0"/>
            <a:r>
              <a:rPr lang="en-US" sz="1400" dirty="0"/>
              <a:t>ZUMMESH-KP10A-X-S</a:t>
            </a:r>
          </a:p>
          <a:p>
            <a:pPr lvl="0"/>
            <a:r>
              <a:rPr lang="en-US" sz="1400" dirty="0"/>
              <a:t>ZUMMESH-KP10B-X-S</a:t>
            </a:r>
          </a:p>
        </p:txBody>
      </p:sp>
      <p:pic>
        <p:nvPicPr>
          <p:cNvPr id="6" name="Picture 5" descr="A close up of a device&#10;&#10;Description automatically generated">
            <a:extLst>
              <a:ext uri="{FF2B5EF4-FFF2-40B4-BE49-F238E27FC236}">
                <a16:creationId xmlns:a16="http://schemas.microsoft.com/office/drawing/2014/main" id="{FA043885-D1EF-48D4-A849-28A329D4FAD9}"/>
              </a:ext>
            </a:extLst>
          </p:cNvPr>
          <p:cNvPicPr>
            <a:picLocks noChangeAspect="1"/>
          </p:cNvPicPr>
          <p:nvPr/>
        </p:nvPicPr>
        <p:blipFill>
          <a:blip r:embed="rId2"/>
          <a:stretch>
            <a:fillRect/>
          </a:stretch>
        </p:blipFill>
        <p:spPr>
          <a:xfrm>
            <a:off x="7359588" y="1342193"/>
            <a:ext cx="4489512" cy="2985949"/>
          </a:xfrm>
          <a:prstGeom prst="rect">
            <a:avLst/>
          </a:prstGeom>
        </p:spPr>
      </p:pic>
    </p:spTree>
    <p:extLst>
      <p:ext uri="{BB962C8B-B14F-4D97-AF65-F5344CB8AC3E}">
        <p14:creationId xmlns:p14="http://schemas.microsoft.com/office/powerpoint/2010/main" val="6976365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Wireless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p:txBody>
          <a:bodyPr>
            <a:normAutofit/>
          </a:bodyPr>
          <a:lstStyle/>
          <a:p>
            <a:r>
              <a:rPr lang="en-US" dirty="0">
                <a:solidFill>
                  <a:srgbClr val="00B0F0"/>
                </a:solidFill>
              </a:rPr>
              <a:t>Wireless Sensors</a:t>
            </a:r>
          </a:p>
          <a:p>
            <a:endParaRPr lang="en-US" dirty="0"/>
          </a:p>
          <a:p>
            <a:pPr lvl="2"/>
            <a:r>
              <a:rPr lang="en-US" dirty="0"/>
              <a:t>Battery-powered Occupancy or Vacancy sensor</a:t>
            </a:r>
          </a:p>
          <a:p>
            <a:pPr lvl="3"/>
            <a:r>
              <a:rPr lang="en-US" dirty="0"/>
              <a:t>10-Year battery life</a:t>
            </a:r>
          </a:p>
          <a:p>
            <a:pPr lvl="3"/>
            <a:r>
              <a:rPr lang="en-US" dirty="0"/>
              <a:t>500 SF coverage pattern PIR</a:t>
            </a:r>
          </a:p>
          <a:p>
            <a:pPr lvl="2"/>
            <a:r>
              <a:rPr lang="en-US" dirty="0"/>
              <a:t>Battery-powered daylight sensor</a:t>
            </a:r>
          </a:p>
          <a:p>
            <a:pPr lvl="3"/>
            <a:r>
              <a:rPr lang="en-US" dirty="0"/>
              <a:t>Dual loop for fast setup</a:t>
            </a:r>
          </a:p>
          <a:p>
            <a:pPr lvl="3"/>
            <a:r>
              <a:rPr lang="en-US" dirty="0"/>
              <a:t>10-year battery life</a:t>
            </a:r>
          </a:p>
          <a:p>
            <a:pPr lvl="3"/>
            <a:r>
              <a:rPr lang="en-US" dirty="0"/>
              <a:t>One sensor can control multiple zones to meet code</a:t>
            </a:r>
          </a:p>
          <a:p>
            <a:pPr marL="182880" lvl="2" indent="0">
              <a:buNone/>
            </a:pPr>
            <a:endParaRPr lang="en-US" dirty="0"/>
          </a:p>
        </p:txBody>
      </p:sp>
      <p:pic>
        <p:nvPicPr>
          <p:cNvPr id="10" name="Picture 9">
            <a:extLst>
              <a:ext uri="{FF2B5EF4-FFF2-40B4-BE49-F238E27FC236}">
                <a16:creationId xmlns:a16="http://schemas.microsoft.com/office/drawing/2014/main" id="{6DE1CC0E-F3D0-F145-82EF-F2625D4E778E}"/>
              </a:ext>
            </a:extLst>
          </p:cNvPr>
          <p:cNvPicPr>
            <a:picLocks noChangeAspect="1"/>
          </p:cNvPicPr>
          <p:nvPr/>
        </p:nvPicPr>
        <p:blipFill>
          <a:blip r:embed="rId2"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rot="2436381">
            <a:off x="9403779" y="1147377"/>
            <a:ext cx="522990" cy="380177"/>
          </a:xfrm>
          <a:prstGeom prst="rect">
            <a:avLst/>
          </a:prstGeom>
        </p:spPr>
      </p:pic>
      <p:pic>
        <p:nvPicPr>
          <p:cNvPr id="11" name="Picture 10">
            <a:extLst>
              <a:ext uri="{FF2B5EF4-FFF2-40B4-BE49-F238E27FC236}">
                <a16:creationId xmlns:a16="http://schemas.microsoft.com/office/drawing/2014/main" id="{11CDAF06-B13A-FA4A-AF5A-7B5156F4DE4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7986802" y="1080490"/>
            <a:ext cx="1970918" cy="2420970"/>
          </a:xfrm>
          <a:prstGeom prst="rect">
            <a:avLst/>
          </a:prstGeom>
          <a:noFill/>
          <a:ln>
            <a:noFill/>
          </a:ln>
        </p:spPr>
      </p:pic>
      <p:pic>
        <p:nvPicPr>
          <p:cNvPr id="12" name="Picture 11">
            <a:extLst>
              <a:ext uri="{FF2B5EF4-FFF2-40B4-BE49-F238E27FC236}">
                <a16:creationId xmlns:a16="http://schemas.microsoft.com/office/drawing/2014/main" id="{CAC8EB9E-C8F7-9F4B-9894-7D0AE866A94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23125" y="3349102"/>
            <a:ext cx="1927886" cy="1914380"/>
          </a:xfrm>
          <a:prstGeom prst="rect">
            <a:avLst/>
          </a:prstGeom>
          <a:noFill/>
          <a:ln>
            <a:noFill/>
          </a:ln>
        </p:spPr>
      </p:pic>
      <p:pic>
        <p:nvPicPr>
          <p:cNvPr id="13" name="Picture 12">
            <a:extLst>
              <a:ext uri="{FF2B5EF4-FFF2-40B4-BE49-F238E27FC236}">
                <a16:creationId xmlns:a16="http://schemas.microsoft.com/office/drawing/2014/main" id="{B6BDE37D-7E8A-B940-BC7C-C2C4C8CAD701}"/>
              </a:ext>
            </a:extLst>
          </p:cNvPr>
          <p:cNvPicPr>
            <a:picLocks noChangeAspect="1"/>
          </p:cNvPicPr>
          <p:nvPr/>
        </p:nvPicPr>
        <p:blipFill>
          <a:blip r:embed="rId2"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rot="2436381">
            <a:off x="10767269" y="3243921"/>
            <a:ext cx="522990" cy="380177"/>
          </a:xfrm>
          <a:prstGeom prst="rect">
            <a:avLst/>
          </a:prstGeom>
        </p:spPr>
      </p:pic>
      <p:sp>
        <p:nvSpPr>
          <p:cNvPr id="8" name="Rectangle 7">
            <a:extLst>
              <a:ext uri="{FF2B5EF4-FFF2-40B4-BE49-F238E27FC236}">
                <a16:creationId xmlns:a16="http://schemas.microsoft.com/office/drawing/2014/main" id="{8AA5F080-5A9A-444A-9758-A8117A683DC3}"/>
              </a:ext>
            </a:extLst>
          </p:cNvPr>
          <p:cNvSpPr/>
          <p:nvPr/>
        </p:nvSpPr>
        <p:spPr>
          <a:xfrm>
            <a:off x="7048426" y="5402234"/>
            <a:ext cx="3134320" cy="738664"/>
          </a:xfrm>
          <a:prstGeom prst="rect">
            <a:avLst/>
          </a:prstGeom>
        </p:spPr>
        <p:txBody>
          <a:bodyPr wrap="none">
            <a:spAutoFit/>
          </a:bodyPr>
          <a:lstStyle/>
          <a:p>
            <a:pPr lvl="0"/>
            <a:r>
              <a:rPr lang="en-US" sz="1400" dirty="0"/>
              <a:t>ZUMMESH-PIR-OCCUPANCY-BATT</a:t>
            </a:r>
          </a:p>
          <a:p>
            <a:pPr lvl="0"/>
            <a:r>
              <a:rPr lang="en-US" sz="1400" dirty="0"/>
              <a:t>ZUMMESH-PIR-VACANCY-BATT</a:t>
            </a:r>
          </a:p>
          <a:p>
            <a:pPr lvl="0"/>
            <a:r>
              <a:rPr lang="en-US" sz="1400" dirty="0"/>
              <a:t>ZUMMESH-OL-PHOTOCELL-BATT</a:t>
            </a:r>
          </a:p>
        </p:txBody>
      </p:sp>
    </p:spTree>
    <p:extLst>
      <p:ext uri="{BB962C8B-B14F-4D97-AF65-F5344CB8AC3E}">
        <p14:creationId xmlns:p14="http://schemas.microsoft.com/office/powerpoint/2010/main" val="10168827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Wireless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p:txBody>
          <a:bodyPr>
            <a:normAutofit/>
          </a:bodyPr>
          <a:lstStyle/>
          <a:p>
            <a:r>
              <a:rPr lang="en-US" dirty="0">
                <a:solidFill>
                  <a:srgbClr val="00B0F0"/>
                </a:solidFill>
              </a:rPr>
              <a:t>Wired -to- Wireless Sensors</a:t>
            </a:r>
          </a:p>
          <a:p>
            <a:endParaRPr lang="en-US" dirty="0"/>
          </a:p>
          <a:p>
            <a:pPr lvl="2"/>
            <a:r>
              <a:rPr lang="en-US" sz="2000" dirty="0"/>
              <a:t>Low-voltage Occupancy or Vacancy integration</a:t>
            </a:r>
          </a:p>
          <a:p>
            <a:pPr lvl="2"/>
            <a:r>
              <a:rPr lang="en-US" sz="2000" dirty="0"/>
              <a:t>Provides 24V power to sensor(s) removing need for battery sensor</a:t>
            </a:r>
          </a:p>
          <a:p>
            <a:pPr lvl="2"/>
            <a:r>
              <a:rPr lang="en-US" sz="2000" dirty="0"/>
              <a:t>Provides use of advanced sensor on wireless platform</a:t>
            </a:r>
          </a:p>
          <a:p>
            <a:pPr lvl="3"/>
            <a:r>
              <a:rPr lang="en-US" sz="2000" dirty="0"/>
              <a:t>Dual Tech sensors</a:t>
            </a:r>
          </a:p>
          <a:p>
            <a:pPr lvl="3"/>
            <a:r>
              <a:rPr lang="en-US" sz="2000" dirty="0"/>
              <a:t>Ultrasonic Sensors</a:t>
            </a:r>
          </a:p>
          <a:p>
            <a:pPr lvl="3"/>
            <a:r>
              <a:rPr lang="en-US" sz="2000" dirty="0"/>
              <a:t>Hallway sensors</a:t>
            </a:r>
          </a:p>
          <a:p>
            <a:pPr lvl="3"/>
            <a:r>
              <a:rPr lang="en-US" sz="2000" dirty="0"/>
              <a:t>Large scale PIR sensors</a:t>
            </a:r>
          </a:p>
          <a:p>
            <a:endParaRPr lang="en-US" dirty="0"/>
          </a:p>
          <a:p>
            <a:pPr marL="182880" lvl="2" indent="0">
              <a:buNone/>
            </a:pPr>
            <a:endParaRPr lang="en-US" dirty="0"/>
          </a:p>
        </p:txBody>
      </p:sp>
      <p:pic>
        <p:nvPicPr>
          <p:cNvPr id="8" name="Picture 7">
            <a:extLst>
              <a:ext uri="{FF2B5EF4-FFF2-40B4-BE49-F238E27FC236}">
                <a16:creationId xmlns:a16="http://schemas.microsoft.com/office/drawing/2014/main" id="{9142532E-CB08-9C43-87C3-91F713E3CC4E}"/>
              </a:ext>
            </a:extLst>
          </p:cNvPr>
          <p:cNvPicPr>
            <a:picLocks noChangeAspect="1"/>
          </p:cNvPicPr>
          <p:nvPr/>
        </p:nvPicPr>
        <p:blipFill>
          <a:blip r:embed="rId2"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rot="3816883">
            <a:off x="8891607" y="749925"/>
            <a:ext cx="522990" cy="380177"/>
          </a:xfrm>
          <a:prstGeom prst="rect">
            <a:avLst/>
          </a:prstGeom>
        </p:spPr>
      </p:pic>
      <p:pic>
        <p:nvPicPr>
          <p:cNvPr id="9" name="Picture 8">
            <a:extLst>
              <a:ext uri="{FF2B5EF4-FFF2-40B4-BE49-F238E27FC236}">
                <a16:creationId xmlns:a16="http://schemas.microsoft.com/office/drawing/2014/main" id="{51B32265-850E-6A44-93CC-E06F38DDBBB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
          <a:stretch/>
        </p:blipFill>
        <p:spPr>
          <a:xfrm>
            <a:off x="7251238" y="123429"/>
            <a:ext cx="1901864" cy="2490647"/>
          </a:xfrm>
          <a:prstGeom prst="rect">
            <a:avLst/>
          </a:prstGeom>
        </p:spPr>
      </p:pic>
      <p:pic>
        <p:nvPicPr>
          <p:cNvPr id="15" name="Picture 14">
            <a:extLst>
              <a:ext uri="{FF2B5EF4-FFF2-40B4-BE49-F238E27FC236}">
                <a16:creationId xmlns:a16="http://schemas.microsoft.com/office/drawing/2014/main" id="{E140B84D-DDFE-0B41-8ADD-701E63782F3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450940" y="4640920"/>
            <a:ext cx="1144305" cy="978381"/>
          </a:xfrm>
          <a:prstGeom prst="rect">
            <a:avLst/>
          </a:prstGeom>
        </p:spPr>
      </p:pic>
      <p:grpSp>
        <p:nvGrpSpPr>
          <p:cNvPr id="18" name="Group 17">
            <a:extLst>
              <a:ext uri="{FF2B5EF4-FFF2-40B4-BE49-F238E27FC236}">
                <a16:creationId xmlns:a16="http://schemas.microsoft.com/office/drawing/2014/main" id="{7D1E80FB-1287-A743-AE15-6A33CB643323}"/>
              </a:ext>
            </a:extLst>
          </p:cNvPr>
          <p:cNvGrpSpPr/>
          <p:nvPr/>
        </p:nvGrpSpPr>
        <p:grpSpPr>
          <a:xfrm>
            <a:off x="8623738" y="1710683"/>
            <a:ext cx="2930237" cy="2930237"/>
            <a:chOff x="8325382" y="1745650"/>
            <a:chExt cx="3517334" cy="3517334"/>
          </a:xfrm>
        </p:grpSpPr>
        <p:pic>
          <p:nvPicPr>
            <p:cNvPr id="19" name="Picture 18">
              <a:extLst>
                <a:ext uri="{FF2B5EF4-FFF2-40B4-BE49-F238E27FC236}">
                  <a16:creationId xmlns:a16="http://schemas.microsoft.com/office/drawing/2014/main" id="{E07B0792-5E5A-DF48-98B4-2757C582ED43}"/>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763758" y="2133600"/>
              <a:ext cx="2646218" cy="2576945"/>
            </a:xfrm>
            <a:prstGeom prst="rect">
              <a:avLst/>
            </a:prstGeom>
          </p:spPr>
        </p:pic>
        <p:sp>
          <p:nvSpPr>
            <p:cNvPr id="20" name="Oval 19">
              <a:extLst>
                <a:ext uri="{FF2B5EF4-FFF2-40B4-BE49-F238E27FC236}">
                  <a16:creationId xmlns:a16="http://schemas.microsoft.com/office/drawing/2014/main" id="{75CD1191-2107-494C-9618-925186E7C136}"/>
                </a:ext>
              </a:extLst>
            </p:cNvPr>
            <p:cNvSpPr/>
            <p:nvPr/>
          </p:nvSpPr>
          <p:spPr>
            <a:xfrm>
              <a:off x="8325382" y="1745650"/>
              <a:ext cx="3517334" cy="3517334"/>
            </a:xfrm>
            <a:prstGeom prst="ellipse">
              <a:avLst/>
            </a:prstGeom>
            <a:noFill/>
            <a:ln w="254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cxnSp>
        <p:nvCxnSpPr>
          <p:cNvPr id="21" name="Straight Connector 20">
            <a:extLst>
              <a:ext uri="{FF2B5EF4-FFF2-40B4-BE49-F238E27FC236}">
                <a16:creationId xmlns:a16="http://schemas.microsoft.com/office/drawing/2014/main" id="{169A8E03-D8C9-774F-8576-96D79E3E709C}"/>
              </a:ext>
            </a:extLst>
          </p:cNvPr>
          <p:cNvCxnSpPr/>
          <p:nvPr/>
        </p:nvCxnSpPr>
        <p:spPr>
          <a:xfrm>
            <a:off x="8166538" y="2121103"/>
            <a:ext cx="526312" cy="1507165"/>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E99717-8875-B948-B5DA-5FE8ACF1440A}"/>
              </a:ext>
            </a:extLst>
          </p:cNvPr>
          <p:cNvCxnSpPr>
            <a:cxnSpLocks/>
          </p:cNvCxnSpPr>
          <p:nvPr/>
        </p:nvCxnSpPr>
        <p:spPr>
          <a:xfrm>
            <a:off x="8166538" y="2116028"/>
            <a:ext cx="526312" cy="597834"/>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71C380BC-FA4F-EC47-B363-F036C9156EE3}"/>
              </a:ext>
            </a:extLst>
          </p:cNvPr>
          <p:cNvSpPr/>
          <p:nvPr/>
        </p:nvSpPr>
        <p:spPr>
          <a:xfrm>
            <a:off x="7064465" y="5799972"/>
            <a:ext cx="1999265" cy="307777"/>
          </a:xfrm>
          <a:prstGeom prst="rect">
            <a:avLst/>
          </a:prstGeom>
        </p:spPr>
        <p:txBody>
          <a:bodyPr wrap="none">
            <a:spAutoFit/>
          </a:bodyPr>
          <a:lstStyle/>
          <a:p>
            <a:pPr lvl="0"/>
            <a:r>
              <a:rPr lang="en-US" sz="1400" dirty="0"/>
              <a:t>ZUMMESH-JBOX-SIM</a:t>
            </a:r>
          </a:p>
        </p:txBody>
      </p:sp>
      <p:pic>
        <p:nvPicPr>
          <p:cNvPr id="7" name="Picture 6" descr="A picture containing game&#10;&#10;Description automatically generated">
            <a:extLst>
              <a:ext uri="{FF2B5EF4-FFF2-40B4-BE49-F238E27FC236}">
                <a16:creationId xmlns:a16="http://schemas.microsoft.com/office/drawing/2014/main" id="{38388E0A-2065-4738-BF62-D58C3D731BD6}"/>
              </a:ext>
            </a:extLst>
          </p:cNvPr>
          <p:cNvPicPr>
            <a:picLocks noChangeAspect="1"/>
          </p:cNvPicPr>
          <p:nvPr/>
        </p:nvPicPr>
        <p:blipFill>
          <a:blip r:embed="rId6"/>
          <a:stretch>
            <a:fillRect/>
          </a:stretch>
        </p:blipFill>
        <p:spPr>
          <a:xfrm>
            <a:off x="7332283" y="4833314"/>
            <a:ext cx="914400" cy="695325"/>
          </a:xfrm>
          <a:prstGeom prst="rect">
            <a:avLst/>
          </a:prstGeom>
        </p:spPr>
      </p:pic>
      <p:pic>
        <p:nvPicPr>
          <p:cNvPr id="11" name="Picture 10" descr="A picture containing indoor, remote, sitting, video&#10;&#10;Description automatically generated">
            <a:extLst>
              <a:ext uri="{FF2B5EF4-FFF2-40B4-BE49-F238E27FC236}">
                <a16:creationId xmlns:a16="http://schemas.microsoft.com/office/drawing/2014/main" id="{9BFABF88-3C9F-42F2-AB5E-89DD366BD553}"/>
              </a:ext>
            </a:extLst>
          </p:cNvPr>
          <p:cNvPicPr>
            <a:picLocks noChangeAspect="1"/>
          </p:cNvPicPr>
          <p:nvPr/>
        </p:nvPicPr>
        <p:blipFill>
          <a:blip r:embed="rId7"/>
          <a:stretch>
            <a:fillRect/>
          </a:stretch>
        </p:blipFill>
        <p:spPr>
          <a:xfrm>
            <a:off x="9704852" y="4852364"/>
            <a:ext cx="866775" cy="676275"/>
          </a:xfrm>
          <a:prstGeom prst="rect">
            <a:avLst/>
          </a:prstGeom>
        </p:spPr>
      </p:pic>
      <p:pic>
        <p:nvPicPr>
          <p:cNvPr id="13" name="Picture 12" descr="A picture containing sitting, table, remote, close&#10;&#10;Description automatically generated">
            <a:extLst>
              <a:ext uri="{FF2B5EF4-FFF2-40B4-BE49-F238E27FC236}">
                <a16:creationId xmlns:a16="http://schemas.microsoft.com/office/drawing/2014/main" id="{FCE5126B-3BC5-42D5-86DB-EE7214F5F009}"/>
              </a:ext>
            </a:extLst>
          </p:cNvPr>
          <p:cNvPicPr>
            <a:picLocks noChangeAspect="1"/>
          </p:cNvPicPr>
          <p:nvPr/>
        </p:nvPicPr>
        <p:blipFill>
          <a:blip r:embed="rId8"/>
          <a:stretch>
            <a:fillRect/>
          </a:stretch>
        </p:blipFill>
        <p:spPr>
          <a:xfrm>
            <a:off x="10816710" y="4809501"/>
            <a:ext cx="895350" cy="742950"/>
          </a:xfrm>
          <a:prstGeom prst="rect">
            <a:avLst/>
          </a:prstGeom>
        </p:spPr>
      </p:pic>
    </p:spTree>
    <p:extLst>
      <p:ext uri="{BB962C8B-B14F-4D97-AF65-F5344CB8AC3E}">
        <p14:creationId xmlns:p14="http://schemas.microsoft.com/office/powerpoint/2010/main" val="1634787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Wireless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p:txBody>
          <a:bodyPr>
            <a:normAutofit/>
          </a:bodyPr>
          <a:lstStyle/>
          <a:p>
            <a:r>
              <a:rPr lang="en-US" dirty="0">
                <a:solidFill>
                  <a:srgbClr val="00B0F0"/>
                </a:solidFill>
              </a:rPr>
              <a:t>Wired -to- Wireless Sensors</a:t>
            </a:r>
          </a:p>
          <a:p>
            <a:endParaRPr lang="en-US" dirty="0"/>
          </a:p>
          <a:p>
            <a:pPr lvl="2"/>
            <a:r>
              <a:rPr lang="en-US" sz="2000" dirty="0"/>
              <a:t>4000 SF coverage pattern</a:t>
            </a:r>
          </a:p>
          <a:p>
            <a:pPr lvl="3"/>
            <a:r>
              <a:rPr lang="en-US" sz="1600" dirty="0"/>
              <a:t>Same coverage area as 8 battery-operated PIR sensors</a:t>
            </a:r>
          </a:p>
          <a:p>
            <a:pPr lvl="2"/>
            <a:r>
              <a:rPr lang="en-US" sz="2000" dirty="0"/>
              <a:t>Low-voltage NS sensor for use WITH SpaceBuilder</a:t>
            </a:r>
            <a:r>
              <a:rPr lang="en-US" sz="2000" baseline="30000" dirty="0"/>
              <a:t>™</a:t>
            </a:r>
            <a:r>
              <a:rPr lang="en-US" sz="2000" dirty="0"/>
              <a:t> systems, Zūm, and others</a:t>
            </a:r>
          </a:p>
          <a:p>
            <a:pPr lvl="2"/>
            <a:r>
              <a:rPr lang="en-US" sz="2000" dirty="0"/>
              <a:t>PIR Presence Detection</a:t>
            </a:r>
          </a:p>
          <a:p>
            <a:pPr lvl="2"/>
            <a:r>
              <a:rPr lang="en-US" sz="2000" dirty="0"/>
              <a:t>Set-up with remote</a:t>
            </a:r>
          </a:p>
          <a:p>
            <a:pPr lvl="2"/>
            <a:r>
              <a:rPr lang="en-US" sz="2000" dirty="0"/>
              <a:t>Vacancy or occupancy mode</a:t>
            </a:r>
          </a:p>
          <a:p>
            <a:pPr lvl="2"/>
            <a:r>
              <a:rPr lang="en-US" sz="2000" dirty="0"/>
              <a:t>HVAC relay option available (2</a:t>
            </a:r>
            <a:r>
              <a:rPr lang="en-US" sz="2000" baseline="30000" dirty="0"/>
              <a:t>nd</a:t>
            </a:r>
            <a:r>
              <a:rPr lang="en-US" sz="2000" dirty="0"/>
              <a:t> relay)</a:t>
            </a:r>
          </a:p>
          <a:p>
            <a:pPr lvl="2"/>
            <a:endParaRPr lang="en-US" sz="2000" dirty="0"/>
          </a:p>
          <a:p>
            <a:endParaRPr lang="en-US" dirty="0"/>
          </a:p>
          <a:p>
            <a:pPr marL="182880" lvl="2" indent="0">
              <a:buNone/>
            </a:pPr>
            <a:endParaRPr lang="en-US" dirty="0"/>
          </a:p>
        </p:txBody>
      </p:sp>
      <p:sp>
        <p:nvSpPr>
          <p:cNvPr id="2" name="Rectangle 1">
            <a:extLst>
              <a:ext uri="{FF2B5EF4-FFF2-40B4-BE49-F238E27FC236}">
                <a16:creationId xmlns:a16="http://schemas.microsoft.com/office/drawing/2014/main" id="{C8F068DD-0768-3849-93E9-423A298AECEB}"/>
              </a:ext>
            </a:extLst>
          </p:cNvPr>
          <p:cNvSpPr/>
          <p:nvPr/>
        </p:nvSpPr>
        <p:spPr>
          <a:xfrm>
            <a:off x="7107524" y="5802869"/>
            <a:ext cx="2473241" cy="307777"/>
          </a:xfrm>
          <a:prstGeom prst="rect">
            <a:avLst/>
          </a:prstGeom>
        </p:spPr>
        <p:txBody>
          <a:bodyPr wrap="none">
            <a:spAutoFit/>
          </a:bodyPr>
          <a:lstStyle/>
          <a:p>
            <a:pPr lvl="0"/>
            <a:r>
              <a:rPr lang="en-US" sz="1400" dirty="0"/>
              <a:t>GLA-IR-QUATTRO-PRO-HD</a:t>
            </a:r>
          </a:p>
        </p:txBody>
      </p:sp>
      <p:pic>
        <p:nvPicPr>
          <p:cNvPr id="8" name="Picture 7" descr="A picture containing sitting, table, sink, hand&#10;&#10;Description automatically generated">
            <a:extLst>
              <a:ext uri="{FF2B5EF4-FFF2-40B4-BE49-F238E27FC236}">
                <a16:creationId xmlns:a16="http://schemas.microsoft.com/office/drawing/2014/main" id="{C5B13EF6-1B3C-47C3-8C24-BBFFB358957B}"/>
              </a:ext>
            </a:extLst>
          </p:cNvPr>
          <p:cNvPicPr>
            <a:picLocks noChangeAspect="1"/>
          </p:cNvPicPr>
          <p:nvPr/>
        </p:nvPicPr>
        <p:blipFill>
          <a:blip r:embed="rId2"/>
          <a:stretch>
            <a:fillRect/>
          </a:stretch>
        </p:blipFill>
        <p:spPr>
          <a:xfrm>
            <a:off x="7580223" y="1142999"/>
            <a:ext cx="4001084" cy="3320900"/>
          </a:xfrm>
          <a:prstGeom prst="rect">
            <a:avLst/>
          </a:prstGeom>
        </p:spPr>
      </p:pic>
    </p:spTree>
    <p:extLst>
      <p:ext uri="{BB962C8B-B14F-4D97-AF65-F5344CB8AC3E}">
        <p14:creationId xmlns:p14="http://schemas.microsoft.com/office/powerpoint/2010/main" val="34717152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Wireless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p:txBody>
          <a:bodyPr>
            <a:normAutofit/>
          </a:bodyPr>
          <a:lstStyle/>
          <a:p>
            <a:r>
              <a:rPr lang="en-US" dirty="0">
                <a:solidFill>
                  <a:srgbClr val="00B0F0"/>
                </a:solidFill>
              </a:rPr>
              <a:t>Wireless Sensors - Partition</a:t>
            </a:r>
          </a:p>
          <a:p>
            <a:endParaRPr lang="en-US" dirty="0"/>
          </a:p>
          <a:p>
            <a:pPr lvl="2"/>
            <a:r>
              <a:rPr lang="en-US" sz="2000" dirty="0"/>
              <a:t>Enables room combining for Zūm Spaces</a:t>
            </a:r>
          </a:p>
          <a:p>
            <a:pPr lvl="2"/>
            <a:r>
              <a:rPr lang="en-US" sz="2000" dirty="0"/>
              <a:t>Ceiling or wall mountable</a:t>
            </a:r>
          </a:p>
          <a:p>
            <a:pPr lvl="2"/>
            <a:r>
              <a:rPr lang="en-US" sz="2000" dirty="0"/>
              <a:t>Single-gang US electrical box or Surface Mount</a:t>
            </a:r>
          </a:p>
          <a:p>
            <a:pPr lvl="2"/>
            <a:r>
              <a:rPr lang="en-US" sz="2000" dirty="0"/>
              <a:t>Decorator-sized opening</a:t>
            </a:r>
          </a:p>
          <a:p>
            <a:pPr lvl="2"/>
            <a:r>
              <a:rPr lang="en-US" sz="2000" dirty="0"/>
              <a:t>24 Volt DC powered </a:t>
            </a:r>
            <a:r>
              <a:rPr lang="en-US" sz="800" dirty="0"/>
              <a:t>(sold separately)</a:t>
            </a:r>
          </a:p>
          <a:p>
            <a:pPr lvl="2"/>
            <a:r>
              <a:rPr lang="en-US" sz="2000" dirty="0"/>
              <a:t>Diffuse reflective infrared technology</a:t>
            </a:r>
          </a:p>
          <a:p>
            <a:pPr lvl="2"/>
            <a:endParaRPr lang="en-US" sz="2000" dirty="0"/>
          </a:p>
          <a:p>
            <a:endParaRPr lang="en-US" dirty="0"/>
          </a:p>
          <a:p>
            <a:pPr marL="182880" lvl="2" indent="0">
              <a:buNone/>
            </a:pPr>
            <a:endParaRPr lang="en-US" dirty="0"/>
          </a:p>
        </p:txBody>
      </p:sp>
      <p:sp>
        <p:nvSpPr>
          <p:cNvPr id="2" name="Rectangle 1">
            <a:extLst>
              <a:ext uri="{FF2B5EF4-FFF2-40B4-BE49-F238E27FC236}">
                <a16:creationId xmlns:a16="http://schemas.microsoft.com/office/drawing/2014/main" id="{C8F068DD-0768-3849-93E9-423A298AECEB}"/>
              </a:ext>
            </a:extLst>
          </p:cNvPr>
          <p:cNvSpPr/>
          <p:nvPr/>
        </p:nvSpPr>
        <p:spPr>
          <a:xfrm>
            <a:off x="7107524" y="5802869"/>
            <a:ext cx="1613968" cy="307777"/>
          </a:xfrm>
          <a:prstGeom prst="rect">
            <a:avLst/>
          </a:prstGeom>
        </p:spPr>
        <p:txBody>
          <a:bodyPr wrap="none">
            <a:spAutoFit/>
          </a:bodyPr>
          <a:lstStyle/>
          <a:p>
            <a:pPr lvl="0"/>
            <a:r>
              <a:rPr lang="en-US" sz="1400" dirty="0"/>
              <a:t>ZUMMESH-PART</a:t>
            </a:r>
          </a:p>
        </p:txBody>
      </p:sp>
      <p:pic>
        <p:nvPicPr>
          <p:cNvPr id="7" name="Picture 6" descr="A picture containing camera, phone, sitting, cellphone&#10;&#10;Description automatically generated">
            <a:extLst>
              <a:ext uri="{FF2B5EF4-FFF2-40B4-BE49-F238E27FC236}">
                <a16:creationId xmlns:a16="http://schemas.microsoft.com/office/drawing/2014/main" id="{E1CC4439-D6CC-4720-B2C0-0163134612D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7746071" y="1348057"/>
            <a:ext cx="3514725" cy="3333750"/>
          </a:xfrm>
          <a:prstGeom prst="rect">
            <a:avLst/>
          </a:prstGeom>
        </p:spPr>
      </p:pic>
    </p:spTree>
    <p:extLst>
      <p:ext uri="{BB962C8B-B14F-4D97-AF65-F5344CB8AC3E}">
        <p14:creationId xmlns:p14="http://schemas.microsoft.com/office/powerpoint/2010/main" val="32153994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Wireless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p:txBody>
          <a:bodyPr>
            <a:normAutofit/>
          </a:bodyPr>
          <a:lstStyle/>
          <a:p>
            <a:r>
              <a:rPr lang="en-US" dirty="0">
                <a:solidFill>
                  <a:srgbClr val="00B0F0"/>
                </a:solidFill>
              </a:rPr>
              <a:t>Wireless 3</a:t>
            </a:r>
            <a:r>
              <a:rPr lang="en-US" baseline="30000" dirty="0">
                <a:solidFill>
                  <a:srgbClr val="00B0F0"/>
                </a:solidFill>
              </a:rPr>
              <a:t>rd</a:t>
            </a:r>
            <a:r>
              <a:rPr lang="en-US" dirty="0">
                <a:solidFill>
                  <a:srgbClr val="00B0F0"/>
                </a:solidFill>
              </a:rPr>
              <a:t> party interface</a:t>
            </a:r>
          </a:p>
          <a:p>
            <a:endParaRPr lang="en-US" dirty="0"/>
          </a:p>
          <a:p>
            <a:pPr lvl="2"/>
            <a:r>
              <a:rPr lang="en-US" sz="2000" dirty="0"/>
              <a:t>USB powered</a:t>
            </a:r>
          </a:p>
          <a:p>
            <a:pPr lvl="2"/>
            <a:r>
              <a:rPr lang="en-US" sz="2000" dirty="0"/>
              <a:t>Can connect to any Zūm space as </a:t>
            </a:r>
            <a:br>
              <a:rPr lang="en-US" sz="2000" dirty="0"/>
            </a:br>
            <a:r>
              <a:rPr lang="en-US" sz="2000" dirty="0"/>
              <a:t>one of the 32 device</a:t>
            </a:r>
          </a:p>
          <a:p>
            <a:pPr lvl="2"/>
            <a:r>
              <a:rPr lang="en-US" sz="2000" dirty="0"/>
              <a:t>Provides RS-232/USB connection for </a:t>
            </a:r>
            <a:br>
              <a:rPr lang="en-US" sz="2000" dirty="0"/>
            </a:br>
            <a:r>
              <a:rPr lang="en-US" sz="2000" dirty="0"/>
              <a:t>AV control of lighting</a:t>
            </a:r>
          </a:p>
          <a:p>
            <a:pPr lvl="3"/>
            <a:r>
              <a:rPr lang="en-US" sz="1600" dirty="0"/>
              <a:t>Crestron AV</a:t>
            </a:r>
          </a:p>
          <a:p>
            <a:pPr lvl="3"/>
            <a:r>
              <a:rPr lang="en-US" sz="1600" dirty="0"/>
              <a:t>Other brand AV</a:t>
            </a:r>
          </a:p>
          <a:p>
            <a:pPr lvl="2"/>
            <a:endParaRPr lang="en-US" sz="2000" dirty="0"/>
          </a:p>
          <a:p>
            <a:endParaRPr lang="en-US" dirty="0"/>
          </a:p>
          <a:p>
            <a:pPr marL="182880" lvl="2" indent="0">
              <a:buNone/>
            </a:pPr>
            <a:endParaRPr lang="en-US" dirty="0"/>
          </a:p>
        </p:txBody>
      </p:sp>
      <p:sp>
        <p:nvSpPr>
          <p:cNvPr id="2" name="Rectangle 1">
            <a:extLst>
              <a:ext uri="{FF2B5EF4-FFF2-40B4-BE49-F238E27FC236}">
                <a16:creationId xmlns:a16="http://schemas.microsoft.com/office/drawing/2014/main" id="{C8F068DD-0768-3849-93E9-423A298AECEB}"/>
              </a:ext>
            </a:extLst>
          </p:cNvPr>
          <p:cNvSpPr/>
          <p:nvPr/>
        </p:nvSpPr>
        <p:spPr>
          <a:xfrm>
            <a:off x="7107524" y="5802869"/>
            <a:ext cx="2067682" cy="307777"/>
          </a:xfrm>
          <a:prstGeom prst="rect">
            <a:avLst/>
          </a:prstGeom>
        </p:spPr>
        <p:txBody>
          <a:bodyPr wrap="none">
            <a:spAutoFit/>
          </a:bodyPr>
          <a:lstStyle/>
          <a:p>
            <a:pPr lvl="0"/>
            <a:r>
              <a:rPr lang="en-US" sz="1400" dirty="0"/>
              <a:t>ZUMMESH-AVBRIDGE</a:t>
            </a:r>
          </a:p>
        </p:txBody>
      </p:sp>
      <p:pic>
        <p:nvPicPr>
          <p:cNvPr id="7" name="Picture 6">
            <a:extLst>
              <a:ext uri="{FF2B5EF4-FFF2-40B4-BE49-F238E27FC236}">
                <a16:creationId xmlns:a16="http://schemas.microsoft.com/office/drawing/2014/main" id="{8019FDBB-D6F4-F04C-BE9B-D0D5AFD7B4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60223" y="2137918"/>
            <a:ext cx="3735911" cy="1924972"/>
          </a:xfrm>
          <a:prstGeom prst="rect">
            <a:avLst/>
          </a:prstGeom>
        </p:spPr>
      </p:pic>
    </p:spTree>
    <p:extLst>
      <p:ext uri="{BB962C8B-B14F-4D97-AF65-F5344CB8AC3E}">
        <p14:creationId xmlns:p14="http://schemas.microsoft.com/office/powerpoint/2010/main" val="34488092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lstStyle/>
          <a:p>
            <a:r>
              <a:rPr lang="en-US" dirty="0"/>
              <a:t>What is Zūm</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p:txBody>
          <a:bodyPr/>
          <a:lstStyle/>
          <a:p>
            <a:r>
              <a:rPr lang="en-US" dirty="0"/>
              <a:t>As stand-alone system (examples)</a:t>
            </a:r>
          </a:p>
          <a:p>
            <a:pPr lvl="1"/>
            <a:endParaRPr lang="en-US" dirty="0"/>
          </a:p>
          <a:p>
            <a:pPr marL="342900" lvl="1" indent="-342900">
              <a:buFont typeface="Arial" panose="020B0604020202020204" pitchFamily="34" charset="0"/>
              <a:buChar char="•"/>
            </a:pPr>
            <a:r>
              <a:rPr lang="en-US" dirty="0"/>
              <a:t>As simple as two products</a:t>
            </a:r>
          </a:p>
          <a:p>
            <a:pPr marL="708660" lvl="2" indent="-342900">
              <a:buFont typeface="Arial" panose="020B0604020202020204" pitchFamily="34" charset="0"/>
              <a:buChar char="•"/>
            </a:pPr>
            <a:r>
              <a:rPr lang="en-US" dirty="0"/>
              <a:t>Wall box and sensor</a:t>
            </a:r>
          </a:p>
          <a:p>
            <a:pPr lvl="1"/>
            <a:endParaRPr lang="en-US" dirty="0"/>
          </a:p>
        </p:txBody>
      </p:sp>
      <p:pic>
        <p:nvPicPr>
          <p:cNvPr id="5" name="Content Placeholder 8">
            <a:extLst>
              <a:ext uri="{FF2B5EF4-FFF2-40B4-BE49-F238E27FC236}">
                <a16:creationId xmlns:a16="http://schemas.microsoft.com/office/drawing/2014/main" id="{10F0313D-0332-CC47-B0C6-AC165C0D1F9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412807" y="1355456"/>
            <a:ext cx="9807800" cy="4489318"/>
          </a:xfrm>
          <a:prstGeom prst="rect">
            <a:avLst/>
          </a:prstGeom>
        </p:spPr>
      </p:pic>
    </p:spTree>
    <p:extLst>
      <p:ext uri="{BB962C8B-B14F-4D97-AF65-F5344CB8AC3E}">
        <p14:creationId xmlns:p14="http://schemas.microsoft.com/office/powerpoint/2010/main" val="3379186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C06E00-A0DB-5145-BD24-4B7EA1D6E50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515815"/>
            <a:ext cx="12178032" cy="6342185"/>
          </a:xfrm>
          <a:prstGeom prst="rect">
            <a:avLst/>
          </a:prstGeom>
        </p:spPr>
      </p:pic>
      <p:sp>
        <p:nvSpPr>
          <p:cNvPr id="6" name="Rectangle 5"/>
          <p:cNvSpPr/>
          <p:nvPr/>
        </p:nvSpPr>
        <p:spPr>
          <a:xfrm>
            <a:off x="4559726" y="5820364"/>
            <a:ext cx="7595846" cy="901111"/>
          </a:xfrm>
          <a:prstGeom prst="rect">
            <a:avLst/>
          </a:prstGeom>
          <a:solidFill>
            <a:srgbClr val="0099D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40"/>
            <a:r>
              <a:rPr lang="en-US" sz="2800" b="1" dirty="0">
                <a:solidFill>
                  <a:prstClr val="white"/>
                </a:solidFill>
                <a:effectLst>
                  <a:outerShdw blurRad="38100" dist="38100" dir="2700000" algn="tl">
                    <a:srgbClr val="000000">
                      <a:alpha val="43137"/>
                    </a:srgbClr>
                  </a:outerShdw>
                </a:effectLst>
                <a:latin typeface="Arial"/>
                <a:cs typeface="Arial"/>
              </a:rPr>
              <a:t> 2019 New 100K SF factory in New York</a:t>
            </a:r>
            <a:endParaRPr lang="en-US" sz="2000" b="1" dirty="0">
              <a:solidFill>
                <a:prstClr val="white"/>
              </a:solidFill>
              <a:effectLst>
                <a:outerShdw blurRad="38100" dist="38100" dir="2700000" algn="tl">
                  <a:srgbClr val="000000">
                    <a:alpha val="43137"/>
                  </a:srgbClr>
                </a:outerShdw>
              </a:effectLst>
              <a:latin typeface="Arial"/>
              <a:cs typeface="Arial"/>
            </a:endParaRPr>
          </a:p>
          <a:p>
            <a:pPr algn="r" defTabSz="1219140"/>
            <a:endParaRPr lang="en-US" sz="1600" b="1" dirty="0">
              <a:solidFill>
                <a:prstClr val="white"/>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39883489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lstStyle/>
          <a:p>
            <a:r>
              <a:rPr lang="en-US" dirty="0"/>
              <a:t>What is Zūm</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p:txBody>
          <a:bodyPr/>
          <a:lstStyle/>
          <a:p>
            <a:r>
              <a:rPr lang="en-US" dirty="0"/>
              <a:t>As stand-alone system (examples)</a:t>
            </a:r>
          </a:p>
          <a:p>
            <a:pPr lvl="1"/>
            <a:endParaRPr lang="en-US" dirty="0"/>
          </a:p>
          <a:p>
            <a:pPr marL="342900" lvl="1" indent="-342900">
              <a:buFont typeface="Arial" panose="020B0604020202020204" pitchFamily="34" charset="0"/>
              <a:buChar char="•"/>
            </a:pPr>
            <a:r>
              <a:rPr lang="en-US" dirty="0"/>
              <a:t>As simple as two products</a:t>
            </a:r>
          </a:p>
          <a:p>
            <a:pPr marL="708660" lvl="2" indent="-342900">
              <a:buFont typeface="Arial" panose="020B0604020202020204" pitchFamily="34" charset="0"/>
              <a:buChar char="•"/>
            </a:pPr>
            <a:r>
              <a:rPr lang="en-US" dirty="0"/>
              <a:t>Wall box and sensor</a:t>
            </a:r>
          </a:p>
          <a:p>
            <a:pPr marL="342900" lvl="1" indent="-342900">
              <a:buFont typeface="Arial" panose="020B0604020202020204" pitchFamily="34" charset="0"/>
              <a:buChar char="•"/>
            </a:pPr>
            <a:r>
              <a:rPr lang="en-US" dirty="0"/>
              <a:t>As many as 32 products</a:t>
            </a:r>
          </a:p>
          <a:p>
            <a:pPr marL="708660" lvl="2" indent="-342900">
              <a:buFont typeface="Arial" panose="020B0604020202020204" pitchFamily="34" charset="0"/>
              <a:buChar char="•"/>
            </a:pPr>
            <a:r>
              <a:rPr lang="en-US" dirty="0"/>
              <a:t>Wall box controllers</a:t>
            </a:r>
          </a:p>
          <a:p>
            <a:pPr marL="708660" lvl="2" indent="-342900">
              <a:buFont typeface="Arial" panose="020B0604020202020204" pitchFamily="34" charset="0"/>
              <a:buChar char="•"/>
            </a:pPr>
            <a:r>
              <a:rPr lang="en-US" dirty="0"/>
              <a:t>J-Box controllers</a:t>
            </a:r>
          </a:p>
          <a:p>
            <a:pPr marL="708660" lvl="2" indent="-342900">
              <a:buFont typeface="Arial" panose="020B0604020202020204" pitchFamily="34" charset="0"/>
              <a:buChar char="•"/>
            </a:pPr>
            <a:r>
              <a:rPr lang="en-US" dirty="0"/>
              <a:t>Sensors</a:t>
            </a:r>
          </a:p>
          <a:p>
            <a:pPr marL="708660" lvl="2" indent="-342900">
              <a:buFont typeface="Arial" panose="020B0604020202020204" pitchFamily="34" charset="0"/>
              <a:buChar char="•"/>
            </a:pPr>
            <a:r>
              <a:rPr lang="en-US" dirty="0"/>
              <a:t>Keypads</a:t>
            </a:r>
          </a:p>
          <a:p>
            <a:pPr marL="708660" lvl="2" indent="-342900">
              <a:buFont typeface="Arial" panose="020B0604020202020204" pitchFamily="34" charset="0"/>
              <a:buChar char="•"/>
            </a:pPr>
            <a:endParaRPr lang="en-US" dirty="0"/>
          </a:p>
          <a:p>
            <a:pPr lvl="1"/>
            <a:endParaRPr lang="en-US" dirty="0"/>
          </a:p>
        </p:txBody>
      </p:sp>
      <p:pic>
        <p:nvPicPr>
          <p:cNvPr id="6" name="Picture 5">
            <a:extLst>
              <a:ext uri="{FF2B5EF4-FFF2-40B4-BE49-F238E27FC236}">
                <a16:creationId xmlns:a16="http://schemas.microsoft.com/office/drawing/2014/main" id="{EDF07FA1-D374-E849-81BF-280ADA5038B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317472" y="1142998"/>
            <a:ext cx="10324170" cy="5410201"/>
          </a:xfrm>
          <a:prstGeom prst="rect">
            <a:avLst/>
          </a:prstGeom>
        </p:spPr>
      </p:pic>
    </p:spTree>
    <p:extLst>
      <p:ext uri="{BB962C8B-B14F-4D97-AF65-F5344CB8AC3E}">
        <p14:creationId xmlns:p14="http://schemas.microsoft.com/office/powerpoint/2010/main" val="10600421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Wireless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p:txBody>
          <a:bodyPr>
            <a:normAutofit/>
          </a:bodyPr>
          <a:lstStyle/>
          <a:p>
            <a:r>
              <a:rPr lang="en-US" dirty="0">
                <a:solidFill>
                  <a:srgbClr val="00B0F0"/>
                </a:solidFill>
              </a:rPr>
              <a:t>Wireless Networking</a:t>
            </a:r>
          </a:p>
          <a:p>
            <a:endParaRPr lang="en-US" dirty="0"/>
          </a:p>
          <a:p>
            <a:pPr marL="182880" lvl="2" indent="0">
              <a:buNone/>
            </a:pPr>
            <a:r>
              <a:rPr lang="en-US" sz="2000" dirty="0"/>
              <a:t>Networking is the process of connecting multiple rooms to a central head end. </a:t>
            </a:r>
          </a:p>
          <a:p>
            <a:pPr lvl="2"/>
            <a:r>
              <a:rPr lang="en-US" sz="2000" dirty="0"/>
              <a:t>Networking is done for 4 primary reasons</a:t>
            </a:r>
          </a:p>
          <a:p>
            <a:pPr lvl="3"/>
            <a:r>
              <a:rPr lang="en-US" sz="1600" dirty="0"/>
              <a:t>Global system management</a:t>
            </a:r>
          </a:p>
          <a:p>
            <a:pPr lvl="3"/>
            <a:r>
              <a:rPr lang="en-US" sz="1600" dirty="0"/>
              <a:t>Master time clock schedule</a:t>
            </a:r>
          </a:p>
          <a:p>
            <a:pPr lvl="3"/>
            <a:r>
              <a:rPr lang="en-US" sz="1600" dirty="0"/>
              <a:t>Demand response</a:t>
            </a:r>
          </a:p>
          <a:p>
            <a:pPr lvl="3"/>
            <a:r>
              <a:rPr lang="en-US" sz="1600" dirty="0"/>
              <a:t>BACnet interface to HVAC</a:t>
            </a:r>
          </a:p>
          <a:p>
            <a:pPr lvl="2"/>
            <a:endParaRPr lang="en-US" sz="2000" dirty="0"/>
          </a:p>
          <a:p>
            <a:endParaRPr lang="en-US" dirty="0"/>
          </a:p>
          <a:p>
            <a:pPr marL="182880" lvl="2" indent="0">
              <a:buNone/>
            </a:pPr>
            <a:endParaRPr lang="en-US" dirty="0"/>
          </a:p>
        </p:txBody>
      </p:sp>
      <p:pic>
        <p:nvPicPr>
          <p:cNvPr id="5" name="Picture 4">
            <a:extLst>
              <a:ext uri="{FF2B5EF4-FFF2-40B4-BE49-F238E27FC236}">
                <a16:creationId xmlns:a16="http://schemas.microsoft.com/office/drawing/2014/main" id="{1F64ADAF-5F77-4145-8278-3E52FEBA80CD}"/>
              </a:ext>
            </a:extLst>
          </p:cNvPr>
          <p:cNvPicPr>
            <a:picLocks noChangeAspect="1"/>
          </p:cNvPicPr>
          <p:nvPr/>
        </p:nvPicPr>
        <p:blipFill>
          <a:blip r:embed="rId2"/>
          <a:stretch>
            <a:fillRect/>
          </a:stretch>
        </p:blipFill>
        <p:spPr>
          <a:xfrm>
            <a:off x="7708392" y="1814576"/>
            <a:ext cx="3928386" cy="2954146"/>
          </a:xfrm>
          <a:prstGeom prst="rect">
            <a:avLst/>
          </a:prstGeom>
        </p:spPr>
      </p:pic>
    </p:spTree>
    <p:extLst>
      <p:ext uri="{BB962C8B-B14F-4D97-AF65-F5344CB8AC3E}">
        <p14:creationId xmlns:p14="http://schemas.microsoft.com/office/powerpoint/2010/main" val="26752831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Wireless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p:txBody>
          <a:bodyPr>
            <a:normAutofit/>
          </a:bodyPr>
          <a:lstStyle/>
          <a:p>
            <a:r>
              <a:rPr lang="en-US" dirty="0">
                <a:solidFill>
                  <a:srgbClr val="00B0F0"/>
                </a:solidFill>
              </a:rPr>
              <a:t>Wireless Networking</a:t>
            </a:r>
          </a:p>
          <a:p>
            <a:endParaRPr lang="en-US" dirty="0"/>
          </a:p>
          <a:p>
            <a:pPr marL="182880" lvl="2" indent="0">
              <a:buNone/>
            </a:pPr>
            <a:r>
              <a:rPr lang="en-US" sz="2000" dirty="0"/>
              <a:t>Starts with the space or room</a:t>
            </a:r>
          </a:p>
          <a:p>
            <a:pPr lvl="3"/>
            <a:r>
              <a:rPr lang="en-US" sz="1600" dirty="0"/>
              <a:t>Network any space by simply adding a </a:t>
            </a:r>
            <a:r>
              <a:rPr lang="en-US" sz="1600" u="sng" dirty="0"/>
              <a:t>network bridge</a:t>
            </a:r>
            <a:r>
              <a:rPr lang="en-US" sz="1600" dirty="0"/>
              <a:t>  onto a J-Box load controller. </a:t>
            </a:r>
          </a:p>
          <a:p>
            <a:pPr lvl="3"/>
            <a:r>
              <a:rPr lang="en-US" sz="1600" dirty="0"/>
              <a:t>Only ONE bridge per space</a:t>
            </a:r>
          </a:p>
          <a:p>
            <a:pPr lvl="3"/>
            <a:r>
              <a:rPr lang="en-US" sz="1600" dirty="0"/>
              <a:t>Provides wireless backhaul communication to network head end</a:t>
            </a:r>
          </a:p>
          <a:p>
            <a:pPr lvl="3"/>
            <a:r>
              <a:rPr lang="en-US" sz="1600" dirty="0"/>
              <a:t>BLE radio for APP set up</a:t>
            </a:r>
          </a:p>
          <a:p>
            <a:pPr marL="182880" lvl="2" indent="0">
              <a:buNone/>
            </a:pPr>
            <a:endParaRPr lang="en-US" sz="2000" dirty="0"/>
          </a:p>
          <a:p>
            <a:endParaRPr lang="en-US" dirty="0"/>
          </a:p>
          <a:p>
            <a:pPr marL="182880" lvl="2" indent="0">
              <a:buNone/>
            </a:pPr>
            <a:endParaRPr lang="en-US" dirty="0"/>
          </a:p>
        </p:txBody>
      </p:sp>
      <p:pic>
        <p:nvPicPr>
          <p:cNvPr id="5" name="Picture 4">
            <a:extLst>
              <a:ext uri="{FF2B5EF4-FFF2-40B4-BE49-F238E27FC236}">
                <a16:creationId xmlns:a16="http://schemas.microsoft.com/office/drawing/2014/main" id="{60E9FCD9-4720-3240-BF5C-1D17C4E5FB5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660470" y="1142999"/>
            <a:ext cx="4188630" cy="3432482"/>
          </a:xfrm>
          <a:prstGeom prst="rect">
            <a:avLst/>
          </a:prstGeom>
        </p:spPr>
      </p:pic>
      <p:sp>
        <p:nvSpPr>
          <p:cNvPr id="7" name="Rectangle 6">
            <a:extLst>
              <a:ext uri="{FF2B5EF4-FFF2-40B4-BE49-F238E27FC236}">
                <a16:creationId xmlns:a16="http://schemas.microsoft.com/office/drawing/2014/main" id="{C71C9EE4-2260-BC4B-BEAB-D4FA085124E3}"/>
              </a:ext>
            </a:extLst>
          </p:cNvPr>
          <p:cNvSpPr/>
          <p:nvPr/>
        </p:nvSpPr>
        <p:spPr>
          <a:xfrm>
            <a:off x="7107524" y="5802869"/>
            <a:ext cx="2199641" cy="307777"/>
          </a:xfrm>
          <a:prstGeom prst="rect">
            <a:avLst/>
          </a:prstGeom>
        </p:spPr>
        <p:txBody>
          <a:bodyPr wrap="none">
            <a:spAutoFit/>
          </a:bodyPr>
          <a:lstStyle/>
          <a:p>
            <a:pPr lvl="0"/>
            <a:r>
              <a:rPr lang="en-US" sz="1400" dirty="0"/>
              <a:t>ZUMMESH-NETBRIDGE</a:t>
            </a:r>
          </a:p>
        </p:txBody>
      </p:sp>
      <p:sp>
        <p:nvSpPr>
          <p:cNvPr id="2" name="Rounded Rectangle 1">
            <a:extLst>
              <a:ext uri="{FF2B5EF4-FFF2-40B4-BE49-F238E27FC236}">
                <a16:creationId xmlns:a16="http://schemas.microsoft.com/office/drawing/2014/main" id="{6C01AEA2-85BD-D141-BC1C-5DF4F7361733}"/>
              </a:ext>
            </a:extLst>
          </p:cNvPr>
          <p:cNvSpPr/>
          <p:nvPr/>
        </p:nvSpPr>
        <p:spPr>
          <a:xfrm>
            <a:off x="7660470" y="1823755"/>
            <a:ext cx="1646695" cy="1719072"/>
          </a:xfrm>
          <a:prstGeom prst="roundRect">
            <a:avLst/>
          </a:prstGeom>
          <a:solidFill>
            <a:srgbClr val="92D050">
              <a:alpha val="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01032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Wireless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p:txBody>
          <a:bodyPr>
            <a:normAutofit/>
          </a:bodyPr>
          <a:lstStyle/>
          <a:p>
            <a:r>
              <a:rPr lang="en-US" dirty="0">
                <a:solidFill>
                  <a:srgbClr val="00B0F0"/>
                </a:solidFill>
              </a:rPr>
              <a:t>Wireless Networking</a:t>
            </a:r>
          </a:p>
          <a:p>
            <a:endParaRPr lang="en-US" dirty="0"/>
          </a:p>
          <a:p>
            <a:pPr marL="182880" lvl="2" indent="0">
              <a:buNone/>
            </a:pPr>
            <a:r>
              <a:rPr lang="en-US" sz="2000" dirty="0"/>
              <a:t>Gateways gather up spaces</a:t>
            </a:r>
          </a:p>
          <a:p>
            <a:pPr lvl="3"/>
            <a:r>
              <a:rPr lang="en-US" sz="1600" dirty="0"/>
              <a:t>PoE powered (Power over Ethernet)</a:t>
            </a:r>
          </a:p>
          <a:p>
            <a:pPr lvl="3"/>
            <a:r>
              <a:rPr lang="en-US" sz="1600" dirty="0"/>
              <a:t>Wirelessly connects up to 50 Zūm Network Bridges to the Hub</a:t>
            </a:r>
          </a:p>
          <a:p>
            <a:pPr lvl="3"/>
            <a:r>
              <a:rPr lang="en-US" sz="1600" dirty="0"/>
              <a:t>Does not need to be exposed or visible</a:t>
            </a:r>
          </a:p>
          <a:p>
            <a:pPr lvl="3"/>
            <a:r>
              <a:rPr lang="en-US" sz="1600" dirty="0"/>
              <a:t>Plenum-rated</a:t>
            </a:r>
          </a:p>
          <a:p>
            <a:pPr lvl="3"/>
            <a:r>
              <a:rPr lang="en-US" sz="1600" dirty="0"/>
              <a:t>300ft max distance from PoE Switch</a:t>
            </a:r>
          </a:p>
          <a:p>
            <a:pPr marL="182880" lvl="2" indent="0">
              <a:buNone/>
            </a:pPr>
            <a:endParaRPr lang="en-US" sz="2000" dirty="0"/>
          </a:p>
          <a:p>
            <a:endParaRPr lang="en-US" dirty="0"/>
          </a:p>
          <a:p>
            <a:pPr marL="182880" lvl="2" indent="0">
              <a:buNone/>
            </a:pPr>
            <a:endParaRPr lang="en-US" dirty="0"/>
          </a:p>
        </p:txBody>
      </p:sp>
      <p:pic>
        <p:nvPicPr>
          <p:cNvPr id="6" name="Picture 5">
            <a:extLst>
              <a:ext uri="{FF2B5EF4-FFF2-40B4-BE49-F238E27FC236}">
                <a16:creationId xmlns:a16="http://schemas.microsoft.com/office/drawing/2014/main" id="{2CAC1081-E4D4-2947-BC96-9CE22FF585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73236" y="380343"/>
            <a:ext cx="4090398" cy="2791860"/>
          </a:xfrm>
          <a:prstGeom prst="rect">
            <a:avLst/>
          </a:prstGeom>
        </p:spPr>
      </p:pic>
      <p:pic>
        <p:nvPicPr>
          <p:cNvPr id="7" name="Picture 6">
            <a:extLst>
              <a:ext uri="{FF2B5EF4-FFF2-40B4-BE49-F238E27FC236}">
                <a16:creationId xmlns:a16="http://schemas.microsoft.com/office/drawing/2014/main" id="{E5815B8B-61BE-354D-9377-6AC9BE39216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466253" y="3589194"/>
            <a:ext cx="3904364" cy="1293777"/>
          </a:xfrm>
          <a:prstGeom prst="rect">
            <a:avLst/>
          </a:prstGeom>
        </p:spPr>
      </p:pic>
      <p:sp>
        <p:nvSpPr>
          <p:cNvPr id="8" name="Rectangle 7">
            <a:extLst>
              <a:ext uri="{FF2B5EF4-FFF2-40B4-BE49-F238E27FC236}">
                <a16:creationId xmlns:a16="http://schemas.microsoft.com/office/drawing/2014/main" id="{8A803ABD-0B39-5543-AA30-8018F35E06DA}"/>
              </a:ext>
            </a:extLst>
          </p:cNvPr>
          <p:cNvSpPr/>
          <p:nvPr/>
        </p:nvSpPr>
        <p:spPr>
          <a:xfrm>
            <a:off x="7107524" y="5802869"/>
            <a:ext cx="1847044" cy="307777"/>
          </a:xfrm>
          <a:prstGeom prst="rect">
            <a:avLst/>
          </a:prstGeom>
        </p:spPr>
        <p:txBody>
          <a:bodyPr wrap="none">
            <a:spAutoFit/>
          </a:bodyPr>
          <a:lstStyle/>
          <a:p>
            <a:pPr lvl="0"/>
            <a:r>
              <a:rPr lang="en-US" sz="1400" dirty="0"/>
              <a:t>ZUMNET-GATEWAY</a:t>
            </a:r>
          </a:p>
        </p:txBody>
      </p:sp>
      <p:sp>
        <p:nvSpPr>
          <p:cNvPr id="2" name="TextBox 1">
            <a:extLst>
              <a:ext uri="{FF2B5EF4-FFF2-40B4-BE49-F238E27FC236}">
                <a16:creationId xmlns:a16="http://schemas.microsoft.com/office/drawing/2014/main" id="{81AEA9FF-759C-AC40-9827-152F4DE53628}"/>
              </a:ext>
            </a:extLst>
          </p:cNvPr>
          <p:cNvSpPr txBox="1"/>
          <p:nvPr/>
        </p:nvSpPr>
        <p:spPr>
          <a:xfrm>
            <a:off x="7756633" y="3048000"/>
            <a:ext cx="2039007" cy="276999"/>
          </a:xfrm>
          <a:prstGeom prst="rect">
            <a:avLst/>
          </a:prstGeom>
          <a:noFill/>
        </p:spPr>
        <p:txBody>
          <a:bodyPr wrap="square" rtlCol="0">
            <a:spAutoFit/>
          </a:bodyPr>
          <a:lstStyle/>
          <a:p>
            <a:r>
              <a:rPr lang="en-US" sz="1200" dirty="0"/>
              <a:t>FRONT VIEW</a:t>
            </a:r>
          </a:p>
        </p:txBody>
      </p:sp>
      <p:sp>
        <p:nvSpPr>
          <p:cNvPr id="9" name="TextBox 8">
            <a:extLst>
              <a:ext uri="{FF2B5EF4-FFF2-40B4-BE49-F238E27FC236}">
                <a16:creationId xmlns:a16="http://schemas.microsoft.com/office/drawing/2014/main" id="{0232B05D-ECB1-704D-B129-F5464B08B05D}"/>
              </a:ext>
            </a:extLst>
          </p:cNvPr>
          <p:cNvSpPr txBox="1"/>
          <p:nvPr/>
        </p:nvSpPr>
        <p:spPr>
          <a:xfrm>
            <a:off x="7756632" y="4744471"/>
            <a:ext cx="2039007" cy="276999"/>
          </a:xfrm>
          <a:prstGeom prst="rect">
            <a:avLst/>
          </a:prstGeom>
          <a:noFill/>
        </p:spPr>
        <p:txBody>
          <a:bodyPr wrap="square" rtlCol="0">
            <a:spAutoFit/>
          </a:bodyPr>
          <a:lstStyle/>
          <a:p>
            <a:r>
              <a:rPr lang="en-US" sz="1200" dirty="0"/>
              <a:t>REAR VIEW</a:t>
            </a:r>
          </a:p>
        </p:txBody>
      </p:sp>
      <p:pic>
        <p:nvPicPr>
          <p:cNvPr id="10" name="Picture 9">
            <a:extLst>
              <a:ext uri="{FF2B5EF4-FFF2-40B4-BE49-F238E27FC236}">
                <a16:creationId xmlns:a16="http://schemas.microsoft.com/office/drawing/2014/main" id="{B57F0E6A-ED96-004A-B274-6DD14F131F4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10800000">
            <a:off x="10069285" y="4433353"/>
            <a:ext cx="1735141" cy="1604259"/>
          </a:xfrm>
          <a:prstGeom prst="ellipse">
            <a:avLst/>
          </a:prstGeom>
          <a:ln w="63500" cap="rnd">
            <a:solidFill>
              <a:srgbClr val="007CA0"/>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365786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Wireless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a:xfrm>
            <a:off x="342899" y="1323474"/>
            <a:ext cx="6671511" cy="5006073"/>
          </a:xfrm>
        </p:spPr>
        <p:txBody>
          <a:bodyPr>
            <a:normAutofit/>
          </a:bodyPr>
          <a:lstStyle/>
          <a:p>
            <a:r>
              <a:rPr lang="en-US" dirty="0">
                <a:solidFill>
                  <a:srgbClr val="00B0F0"/>
                </a:solidFill>
              </a:rPr>
              <a:t>Wireless Networking</a:t>
            </a:r>
          </a:p>
          <a:p>
            <a:endParaRPr lang="en-US" dirty="0"/>
          </a:p>
          <a:p>
            <a:pPr marL="182880" lvl="2" indent="0">
              <a:buNone/>
            </a:pPr>
            <a:r>
              <a:rPr lang="en-US" sz="2800" dirty="0"/>
              <a:t>Zūm hub panel manages network</a:t>
            </a:r>
          </a:p>
          <a:p>
            <a:pPr lvl="3"/>
            <a:r>
              <a:rPr lang="en-US" sz="1600" dirty="0"/>
              <a:t>Appliance-grade device. No servers</a:t>
            </a:r>
          </a:p>
          <a:p>
            <a:pPr lvl="3"/>
            <a:r>
              <a:rPr lang="en-US" sz="1600" dirty="0"/>
              <a:t>Supports up to 1,000 spaces or rooms</a:t>
            </a:r>
          </a:p>
          <a:p>
            <a:pPr lvl="4"/>
            <a:r>
              <a:rPr lang="en-US" sz="1050" b="1" dirty="0">
                <a:highlight>
                  <a:srgbClr val="FFFF00"/>
                </a:highlight>
              </a:rPr>
              <a:t>Each space or room can have 32 devices for a max. of 32,000 system devices!</a:t>
            </a:r>
          </a:p>
          <a:p>
            <a:pPr lvl="3"/>
            <a:r>
              <a:rPr lang="en-US" sz="1600" dirty="0"/>
              <a:t>Can support up to 30 gateways (antennas)</a:t>
            </a:r>
          </a:p>
          <a:p>
            <a:pPr lvl="4"/>
            <a:r>
              <a:rPr lang="en-US" sz="1600" dirty="0"/>
              <a:t>Each gateway = 196,000sf</a:t>
            </a:r>
          </a:p>
          <a:p>
            <a:pPr lvl="4"/>
            <a:r>
              <a:rPr lang="en-US" sz="1600" dirty="0"/>
              <a:t>Max system = </a:t>
            </a:r>
            <a:r>
              <a:rPr lang="en-US" sz="1600" dirty="0">
                <a:highlight>
                  <a:srgbClr val="FFFF00"/>
                </a:highlight>
              </a:rPr>
              <a:t>5,880,000 sf</a:t>
            </a:r>
          </a:p>
          <a:p>
            <a:pPr lvl="3"/>
            <a:r>
              <a:rPr lang="en-US" sz="1600" dirty="0"/>
              <a:t>Backwards compatible with legacy systems</a:t>
            </a:r>
          </a:p>
          <a:p>
            <a:pPr lvl="4"/>
            <a:r>
              <a:rPr lang="en-US" sz="1600" dirty="0"/>
              <a:t>Relay or dimming panels</a:t>
            </a:r>
          </a:p>
          <a:p>
            <a:pPr lvl="4"/>
            <a:r>
              <a:rPr lang="en-US" sz="1600" dirty="0"/>
              <a:t>DMX systems</a:t>
            </a:r>
          </a:p>
          <a:p>
            <a:pPr marL="182880" lvl="2" indent="0">
              <a:buNone/>
            </a:pPr>
            <a:endParaRPr lang="en-US" sz="2000" dirty="0"/>
          </a:p>
          <a:p>
            <a:endParaRPr lang="en-US" dirty="0"/>
          </a:p>
          <a:p>
            <a:pPr marL="182880" lvl="2" indent="0">
              <a:buNone/>
            </a:pPr>
            <a:endParaRPr lang="en-US" dirty="0"/>
          </a:p>
        </p:txBody>
      </p:sp>
      <p:sp>
        <p:nvSpPr>
          <p:cNvPr id="8" name="Rectangle 7">
            <a:extLst>
              <a:ext uri="{FF2B5EF4-FFF2-40B4-BE49-F238E27FC236}">
                <a16:creationId xmlns:a16="http://schemas.microsoft.com/office/drawing/2014/main" id="{8A803ABD-0B39-5543-AA30-8018F35E06DA}"/>
              </a:ext>
            </a:extLst>
          </p:cNvPr>
          <p:cNvSpPr/>
          <p:nvPr/>
        </p:nvSpPr>
        <p:spPr>
          <a:xfrm>
            <a:off x="7107524" y="5802869"/>
            <a:ext cx="1219949" cy="307777"/>
          </a:xfrm>
          <a:prstGeom prst="rect">
            <a:avLst/>
          </a:prstGeom>
        </p:spPr>
        <p:txBody>
          <a:bodyPr wrap="none">
            <a:spAutoFit/>
          </a:bodyPr>
          <a:lstStyle/>
          <a:p>
            <a:pPr lvl="0"/>
            <a:r>
              <a:rPr lang="en-US" sz="1400" dirty="0"/>
              <a:t>GLNET-ZUM</a:t>
            </a:r>
          </a:p>
        </p:txBody>
      </p:sp>
      <p:pic>
        <p:nvPicPr>
          <p:cNvPr id="10" name="Picture 9">
            <a:extLst>
              <a:ext uri="{FF2B5EF4-FFF2-40B4-BE49-F238E27FC236}">
                <a16:creationId xmlns:a16="http://schemas.microsoft.com/office/drawing/2014/main" id="{9E44E9CE-6D3B-F940-BC5C-0BECA2876D6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22835" r="22635"/>
          <a:stretch/>
        </p:blipFill>
        <p:spPr>
          <a:xfrm>
            <a:off x="7944592" y="998484"/>
            <a:ext cx="2980708" cy="3730911"/>
          </a:xfrm>
          <a:prstGeom prst="rect">
            <a:avLst/>
          </a:prstGeom>
        </p:spPr>
      </p:pic>
    </p:spTree>
    <p:extLst>
      <p:ext uri="{BB962C8B-B14F-4D97-AF65-F5344CB8AC3E}">
        <p14:creationId xmlns:p14="http://schemas.microsoft.com/office/powerpoint/2010/main" val="10470566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Wireless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a:xfrm>
            <a:off x="342900" y="1485900"/>
            <a:ext cx="6438900" cy="4843647"/>
          </a:xfrm>
        </p:spPr>
        <p:txBody>
          <a:bodyPr>
            <a:normAutofit/>
          </a:bodyPr>
          <a:lstStyle/>
          <a:p>
            <a:r>
              <a:rPr lang="en-US" dirty="0">
                <a:solidFill>
                  <a:srgbClr val="00B0F0"/>
                </a:solidFill>
              </a:rPr>
              <a:t>Wireless Networking</a:t>
            </a:r>
          </a:p>
          <a:p>
            <a:endParaRPr lang="en-US" sz="1400" dirty="0"/>
          </a:p>
          <a:p>
            <a:pPr marL="182880" lvl="2" indent="0">
              <a:buNone/>
            </a:pPr>
            <a:r>
              <a:rPr lang="en-US" sz="2800" dirty="0"/>
              <a:t>Zūm hub panel manages network</a:t>
            </a:r>
          </a:p>
          <a:p>
            <a:pPr lvl="3"/>
            <a:r>
              <a:rPr lang="en-US" sz="1600" dirty="0"/>
              <a:t>Provides BACnet over IP integration</a:t>
            </a:r>
          </a:p>
          <a:p>
            <a:pPr lvl="3"/>
            <a:r>
              <a:rPr lang="en-US" sz="1600" dirty="0"/>
              <a:t>Demand response built-in</a:t>
            </a:r>
          </a:p>
          <a:p>
            <a:pPr lvl="3"/>
            <a:r>
              <a:rPr lang="en-US" sz="1600" dirty="0"/>
              <a:t>Dynamic scheduling via web browser</a:t>
            </a:r>
          </a:p>
          <a:p>
            <a:pPr lvl="3"/>
            <a:r>
              <a:rPr lang="en-US" sz="1600" dirty="0"/>
              <a:t>System information reporting – battery life</a:t>
            </a:r>
          </a:p>
          <a:p>
            <a:pPr lvl="3"/>
            <a:r>
              <a:rPr lang="en-US" sz="1600" dirty="0"/>
              <a:t>802.1X, TLS1.2 and Management Authentication</a:t>
            </a:r>
          </a:p>
          <a:p>
            <a:pPr lvl="3"/>
            <a:r>
              <a:rPr lang="en-US" sz="1600" b="1" dirty="0"/>
              <a:t>Crestron XIO Cloud management Microsoft AZUR</a:t>
            </a:r>
            <a:endParaRPr lang="en-US" sz="2400" b="1" dirty="0"/>
          </a:p>
          <a:p>
            <a:pPr marL="182880" lvl="2" indent="0">
              <a:buNone/>
            </a:pPr>
            <a:endParaRPr lang="en-US" sz="2000" dirty="0"/>
          </a:p>
          <a:p>
            <a:endParaRPr lang="en-US" dirty="0"/>
          </a:p>
          <a:p>
            <a:pPr marL="182880" lvl="2" indent="0">
              <a:buNone/>
            </a:pPr>
            <a:endParaRPr lang="en-US" dirty="0"/>
          </a:p>
        </p:txBody>
      </p:sp>
      <p:sp>
        <p:nvSpPr>
          <p:cNvPr id="8" name="Rectangle 7">
            <a:extLst>
              <a:ext uri="{FF2B5EF4-FFF2-40B4-BE49-F238E27FC236}">
                <a16:creationId xmlns:a16="http://schemas.microsoft.com/office/drawing/2014/main" id="{8A803ABD-0B39-5543-AA30-8018F35E06DA}"/>
              </a:ext>
            </a:extLst>
          </p:cNvPr>
          <p:cNvSpPr/>
          <p:nvPr/>
        </p:nvSpPr>
        <p:spPr>
          <a:xfrm>
            <a:off x="7107524" y="5802869"/>
            <a:ext cx="1219949" cy="307777"/>
          </a:xfrm>
          <a:prstGeom prst="rect">
            <a:avLst/>
          </a:prstGeom>
        </p:spPr>
        <p:txBody>
          <a:bodyPr wrap="none">
            <a:spAutoFit/>
          </a:bodyPr>
          <a:lstStyle/>
          <a:p>
            <a:pPr lvl="0"/>
            <a:r>
              <a:rPr lang="en-US" sz="1400" dirty="0"/>
              <a:t>GLNET-ZUM</a:t>
            </a:r>
          </a:p>
        </p:txBody>
      </p:sp>
      <p:pic>
        <p:nvPicPr>
          <p:cNvPr id="10" name="Picture 9">
            <a:extLst>
              <a:ext uri="{FF2B5EF4-FFF2-40B4-BE49-F238E27FC236}">
                <a16:creationId xmlns:a16="http://schemas.microsoft.com/office/drawing/2014/main" id="{9E44E9CE-6D3B-F940-BC5C-0BECA2876D6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22835" r="22635"/>
          <a:stretch/>
        </p:blipFill>
        <p:spPr>
          <a:xfrm>
            <a:off x="7944592" y="998484"/>
            <a:ext cx="2980708" cy="3730911"/>
          </a:xfrm>
          <a:prstGeom prst="rect">
            <a:avLst/>
          </a:prstGeom>
        </p:spPr>
      </p:pic>
    </p:spTree>
    <p:extLst>
      <p:ext uri="{BB962C8B-B14F-4D97-AF65-F5344CB8AC3E}">
        <p14:creationId xmlns:p14="http://schemas.microsoft.com/office/powerpoint/2010/main" val="12497946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lstStyle/>
          <a:p>
            <a:r>
              <a:rPr lang="en-US" dirty="0"/>
              <a:t>Zūm Wireless Solutions</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a:xfrm>
            <a:off x="342900" y="1485901"/>
            <a:ext cx="5753100" cy="4686300"/>
          </a:xfrm>
        </p:spPr>
        <p:txBody>
          <a:bodyPr>
            <a:normAutofit/>
          </a:bodyPr>
          <a:lstStyle/>
          <a:p>
            <a:r>
              <a:rPr lang="en-US" dirty="0">
                <a:solidFill>
                  <a:srgbClr val="00B0F0"/>
                </a:solidFill>
              </a:rPr>
              <a:t>Wireless Networking</a:t>
            </a:r>
          </a:p>
          <a:p>
            <a:pPr lvl="1"/>
            <a:endParaRPr lang="en-US" dirty="0"/>
          </a:p>
          <a:p>
            <a:pPr lvl="2"/>
            <a:r>
              <a:rPr lang="en-US" dirty="0"/>
              <a:t>Up to 50 Zūm Bridges per Gateway</a:t>
            </a:r>
          </a:p>
          <a:p>
            <a:pPr lvl="2"/>
            <a:r>
              <a:rPr lang="en-US" dirty="0"/>
              <a:t>Up to 1000 Zūm Bridges (spaces) per Zūm Hub</a:t>
            </a:r>
          </a:p>
          <a:p>
            <a:pPr lvl="2"/>
            <a:r>
              <a:rPr lang="en-US" dirty="0"/>
              <a:t>Up to 100 feet between Zūm Bridges</a:t>
            </a:r>
          </a:p>
          <a:p>
            <a:pPr lvl="2"/>
            <a:r>
              <a:rPr lang="en-US" dirty="0"/>
              <a:t>Up to 250 feet between furthest </a:t>
            </a:r>
            <a:br>
              <a:rPr lang="en-US" dirty="0"/>
            </a:br>
            <a:r>
              <a:rPr lang="en-US" dirty="0"/>
              <a:t>Zūm Bridge and Zūm Gateway</a:t>
            </a:r>
          </a:p>
          <a:p>
            <a:pPr lvl="2"/>
            <a:r>
              <a:rPr lang="en-US" dirty="0"/>
              <a:t>2.4 GHz Wi-Fi friendly wireless </a:t>
            </a:r>
            <a:br>
              <a:rPr lang="en-US" dirty="0"/>
            </a:br>
            <a:r>
              <a:rPr lang="en-US" dirty="0"/>
              <a:t>mesh technology</a:t>
            </a:r>
          </a:p>
          <a:p>
            <a:pPr lvl="1"/>
            <a:endParaRPr lang="en-US" dirty="0"/>
          </a:p>
        </p:txBody>
      </p:sp>
      <p:pic>
        <p:nvPicPr>
          <p:cNvPr id="6" name="Picture 5">
            <a:extLst>
              <a:ext uri="{FF2B5EF4-FFF2-40B4-BE49-F238E27FC236}">
                <a16:creationId xmlns:a16="http://schemas.microsoft.com/office/drawing/2014/main" id="{A8D2594B-9251-2B45-854E-C497605D36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10795" y="1453503"/>
            <a:ext cx="5455143" cy="4519974"/>
          </a:xfrm>
          <a:prstGeom prst="rect">
            <a:avLst/>
          </a:prstGeom>
        </p:spPr>
      </p:pic>
    </p:spTree>
    <p:extLst>
      <p:ext uri="{BB962C8B-B14F-4D97-AF65-F5344CB8AC3E}">
        <p14:creationId xmlns:p14="http://schemas.microsoft.com/office/powerpoint/2010/main" val="16159810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lstStyle/>
          <a:p>
            <a:r>
              <a:rPr lang="en-US" dirty="0"/>
              <a:t>Zūm Wireless Solutions</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a:xfrm>
            <a:off x="342900" y="1485901"/>
            <a:ext cx="5753100" cy="4686300"/>
          </a:xfrm>
        </p:spPr>
        <p:txBody>
          <a:bodyPr>
            <a:normAutofit/>
          </a:bodyPr>
          <a:lstStyle/>
          <a:p>
            <a:r>
              <a:rPr lang="en-US" dirty="0">
                <a:solidFill>
                  <a:srgbClr val="00B0F0"/>
                </a:solidFill>
              </a:rPr>
              <a:t>Wireless Networking</a:t>
            </a:r>
          </a:p>
          <a:p>
            <a:pPr lvl="1"/>
            <a:endParaRPr lang="en-US" dirty="0"/>
          </a:p>
          <a:p>
            <a:pPr lvl="1"/>
            <a:endParaRPr lang="en-US" dirty="0"/>
          </a:p>
        </p:txBody>
      </p:sp>
      <p:grpSp>
        <p:nvGrpSpPr>
          <p:cNvPr id="5" name="Group 4">
            <a:extLst>
              <a:ext uri="{FF2B5EF4-FFF2-40B4-BE49-F238E27FC236}">
                <a16:creationId xmlns:a16="http://schemas.microsoft.com/office/drawing/2014/main" id="{AB3D9D00-831C-8E47-832B-4000F1EAE024}"/>
              </a:ext>
            </a:extLst>
          </p:cNvPr>
          <p:cNvGrpSpPr/>
          <p:nvPr/>
        </p:nvGrpSpPr>
        <p:grpSpPr>
          <a:xfrm>
            <a:off x="2396359" y="1608083"/>
            <a:ext cx="9452741" cy="4198500"/>
            <a:chOff x="-329625" y="1009200"/>
            <a:chExt cx="12631500" cy="5407132"/>
          </a:xfrm>
        </p:grpSpPr>
        <p:pic>
          <p:nvPicPr>
            <p:cNvPr id="7" name="Content Placeholder 8">
              <a:extLst>
                <a:ext uri="{FF2B5EF4-FFF2-40B4-BE49-F238E27FC236}">
                  <a16:creationId xmlns:a16="http://schemas.microsoft.com/office/drawing/2014/main" id="{B7005070-7EBD-3548-86C0-4A63E606FC7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29625" y="4078225"/>
              <a:ext cx="5161822" cy="2338107"/>
            </a:xfrm>
            <a:prstGeom prst="rect">
              <a:avLst/>
            </a:prstGeom>
          </p:spPr>
        </p:pic>
        <p:pic>
          <p:nvPicPr>
            <p:cNvPr id="8" name="Content Placeholder 8">
              <a:extLst>
                <a:ext uri="{FF2B5EF4-FFF2-40B4-BE49-F238E27FC236}">
                  <a16:creationId xmlns:a16="http://schemas.microsoft.com/office/drawing/2014/main" id="{AE50A27E-DEFD-E042-A9DA-59AF475B313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489278" y="4049044"/>
              <a:ext cx="5161822" cy="2338107"/>
            </a:xfrm>
            <a:prstGeom prst="rect">
              <a:avLst/>
            </a:prstGeom>
          </p:spPr>
        </p:pic>
        <p:pic>
          <p:nvPicPr>
            <p:cNvPr id="9" name="Content Placeholder 8">
              <a:extLst>
                <a:ext uri="{FF2B5EF4-FFF2-40B4-BE49-F238E27FC236}">
                  <a16:creationId xmlns:a16="http://schemas.microsoft.com/office/drawing/2014/main" id="{C51B9ED7-E6F9-4146-AB68-17D4383F2C6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140053" y="3969433"/>
              <a:ext cx="5161822" cy="2338107"/>
            </a:xfrm>
            <a:prstGeom prst="rect">
              <a:avLst/>
            </a:prstGeom>
          </p:spPr>
        </p:pic>
        <p:pic>
          <p:nvPicPr>
            <p:cNvPr id="12" name="Picture 11">
              <a:extLst>
                <a:ext uri="{FF2B5EF4-FFF2-40B4-BE49-F238E27FC236}">
                  <a16:creationId xmlns:a16="http://schemas.microsoft.com/office/drawing/2014/main" id="{0F8554D6-E429-C041-A92C-BA5E309AF11F}"/>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a:off x="2566670" y="3724106"/>
              <a:ext cx="754565" cy="649877"/>
            </a:xfrm>
            <a:prstGeom prst="rect">
              <a:avLst/>
            </a:prstGeom>
          </p:spPr>
        </p:pic>
        <p:pic>
          <p:nvPicPr>
            <p:cNvPr id="13" name="Picture 12">
              <a:extLst>
                <a:ext uri="{FF2B5EF4-FFF2-40B4-BE49-F238E27FC236}">
                  <a16:creationId xmlns:a16="http://schemas.microsoft.com/office/drawing/2014/main" id="{8FDF7E35-FC7D-F349-820C-4EB79198DA2B}"/>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a:off x="6479015" y="3726589"/>
              <a:ext cx="754565" cy="649877"/>
            </a:xfrm>
            <a:prstGeom prst="rect">
              <a:avLst/>
            </a:prstGeom>
          </p:spPr>
        </p:pic>
        <p:pic>
          <p:nvPicPr>
            <p:cNvPr id="14" name="Picture 13">
              <a:extLst>
                <a:ext uri="{FF2B5EF4-FFF2-40B4-BE49-F238E27FC236}">
                  <a16:creationId xmlns:a16="http://schemas.microsoft.com/office/drawing/2014/main" id="{7B947CEC-325F-B048-8A01-5788D3FC944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a:off x="10391360" y="3724106"/>
              <a:ext cx="754565" cy="649877"/>
            </a:xfrm>
            <a:prstGeom prst="rect">
              <a:avLst/>
            </a:prstGeom>
          </p:spPr>
        </p:pic>
        <p:cxnSp>
          <p:nvCxnSpPr>
            <p:cNvPr id="15" name="Straight Connector 14">
              <a:extLst>
                <a:ext uri="{FF2B5EF4-FFF2-40B4-BE49-F238E27FC236}">
                  <a16:creationId xmlns:a16="http://schemas.microsoft.com/office/drawing/2014/main" id="{8BFABCF3-22F4-CD44-81F2-B0F39C409404}"/>
                </a:ext>
              </a:extLst>
            </p:cNvPr>
            <p:cNvCxnSpPr/>
            <p:nvPr/>
          </p:nvCxnSpPr>
          <p:spPr>
            <a:xfrm flipH="1">
              <a:off x="3085282" y="3451630"/>
              <a:ext cx="3827309" cy="0"/>
            </a:xfrm>
            <a:prstGeom prst="line">
              <a:avLst/>
            </a:prstGeom>
            <a:ln w="19050">
              <a:solidFill>
                <a:schemeClr val="bg1">
                  <a:lumMod val="50000"/>
                </a:schemeClr>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FA70D22B-1E0F-A94A-B967-FBF7D87040AE}"/>
                </a:ext>
              </a:extLst>
            </p:cNvPr>
            <p:cNvSpPr/>
            <p:nvPr/>
          </p:nvSpPr>
          <p:spPr>
            <a:xfrm>
              <a:off x="3485422" y="3497088"/>
              <a:ext cx="2997451" cy="346081"/>
            </a:xfrm>
            <a:prstGeom prst="rect">
              <a:avLst/>
            </a:prstGeom>
          </p:spPr>
          <p:txBody>
            <a:bodyPr wrap="none">
              <a:spAutoFit/>
            </a:bodyPr>
            <a:lstStyle/>
            <a:p>
              <a:pPr algn="ctr" defTabSz="457082">
                <a:defRPr/>
              </a:pPr>
              <a:r>
                <a:rPr lang="en-US" sz="900" dirty="0">
                  <a:solidFill>
                    <a:srgbClr val="007CA0">
                      <a:lumMod val="75000"/>
                    </a:srgbClr>
                  </a:solidFill>
                  <a:latin typeface="MarkProBook"/>
                </a:rPr>
                <a:t>100’ max between Network Bridges</a:t>
              </a:r>
            </a:p>
          </p:txBody>
        </p:sp>
        <p:cxnSp>
          <p:nvCxnSpPr>
            <p:cNvPr id="17" name="Straight Connector 16">
              <a:extLst>
                <a:ext uri="{FF2B5EF4-FFF2-40B4-BE49-F238E27FC236}">
                  <a16:creationId xmlns:a16="http://schemas.microsoft.com/office/drawing/2014/main" id="{3F5B9D9D-7563-F64D-87CE-E7C5A0B28F81}"/>
                </a:ext>
              </a:extLst>
            </p:cNvPr>
            <p:cNvCxnSpPr/>
            <p:nvPr/>
          </p:nvCxnSpPr>
          <p:spPr>
            <a:xfrm flipH="1">
              <a:off x="6912591" y="3451630"/>
              <a:ext cx="3827309" cy="0"/>
            </a:xfrm>
            <a:prstGeom prst="line">
              <a:avLst/>
            </a:prstGeom>
            <a:ln w="19050">
              <a:solidFill>
                <a:schemeClr val="bg1">
                  <a:lumMod val="50000"/>
                </a:schemeClr>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82DDD36-E31C-3249-AA65-66CE5B6F2AC0}"/>
                </a:ext>
              </a:extLst>
            </p:cNvPr>
            <p:cNvSpPr/>
            <p:nvPr/>
          </p:nvSpPr>
          <p:spPr>
            <a:xfrm>
              <a:off x="7313746" y="3484672"/>
              <a:ext cx="2997451" cy="346081"/>
            </a:xfrm>
            <a:prstGeom prst="rect">
              <a:avLst/>
            </a:prstGeom>
          </p:spPr>
          <p:txBody>
            <a:bodyPr wrap="none">
              <a:spAutoFit/>
            </a:bodyPr>
            <a:lstStyle/>
            <a:p>
              <a:pPr algn="ctr" defTabSz="457082">
                <a:defRPr/>
              </a:pPr>
              <a:r>
                <a:rPr lang="en-US" sz="900" dirty="0">
                  <a:solidFill>
                    <a:srgbClr val="007CA0">
                      <a:lumMod val="75000"/>
                    </a:srgbClr>
                  </a:solidFill>
                  <a:latin typeface="MarkProBook"/>
                </a:rPr>
                <a:t>100’ max between Network Bridges</a:t>
              </a:r>
            </a:p>
          </p:txBody>
        </p:sp>
        <p:pic>
          <p:nvPicPr>
            <p:cNvPr id="19" name="Picture 18">
              <a:extLst>
                <a:ext uri="{FF2B5EF4-FFF2-40B4-BE49-F238E27FC236}">
                  <a16:creationId xmlns:a16="http://schemas.microsoft.com/office/drawing/2014/main" id="{7329DDD0-8C26-AF49-AE8D-5C1D7B1FACD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09892" y="1009200"/>
              <a:ext cx="982695" cy="771941"/>
            </a:xfrm>
            <a:prstGeom prst="rect">
              <a:avLst/>
            </a:prstGeom>
          </p:spPr>
        </p:pic>
        <p:pic>
          <p:nvPicPr>
            <p:cNvPr id="20" name="Picture 19">
              <a:extLst>
                <a:ext uri="{FF2B5EF4-FFF2-40B4-BE49-F238E27FC236}">
                  <a16:creationId xmlns:a16="http://schemas.microsoft.com/office/drawing/2014/main" id="{7234F4D3-E645-E049-984C-99ABD88830E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2492587" y="1258353"/>
              <a:ext cx="525760" cy="525760"/>
            </a:xfrm>
            <a:prstGeom prst="rect">
              <a:avLst/>
            </a:prstGeom>
          </p:spPr>
        </p:pic>
        <p:sp>
          <p:nvSpPr>
            <p:cNvPr id="21" name="Rectangle 20">
              <a:extLst>
                <a:ext uri="{FF2B5EF4-FFF2-40B4-BE49-F238E27FC236}">
                  <a16:creationId xmlns:a16="http://schemas.microsoft.com/office/drawing/2014/main" id="{0D16419C-FA49-8A40-8D9C-4FB5E88A7845}"/>
                </a:ext>
              </a:extLst>
            </p:cNvPr>
            <p:cNvSpPr/>
            <p:nvPr/>
          </p:nvSpPr>
          <p:spPr>
            <a:xfrm>
              <a:off x="450289" y="2624424"/>
              <a:ext cx="2116381" cy="709466"/>
            </a:xfrm>
            <a:prstGeom prst="rect">
              <a:avLst/>
            </a:prstGeom>
            <a:solidFill>
              <a:schemeClr val="bg1"/>
            </a:solidFill>
            <a:ln>
              <a:solidFill>
                <a:schemeClr val="bg1">
                  <a:lumMod val="75000"/>
                </a:schemeClr>
              </a:solidFill>
            </a:ln>
          </p:spPr>
          <p:txBody>
            <a:bodyPr wrap="square">
              <a:spAutoFit/>
            </a:bodyPr>
            <a:lstStyle/>
            <a:p>
              <a:pPr defTabSz="457082">
                <a:defRPr/>
              </a:pPr>
              <a:r>
                <a:rPr lang="en-US" sz="825" dirty="0">
                  <a:solidFill>
                    <a:srgbClr val="007CA0">
                      <a:lumMod val="75000"/>
                    </a:srgbClr>
                  </a:solidFill>
                  <a:latin typeface="MarkProBook"/>
                </a:rPr>
                <a:t>100’ max between</a:t>
              </a:r>
            </a:p>
            <a:p>
              <a:pPr defTabSz="457082">
                <a:defRPr/>
              </a:pPr>
              <a:r>
                <a:rPr lang="en-US" sz="825" dirty="0">
                  <a:solidFill>
                    <a:srgbClr val="007CA0">
                      <a:lumMod val="75000"/>
                    </a:srgbClr>
                  </a:solidFill>
                  <a:latin typeface="MarkProBook"/>
                </a:rPr>
                <a:t>Gateway and first Network Bridge</a:t>
              </a:r>
            </a:p>
          </p:txBody>
        </p:sp>
        <p:cxnSp>
          <p:nvCxnSpPr>
            <p:cNvPr id="22" name="Straight Connector 21">
              <a:extLst>
                <a:ext uri="{FF2B5EF4-FFF2-40B4-BE49-F238E27FC236}">
                  <a16:creationId xmlns:a16="http://schemas.microsoft.com/office/drawing/2014/main" id="{445663C8-977D-674D-ABB4-4A423F91DA53}"/>
                </a:ext>
              </a:extLst>
            </p:cNvPr>
            <p:cNvCxnSpPr/>
            <p:nvPr/>
          </p:nvCxnSpPr>
          <p:spPr>
            <a:xfrm flipH="1" flipV="1">
              <a:off x="1323823" y="1801812"/>
              <a:ext cx="1761459" cy="1649818"/>
            </a:xfrm>
            <a:prstGeom prst="line">
              <a:avLst/>
            </a:prstGeom>
            <a:ln w="19050">
              <a:solidFill>
                <a:schemeClr val="bg1">
                  <a:lumMod val="50000"/>
                </a:schemeClr>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9DEA667-26A3-6E41-903A-3118E3DB85C9}"/>
                </a:ext>
              </a:extLst>
            </p:cNvPr>
            <p:cNvCxnSpPr/>
            <p:nvPr/>
          </p:nvCxnSpPr>
          <p:spPr>
            <a:xfrm flipH="1" flipV="1">
              <a:off x="1318506" y="1797218"/>
              <a:ext cx="9421394" cy="1654412"/>
            </a:xfrm>
            <a:prstGeom prst="line">
              <a:avLst/>
            </a:prstGeom>
            <a:ln w="19050">
              <a:solidFill>
                <a:schemeClr val="bg1">
                  <a:lumMod val="50000"/>
                </a:schemeClr>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4426C1B-CD2E-9C4D-901E-51D80C5800FF}"/>
                </a:ext>
              </a:extLst>
            </p:cNvPr>
            <p:cNvSpPr/>
            <p:nvPr/>
          </p:nvSpPr>
          <p:spPr>
            <a:xfrm>
              <a:off x="5387533" y="1779885"/>
              <a:ext cx="1846048" cy="709466"/>
            </a:xfrm>
            <a:prstGeom prst="rect">
              <a:avLst/>
            </a:prstGeom>
            <a:solidFill>
              <a:schemeClr val="bg1"/>
            </a:solidFill>
            <a:ln>
              <a:solidFill>
                <a:schemeClr val="bg1">
                  <a:lumMod val="75000"/>
                </a:schemeClr>
              </a:solidFill>
            </a:ln>
          </p:spPr>
          <p:txBody>
            <a:bodyPr wrap="square">
              <a:spAutoFit/>
            </a:bodyPr>
            <a:lstStyle/>
            <a:p>
              <a:pPr defTabSz="457082">
                <a:defRPr/>
              </a:pPr>
              <a:r>
                <a:rPr lang="en-US" sz="825" dirty="0">
                  <a:solidFill>
                    <a:srgbClr val="007CA0">
                      <a:lumMod val="75000"/>
                    </a:srgbClr>
                  </a:solidFill>
                  <a:latin typeface="MarkProBook"/>
                </a:rPr>
                <a:t>250’ max between</a:t>
              </a:r>
            </a:p>
            <a:p>
              <a:pPr defTabSz="457082">
                <a:defRPr/>
              </a:pPr>
              <a:r>
                <a:rPr lang="en-US" sz="825" dirty="0">
                  <a:solidFill>
                    <a:srgbClr val="007CA0">
                      <a:lumMod val="75000"/>
                    </a:srgbClr>
                  </a:solidFill>
                  <a:latin typeface="MarkProBook"/>
                </a:rPr>
                <a:t>Gateway and furthest Network Bridge</a:t>
              </a:r>
            </a:p>
          </p:txBody>
        </p:sp>
      </p:grpSp>
    </p:spTree>
    <p:extLst>
      <p:ext uri="{BB962C8B-B14F-4D97-AF65-F5344CB8AC3E}">
        <p14:creationId xmlns:p14="http://schemas.microsoft.com/office/powerpoint/2010/main" val="10117250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What is Zūm</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a:xfrm>
            <a:off x="262759" y="1334814"/>
            <a:ext cx="6519041" cy="4994733"/>
          </a:xfrm>
        </p:spPr>
        <p:txBody>
          <a:bodyPr>
            <a:normAutofit fontScale="62500" lnSpcReduction="20000"/>
          </a:bodyPr>
          <a:lstStyle/>
          <a:p>
            <a:r>
              <a:rPr lang="en-US" sz="3400" dirty="0">
                <a:solidFill>
                  <a:srgbClr val="00B050"/>
                </a:solidFill>
              </a:rPr>
              <a:t>Wireless</a:t>
            </a:r>
            <a:r>
              <a:rPr lang="en-US" sz="3400" dirty="0"/>
              <a:t> Networking</a:t>
            </a:r>
          </a:p>
          <a:p>
            <a:endParaRPr lang="en-US" dirty="0"/>
          </a:p>
          <a:p>
            <a:r>
              <a:rPr lang="en-US" dirty="0"/>
              <a:t>To compare performance, cost, and ease of installation, let’s use the following example:</a:t>
            </a:r>
            <a:br>
              <a:rPr lang="en-US" dirty="0"/>
            </a:br>
            <a:endParaRPr lang="en-US" dirty="0"/>
          </a:p>
          <a:p>
            <a:pPr lvl="2"/>
            <a:r>
              <a:rPr lang="en-US" b="1" dirty="0"/>
              <a:t>Example Office Floor </a:t>
            </a:r>
            <a:r>
              <a:rPr lang="en-US" b="1" dirty="0" err="1"/>
              <a:t>Approx</a:t>
            </a:r>
            <a:r>
              <a:rPr lang="en-US" b="1" dirty="0"/>
              <a:t> - 22,500 sf per floor</a:t>
            </a:r>
          </a:p>
          <a:p>
            <a:pPr lvl="3"/>
            <a:r>
              <a:rPr lang="en-US" b="1" dirty="0"/>
              <a:t>This Floor Plan requires 4 of the competitors point-to-point HUBS </a:t>
            </a:r>
          </a:p>
          <a:p>
            <a:pPr lvl="2"/>
            <a:r>
              <a:rPr lang="en-US" dirty="0"/>
              <a:t>Competitor’s Limitations</a:t>
            </a:r>
          </a:p>
          <a:p>
            <a:pPr lvl="3"/>
            <a:r>
              <a:rPr lang="en-US" dirty="0"/>
              <a:t>4 point-to-point hubs per floor w/10,000 sf coverage per hub</a:t>
            </a:r>
          </a:p>
          <a:p>
            <a:pPr lvl="3"/>
            <a:r>
              <a:rPr lang="en-US" dirty="0"/>
              <a:t>System maxes out at 64 hubs</a:t>
            </a:r>
          </a:p>
          <a:p>
            <a:pPr lvl="3"/>
            <a:r>
              <a:rPr lang="en-US" dirty="0"/>
              <a:t>Average of 25 rooms/spaces per floor</a:t>
            </a:r>
          </a:p>
          <a:p>
            <a:pPr lvl="3"/>
            <a:r>
              <a:rPr lang="en-US" dirty="0"/>
              <a:t>Based on this example - Only 16 floors of building can be covered </a:t>
            </a:r>
            <a:r>
              <a:rPr lang="mr-IN" dirty="0"/>
              <a:t>–</a:t>
            </a:r>
            <a:r>
              <a:rPr lang="en-US" dirty="0"/>
              <a:t> </a:t>
            </a:r>
            <a:r>
              <a:rPr lang="en-US" b="1" dirty="0"/>
              <a:t>SYSTEM IS MAXED OUT</a:t>
            </a:r>
            <a:endParaRPr lang="en-US" dirty="0"/>
          </a:p>
          <a:p>
            <a:pPr lvl="2"/>
            <a:r>
              <a:rPr lang="en-US" dirty="0"/>
              <a:t>Crestron</a:t>
            </a:r>
          </a:p>
          <a:p>
            <a:pPr lvl="3"/>
            <a:r>
              <a:rPr lang="en-US" b="1" dirty="0"/>
              <a:t>One </a:t>
            </a:r>
            <a:r>
              <a:rPr lang="en-US" dirty="0"/>
              <a:t>HUB</a:t>
            </a:r>
          </a:p>
          <a:p>
            <a:pPr lvl="3"/>
            <a:r>
              <a:rPr lang="en-US" dirty="0"/>
              <a:t>1 Gateway per floor with 196,000 sf coverage</a:t>
            </a:r>
          </a:p>
          <a:p>
            <a:pPr lvl="3"/>
            <a:r>
              <a:rPr lang="en-US" dirty="0"/>
              <a:t>Average of 25 rooms/spaces per floor</a:t>
            </a:r>
          </a:p>
          <a:p>
            <a:pPr lvl="3" indent="-161925"/>
            <a:r>
              <a:rPr lang="en-US" dirty="0"/>
              <a:t>Full Building Control</a:t>
            </a:r>
            <a:r>
              <a:rPr lang="en-US" dirty="0">
                <a:cs typeface="Arial"/>
              </a:rPr>
              <a:t> covering 30 floors</a:t>
            </a:r>
          </a:p>
          <a:p>
            <a:pPr marL="182880" lvl="2" indent="0">
              <a:buNone/>
            </a:pPr>
            <a:endParaRPr lang="en-US" sz="2000" dirty="0"/>
          </a:p>
          <a:p>
            <a:endParaRPr lang="en-US" dirty="0"/>
          </a:p>
          <a:p>
            <a:pPr marL="182880" lvl="2" indent="0">
              <a:buNone/>
            </a:pPr>
            <a:endParaRPr lang="en-US" dirty="0"/>
          </a:p>
        </p:txBody>
      </p:sp>
      <p:pic>
        <p:nvPicPr>
          <p:cNvPr id="14" name="Picture 13">
            <a:extLst>
              <a:ext uri="{FF2B5EF4-FFF2-40B4-BE49-F238E27FC236}">
                <a16:creationId xmlns:a16="http://schemas.microsoft.com/office/drawing/2014/main" id="{9030DF30-A4A2-D84E-A23E-A49ADAF4EF36}"/>
              </a:ext>
            </a:extLst>
          </p:cNvPr>
          <p:cNvPicPr>
            <a:picLocks noChangeAspect="1"/>
          </p:cNvPicPr>
          <p:nvPr/>
        </p:nvPicPr>
        <p:blipFill>
          <a:blip r:embed="rId2"/>
          <a:stretch>
            <a:fillRect/>
          </a:stretch>
        </p:blipFill>
        <p:spPr>
          <a:xfrm rot="5400000">
            <a:off x="6711283" y="1588327"/>
            <a:ext cx="5076326" cy="3069707"/>
          </a:xfrm>
          <a:prstGeom prst="rect">
            <a:avLst/>
          </a:prstGeom>
        </p:spPr>
      </p:pic>
      <p:sp>
        <p:nvSpPr>
          <p:cNvPr id="17" name="Oval 16">
            <a:extLst>
              <a:ext uri="{FF2B5EF4-FFF2-40B4-BE49-F238E27FC236}">
                <a16:creationId xmlns:a16="http://schemas.microsoft.com/office/drawing/2014/main" id="{0104AEAA-DC02-A742-BA9D-F8FA3AD0AB9F}"/>
              </a:ext>
            </a:extLst>
          </p:cNvPr>
          <p:cNvSpPr/>
          <p:nvPr/>
        </p:nvSpPr>
        <p:spPr>
          <a:xfrm>
            <a:off x="7389517" y="3065784"/>
            <a:ext cx="2612380" cy="2585261"/>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sp>
        <p:nvSpPr>
          <p:cNvPr id="18" name="Oval 17">
            <a:extLst>
              <a:ext uri="{FF2B5EF4-FFF2-40B4-BE49-F238E27FC236}">
                <a16:creationId xmlns:a16="http://schemas.microsoft.com/office/drawing/2014/main" id="{14E95216-7A70-1E48-97E2-B1645C92BA02}"/>
              </a:ext>
            </a:extLst>
          </p:cNvPr>
          <p:cNvSpPr/>
          <p:nvPr/>
        </p:nvSpPr>
        <p:spPr>
          <a:xfrm>
            <a:off x="8414250" y="3015654"/>
            <a:ext cx="2538215" cy="2628981"/>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sp>
        <p:nvSpPr>
          <p:cNvPr id="19" name="Oval 18">
            <a:extLst>
              <a:ext uri="{FF2B5EF4-FFF2-40B4-BE49-F238E27FC236}">
                <a16:creationId xmlns:a16="http://schemas.microsoft.com/office/drawing/2014/main" id="{996C8C0C-6695-A547-A23B-786F32CB1EB6}"/>
              </a:ext>
            </a:extLst>
          </p:cNvPr>
          <p:cNvSpPr/>
          <p:nvPr/>
        </p:nvSpPr>
        <p:spPr>
          <a:xfrm>
            <a:off x="7389517" y="643148"/>
            <a:ext cx="2612380" cy="2585261"/>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sp>
        <p:nvSpPr>
          <p:cNvPr id="20" name="Oval 19">
            <a:extLst>
              <a:ext uri="{FF2B5EF4-FFF2-40B4-BE49-F238E27FC236}">
                <a16:creationId xmlns:a16="http://schemas.microsoft.com/office/drawing/2014/main" id="{23347B54-35C5-1249-A516-12A73DB05787}"/>
              </a:ext>
            </a:extLst>
          </p:cNvPr>
          <p:cNvSpPr/>
          <p:nvPr/>
        </p:nvSpPr>
        <p:spPr>
          <a:xfrm>
            <a:off x="8414250" y="593018"/>
            <a:ext cx="2538215" cy="2628981"/>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spTree>
    <p:extLst>
      <p:ext uri="{BB962C8B-B14F-4D97-AF65-F5344CB8AC3E}">
        <p14:creationId xmlns:p14="http://schemas.microsoft.com/office/powerpoint/2010/main" val="5079764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What is Zūm</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a:xfrm>
            <a:off x="262759" y="1334814"/>
            <a:ext cx="6519041" cy="4994733"/>
          </a:xfrm>
        </p:spPr>
        <p:txBody>
          <a:bodyPr>
            <a:normAutofit fontScale="62500" lnSpcReduction="20000"/>
          </a:bodyPr>
          <a:lstStyle/>
          <a:p>
            <a:r>
              <a:rPr lang="en-US" sz="3400" dirty="0">
                <a:solidFill>
                  <a:srgbClr val="00B050"/>
                </a:solidFill>
              </a:rPr>
              <a:t>Wireless</a:t>
            </a:r>
            <a:r>
              <a:rPr lang="en-US" sz="3400" dirty="0"/>
              <a:t> Networking</a:t>
            </a:r>
          </a:p>
          <a:p>
            <a:endParaRPr lang="en-US" dirty="0"/>
          </a:p>
          <a:p>
            <a:r>
              <a:rPr lang="en-US" dirty="0"/>
              <a:t>To compare performance, cost, and ease of installation, let’s use the following example:</a:t>
            </a:r>
            <a:br>
              <a:rPr lang="en-US" dirty="0"/>
            </a:br>
            <a:endParaRPr lang="en-US" dirty="0"/>
          </a:p>
          <a:p>
            <a:pPr lvl="2"/>
            <a:r>
              <a:rPr lang="en-US" b="1" dirty="0"/>
              <a:t>Example Office Floor </a:t>
            </a:r>
            <a:r>
              <a:rPr lang="en-US" b="1" dirty="0" err="1"/>
              <a:t>Approx</a:t>
            </a:r>
            <a:r>
              <a:rPr lang="en-US" b="1" dirty="0"/>
              <a:t> - 22,500 sf per floor</a:t>
            </a:r>
          </a:p>
          <a:p>
            <a:pPr lvl="3"/>
            <a:r>
              <a:rPr lang="en-US" b="1" dirty="0"/>
              <a:t>This Floor Plan requires 4 of the competitors point-to-point HUBS </a:t>
            </a:r>
          </a:p>
          <a:p>
            <a:pPr lvl="2"/>
            <a:r>
              <a:rPr lang="en-US" dirty="0"/>
              <a:t>Competitor’s Limitations</a:t>
            </a:r>
          </a:p>
          <a:p>
            <a:pPr lvl="3"/>
            <a:r>
              <a:rPr lang="en-US" dirty="0"/>
              <a:t>4 point-to-point hubs per floor w/10,000 sf coverage per hub</a:t>
            </a:r>
          </a:p>
          <a:p>
            <a:pPr lvl="3"/>
            <a:r>
              <a:rPr lang="en-US" dirty="0"/>
              <a:t>System maxes out at 64 hubs</a:t>
            </a:r>
          </a:p>
          <a:p>
            <a:pPr lvl="3"/>
            <a:r>
              <a:rPr lang="en-US" dirty="0"/>
              <a:t>Average of 25 rooms/spaces per floor</a:t>
            </a:r>
          </a:p>
          <a:p>
            <a:pPr lvl="3"/>
            <a:r>
              <a:rPr lang="en-US" dirty="0"/>
              <a:t>Based on this example - Only 16 floors of building can be covered </a:t>
            </a:r>
            <a:r>
              <a:rPr lang="mr-IN" dirty="0"/>
              <a:t>–</a:t>
            </a:r>
            <a:r>
              <a:rPr lang="en-US" dirty="0"/>
              <a:t> </a:t>
            </a:r>
            <a:r>
              <a:rPr lang="en-US" b="1" dirty="0"/>
              <a:t>SYSTEM IS MAXED OUT</a:t>
            </a:r>
            <a:endParaRPr lang="en-US" dirty="0"/>
          </a:p>
          <a:p>
            <a:pPr lvl="2"/>
            <a:r>
              <a:rPr lang="en-US" dirty="0"/>
              <a:t>Crestron</a:t>
            </a:r>
          </a:p>
          <a:p>
            <a:pPr lvl="3"/>
            <a:r>
              <a:rPr lang="en-US" b="1" dirty="0"/>
              <a:t>One </a:t>
            </a:r>
            <a:r>
              <a:rPr lang="en-US" dirty="0"/>
              <a:t>HUB</a:t>
            </a:r>
          </a:p>
          <a:p>
            <a:pPr lvl="3"/>
            <a:r>
              <a:rPr lang="en-US" dirty="0"/>
              <a:t>1 Gateway per floor with 196,000 sf coverage</a:t>
            </a:r>
          </a:p>
          <a:p>
            <a:pPr lvl="3"/>
            <a:r>
              <a:rPr lang="en-US" dirty="0"/>
              <a:t>Average of 25 rooms/spaces per floor</a:t>
            </a:r>
          </a:p>
          <a:p>
            <a:pPr lvl="3" indent="-161925"/>
            <a:r>
              <a:rPr lang="en-US" dirty="0"/>
              <a:t>Full Building Control</a:t>
            </a:r>
            <a:r>
              <a:rPr lang="en-US" dirty="0">
                <a:cs typeface="Arial"/>
              </a:rPr>
              <a:t> covering 30 floors</a:t>
            </a:r>
            <a:endParaRPr lang="en-US" sz="2000" dirty="0"/>
          </a:p>
          <a:p>
            <a:endParaRPr lang="en-US" dirty="0"/>
          </a:p>
          <a:p>
            <a:pPr marL="182880" lvl="2" indent="0">
              <a:buNone/>
            </a:pPr>
            <a:endParaRPr lang="en-US" dirty="0"/>
          </a:p>
        </p:txBody>
      </p:sp>
      <p:pic>
        <p:nvPicPr>
          <p:cNvPr id="14" name="Picture 13">
            <a:extLst>
              <a:ext uri="{FF2B5EF4-FFF2-40B4-BE49-F238E27FC236}">
                <a16:creationId xmlns:a16="http://schemas.microsoft.com/office/drawing/2014/main" id="{9030DF30-A4A2-D84E-A23E-A49ADAF4EF36}"/>
              </a:ext>
            </a:extLst>
          </p:cNvPr>
          <p:cNvPicPr>
            <a:picLocks noChangeAspect="1"/>
          </p:cNvPicPr>
          <p:nvPr/>
        </p:nvPicPr>
        <p:blipFill>
          <a:blip r:embed="rId2"/>
          <a:stretch>
            <a:fillRect/>
          </a:stretch>
        </p:blipFill>
        <p:spPr>
          <a:xfrm rot="5400000">
            <a:off x="6711283" y="1588327"/>
            <a:ext cx="5076326" cy="3069707"/>
          </a:xfrm>
          <a:prstGeom prst="rect">
            <a:avLst/>
          </a:prstGeom>
        </p:spPr>
      </p:pic>
      <p:sp>
        <p:nvSpPr>
          <p:cNvPr id="17" name="Oval 16">
            <a:extLst>
              <a:ext uri="{FF2B5EF4-FFF2-40B4-BE49-F238E27FC236}">
                <a16:creationId xmlns:a16="http://schemas.microsoft.com/office/drawing/2014/main" id="{0104AEAA-DC02-A742-BA9D-F8FA3AD0AB9F}"/>
              </a:ext>
            </a:extLst>
          </p:cNvPr>
          <p:cNvSpPr/>
          <p:nvPr/>
        </p:nvSpPr>
        <p:spPr>
          <a:xfrm>
            <a:off x="7451834" y="2659116"/>
            <a:ext cx="3590907" cy="3301573"/>
          </a:xfrm>
          <a:prstGeom prst="ellipse">
            <a:avLst/>
          </a:prstGeom>
          <a:solidFill>
            <a:schemeClr val="accent2">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sp>
        <p:nvSpPr>
          <p:cNvPr id="9" name="Oval 8">
            <a:extLst>
              <a:ext uri="{FF2B5EF4-FFF2-40B4-BE49-F238E27FC236}">
                <a16:creationId xmlns:a16="http://schemas.microsoft.com/office/drawing/2014/main" id="{0846B3CD-0CAA-364E-85B0-1A758C379632}"/>
              </a:ext>
            </a:extLst>
          </p:cNvPr>
          <p:cNvSpPr/>
          <p:nvPr/>
        </p:nvSpPr>
        <p:spPr>
          <a:xfrm>
            <a:off x="7420989" y="285672"/>
            <a:ext cx="3590907" cy="3301573"/>
          </a:xfrm>
          <a:prstGeom prst="ellipse">
            <a:avLst/>
          </a:prstGeom>
          <a:solidFill>
            <a:schemeClr val="accent2">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spTree>
    <p:extLst>
      <p:ext uri="{BB962C8B-B14F-4D97-AF65-F5344CB8AC3E}">
        <p14:creationId xmlns:p14="http://schemas.microsoft.com/office/powerpoint/2010/main" val="3415558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94677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Wireless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a:xfrm>
            <a:off x="342900" y="1381299"/>
            <a:ext cx="6438900" cy="4729347"/>
          </a:xfrm>
        </p:spPr>
        <p:txBody>
          <a:bodyPr>
            <a:normAutofit/>
          </a:bodyPr>
          <a:lstStyle/>
          <a:p>
            <a:r>
              <a:rPr lang="en-US" dirty="0">
                <a:solidFill>
                  <a:srgbClr val="00B0F0"/>
                </a:solidFill>
              </a:rPr>
              <a:t>Wireless Networking</a:t>
            </a:r>
          </a:p>
          <a:p>
            <a:endParaRPr lang="en-US" dirty="0"/>
          </a:p>
          <a:p>
            <a:pPr marL="182880" lvl="2" indent="0">
              <a:buNone/>
            </a:pPr>
            <a:r>
              <a:rPr lang="en-US" sz="2400" dirty="0"/>
              <a:t>Network distribution panels</a:t>
            </a:r>
          </a:p>
          <a:p>
            <a:pPr lvl="2"/>
            <a:r>
              <a:rPr lang="en-US" sz="1800" dirty="0"/>
              <a:t>Distributed network for Crestron-only system devices such a Zūm Gateways</a:t>
            </a:r>
          </a:p>
          <a:p>
            <a:pPr lvl="2"/>
            <a:r>
              <a:rPr lang="en-US" sz="1800" dirty="0"/>
              <a:t>Provides 7 POE connections per panel plus in and out ports. </a:t>
            </a:r>
          </a:p>
          <a:p>
            <a:pPr lvl="2"/>
            <a:r>
              <a:rPr lang="en-US" sz="1800" dirty="0"/>
              <a:t>Keeps lighting system away from any other network switches and communication</a:t>
            </a:r>
            <a:endParaRPr lang="en-US" sz="2800" dirty="0"/>
          </a:p>
          <a:p>
            <a:pPr marL="182880" lvl="2" indent="0">
              <a:buNone/>
            </a:pPr>
            <a:endParaRPr lang="en-US" sz="2000" dirty="0"/>
          </a:p>
          <a:p>
            <a:endParaRPr lang="en-US" dirty="0"/>
          </a:p>
          <a:p>
            <a:pPr marL="182880" lvl="2" indent="0">
              <a:buNone/>
            </a:pPr>
            <a:endParaRPr lang="en-US" dirty="0"/>
          </a:p>
        </p:txBody>
      </p:sp>
      <p:sp>
        <p:nvSpPr>
          <p:cNvPr id="8" name="Rectangle 7">
            <a:extLst>
              <a:ext uri="{FF2B5EF4-FFF2-40B4-BE49-F238E27FC236}">
                <a16:creationId xmlns:a16="http://schemas.microsoft.com/office/drawing/2014/main" id="{8A803ABD-0B39-5543-AA30-8018F35E06DA}"/>
              </a:ext>
            </a:extLst>
          </p:cNvPr>
          <p:cNvSpPr/>
          <p:nvPr/>
        </p:nvSpPr>
        <p:spPr>
          <a:xfrm>
            <a:off x="7107524" y="5802869"/>
            <a:ext cx="2026452" cy="307777"/>
          </a:xfrm>
          <a:prstGeom prst="rect">
            <a:avLst/>
          </a:prstGeom>
        </p:spPr>
        <p:txBody>
          <a:bodyPr wrap="none">
            <a:spAutoFit/>
          </a:bodyPr>
          <a:lstStyle/>
          <a:p>
            <a:pPr lvl="0"/>
            <a:r>
              <a:rPr lang="en-US" sz="1400" dirty="0"/>
              <a:t>GLP-HUB-SW-POE-10</a:t>
            </a:r>
          </a:p>
        </p:txBody>
      </p:sp>
      <p:pic>
        <p:nvPicPr>
          <p:cNvPr id="6" name="Picture 5">
            <a:extLst>
              <a:ext uri="{FF2B5EF4-FFF2-40B4-BE49-F238E27FC236}">
                <a16:creationId xmlns:a16="http://schemas.microsoft.com/office/drawing/2014/main" id="{B977C351-4B84-BB46-B2CA-3349ECBEEBF1}"/>
              </a:ext>
            </a:extLst>
          </p:cNvPr>
          <p:cNvPicPr>
            <a:picLocks noChangeAspect="1"/>
          </p:cNvPicPr>
          <p:nvPr/>
        </p:nvPicPr>
        <p:blipFill>
          <a:blip r:embed="rId2"/>
          <a:stretch>
            <a:fillRect/>
          </a:stretch>
        </p:blipFill>
        <p:spPr>
          <a:xfrm>
            <a:off x="9135269" y="2044315"/>
            <a:ext cx="2004308" cy="1764161"/>
          </a:xfrm>
          <a:prstGeom prst="rect">
            <a:avLst/>
          </a:prstGeom>
        </p:spPr>
      </p:pic>
      <p:cxnSp>
        <p:nvCxnSpPr>
          <p:cNvPr id="7" name="Straight Connector 6">
            <a:extLst>
              <a:ext uri="{FF2B5EF4-FFF2-40B4-BE49-F238E27FC236}">
                <a16:creationId xmlns:a16="http://schemas.microsoft.com/office/drawing/2014/main" id="{6D241D6F-1DE7-1549-BC86-3801941DA13F}"/>
              </a:ext>
            </a:extLst>
          </p:cNvPr>
          <p:cNvCxnSpPr>
            <a:cxnSpLocks/>
          </p:cNvCxnSpPr>
          <p:nvPr/>
        </p:nvCxnSpPr>
        <p:spPr>
          <a:xfrm>
            <a:off x="10359913" y="1485900"/>
            <a:ext cx="1" cy="14463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5AB1028-8309-6547-A906-D7F148AB74BD}"/>
              </a:ext>
            </a:extLst>
          </p:cNvPr>
          <p:cNvCxnSpPr>
            <a:cxnSpLocks/>
          </p:cNvCxnSpPr>
          <p:nvPr/>
        </p:nvCxnSpPr>
        <p:spPr>
          <a:xfrm flipH="1">
            <a:off x="9974559" y="2932238"/>
            <a:ext cx="1" cy="2123088"/>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A63C236-5695-DE4A-967D-7AF56C3A4F4B}"/>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07524" y="2713116"/>
            <a:ext cx="1137279" cy="376856"/>
          </a:xfrm>
          <a:prstGeom prst="rect">
            <a:avLst/>
          </a:prstGeom>
        </p:spPr>
      </p:pic>
      <p:cxnSp>
        <p:nvCxnSpPr>
          <p:cNvPr id="12" name="Straight Connector 11">
            <a:extLst>
              <a:ext uri="{FF2B5EF4-FFF2-40B4-BE49-F238E27FC236}">
                <a16:creationId xmlns:a16="http://schemas.microsoft.com/office/drawing/2014/main" id="{3A56ECF1-C08F-A441-9C4F-220A4B725175}"/>
              </a:ext>
            </a:extLst>
          </p:cNvPr>
          <p:cNvCxnSpPr>
            <a:cxnSpLocks/>
          </p:cNvCxnSpPr>
          <p:nvPr/>
        </p:nvCxnSpPr>
        <p:spPr>
          <a:xfrm flipH="1">
            <a:off x="7679397" y="2932238"/>
            <a:ext cx="219588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37BB192-CCAF-0D41-A7AA-ECB9B2D24B66}"/>
              </a:ext>
            </a:extLst>
          </p:cNvPr>
          <p:cNvSpPr txBox="1"/>
          <p:nvPr/>
        </p:nvSpPr>
        <p:spPr>
          <a:xfrm>
            <a:off x="9630887" y="5055326"/>
            <a:ext cx="2004307" cy="261610"/>
          </a:xfrm>
          <a:prstGeom prst="rect">
            <a:avLst/>
          </a:prstGeom>
          <a:noFill/>
        </p:spPr>
        <p:txBody>
          <a:bodyPr wrap="square" rtlCol="0">
            <a:spAutoFit/>
          </a:bodyPr>
          <a:lstStyle/>
          <a:p>
            <a:r>
              <a:rPr lang="en-US" sz="1100" dirty="0"/>
              <a:t>From floor below or area</a:t>
            </a:r>
          </a:p>
        </p:txBody>
      </p:sp>
      <p:sp>
        <p:nvSpPr>
          <p:cNvPr id="13" name="TextBox 12">
            <a:extLst>
              <a:ext uri="{FF2B5EF4-FFF2-40B4-BE49-F238E27FC236}">
                <a16:creationId xmlns:a16="http://schemas.microsoft.com/office/drawing/2014/main" id="{C0B9A300-B848-134C-BEFC-9DF258FC8775}"/>
              </a:ext>
            </a:extLst>
          </p:cNvPr>
          <p:cNvSpPr txBox="1"/>
          <p:nvPr/>
        </p:nvSpPr>
        <p:spPr>
          <a:xfrm>
            <a:off x="10137423" y="1224290"/>
            <a:ext cx="2004307" cy="261610"/>
          </a:xfrm>
          <a:prstGeom prst="rect">
            <a:avLst/>
          </a:prstGeom>
          <a:noFill/>
        </p:spPr>
        <p:txBody>
          <a:bodyPr wrap="square" rtlCol="0">
            <a:spAutoFit/>
          </a:bodyPr>
          <a:lstStyle/>
          <a:p>
            <a:r>
              <a:rPr lang="en-US" sz="1100" dirty="0"/>
              <a:t>To next floor or area</a:t>
            </a:r>
          </a:p>
        </p:txBody>
      </p:sp>
    </p:spTree>
    <p:extLst>
      <p:ext uri="{BB962C8B-B14F-4D97-AF65-F5344CB8AC3E}">
        <p14:creationId xmlns:p14="http://schemas.microsoft.com/office/powerpoint/2010/main" val="19417504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Wireless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a:xfrm>
            <a:off x="342900" y="1485900"/>
            <a:ext cx="6438900" cy="4843647"/>
          </a:xfrm>
        </p:spPr>
        <p:txBody>
          <a:bodyPr>
            <a:normAutofit/>
          </a:bodyPr>
          <a:lstStyle/>
          <a:p>
            <a:r>
              <a:rPr lang="en-US" dirty="0">
                <a:solidFill>
                  <a:srgbClr val="00B0F0"/>
                </a:solidFill>
              </a:rPr>
              <a:t>Wireless Networking</a:t>
            </a:r>
          </a:p>
          <a:p>
            <a:endParaRPr lang="en-US" dirty="0"/>
          </a:p>
          <a:p>
            <a:pPr marL="182880" lvl="2" indent="0">
              <a:buNone/>
            </a:pPr>
            <a:r>
              <a:rPr lang="en-US" sz="2400" dirty="0"/>
              <a:t>Network distribution panels</a:t>
            </a:r>
          </a:p>
          <a:p>
            <a:pPr lvl="3"/>
            <a:r>
              <a:rPr lang="en-US" dirty="0"/>
              <a:t>Single Zūm hub panel for 1000 rooms</a:t>
            </a:r>
          </a:p>
          <a:p>
            <a:pPr lvl="3"/>
            <a:r>
              <a:rPr lang="en-US" dirty="0"/>
              <a:t>CAT5 connection to distribution panels as needed</a:t>
            </a:r>
          </a:p>
          <a:p>
            <a:pPr lvl="3"/>
            <a:r>
              <a:rPr lang="en-US" dirty="0"/>
              <a:t>CAT5 to gateways as needed</a:t>
            </a:r>
          </a:p>
          <a:p>
            <a:pPr lvl="3"/>
            <a:r>
              <a:rPr lang="en-US" dirty="0"/>
              <a:t>Supports wireless, wired and legacy products</a:t>
            </a:r>
          </a:p>
          <a:p>
            <a:pPr lvl="3"/>
            <a:r>
              <a:rPr lang="en-US" dirty="0"/>
              <a:t>Isolated Class A or B network</a:t>
            </a:r>
          </a:p>
          <a:p>
            <a:pPr marL="182880" lvl="2" indent="0">
              <a:buNone/>
            </a:pPr>
            <a:endParaRPr lang="en-US" sz="2000" dirty="0"/>
          </a:p>
          <a:p>
            <a:endParaRPr lang="en-US" dirty="0"/>
          </a:p>
          <a:p>
            <a:pPr marL="182880" lvl="2" indent="0">
              <a:buNone/>
            </a:pPr>
            <a:endParaRPr lang="en-US" dirty="0"/>
          </a:p>
        </p:txBody>
      </p:sp>
      <p:pic>
        <p:nvPicPr>
          <p:cNvPr id="14" name="Picture 13">
            <a:extLst>
              <a:ext uri="{FF2B5EF4-FFF2-40B4-BE49-F238E27FC236}">
                <a16:creationId xmlns:a16="http://schemas.microsoft.com/office/drawing/2014/main" id="{D56746A1-0730-6C44-88C6-7D6A3BE8C50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552761" y="2402665"/>
            <a:ext cx="814050" cy="716514"/>
          </a:xfrm>
          <a:prstGeom prst="rect">
            <a:avLst/>
          </a:prstGeom>
        </p:spPr>
      </p:pic>
      <p:pic>
        <p:nvPicPr>
          <p:cNvPr id="15" name="Picture 14">
            <a:extLst>
              <a:ext uri="{FF2B5EF4-FFF2-40B4-BE49-F238E27FC236}">
                <a16:creationId xmlns:a16="http://schemas.microsoft.com/office/drawing/2014/main" id="{153886B4-825A-774D-B940-8411799656A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552761" y="3635991"/>
            <a:ext cx="852037" cy="2067714"/>
          </a:xfrm>
          <a:prstGeom prst="rect">
            <a:avLst/>
          </a:prstGeom>
        </p:spPr>
      </p:pic>
      <p:pic>
        <p:nvPicPr>
          <p:cNvPr id="16" name="Picture 15">
            <a:extLst>
              <a:ext uri="{FF2B5EF4-FFF2-40B4-BE49-F238E27FC236}">
                <a16:creationId xmlns:a16="http://schemas.microsoft.com/office/drawing/2014/main" id="{A836D2AC-958A-F44D-A0F0-ED608095F8E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552761" y="1369320"/>
            <a:ext cx="814050" cy="716514"/>
          </a:xfrm>
          <a:prstGeom prst="rect">
            <a:avLst/>
          </a:prstGeom>
        </p:spPr>
      </p:pic>
      <p:cxnSp>
        <p:nvCxnSpPr>
          <p:cNvPr id="17" name="Straight Connector 16">
            <a:extLst>
              <a:ext uri="{FF2B5EF4-FFF2-40B4-BE49-F238E27FC236}">
                <a16:creationId xmlns:a16="http://schemas.microsoft.com/office/drawing/2014/main" id="{B0C892D1-5F24-7E42-BAE8-B4E4E03241A4}"/>
              </a:ext>
            </a:extLst>
          </p:cNvPr>
          <p:cNvCxnSpPr>
            <a:cxnSpLocks/>
          </p:cNvCxnSpPr>
          <p:nvPr/>
        </p:nvCxnSpPr>
        <p:spPr>
          <a:xfrm flipH="1">
            <a:off x="9272452" y="4920531"/>
            <a:ext cx="140440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68DD07-E521-634A-9980-86C4EEC23A4E}"/>
              </a:ext>
            </a:extLst>
          </p:cNvPr>
          <p:cNvCxnSpPr>
            <a:cxnSpLocks/>
          </p:cNvCxnSpPr>
          <p:nvPr/>
        </p:nvCxnSpPr>
        <p:spPr>
          <a:xfrm flipH="1">
            <a:off x="9272452" y="2760921"/>
            <a:ext cx="140440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AD96BB5-456C-4248-A67A-9962508A9BC6}"/>
              </a:ext>
            </a:extLst>
          </p:cNvPr>
          <p:cNvCxnSpPr>
            <a:cxnSpLocks/>
          </p:cNvCxnSpPr>
          <p:nvPr/>
        </p:nvCxnSpPr>
        <p:spPr>
          <a:xfrm flipH="1">
            <a:off x="9272452" y="1727577"/>
            <a:ext cx="140440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4F5DE06-D158-2143-BDAF-2E94C1D8BC89}"/>
              </a:ext>
            </a:extLst>
          </p:cNvPr>
          <p:cNvCxnSpPr>
            <a:cxnSpLocks/>
          </p:cNvCxnSpPr>
          <p:nvPr/>
        </p:nvCxnSpPr>
        <p:spPr>
          <a:xfrm flipH="1">
            <a:off x="11134060" y="1727578"/>
            <a:ext cx="1" cy="10698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4F169DB-5DC4-9042-84BC-E2359D79E511}"/>
              </a:ext>
            </a:extLst>
          </p:cNvPr>
          <p:cNvCxnSpPr>
            <a:cxnSpLocks/>
          </p:cNvCxnSpPr>
          <p:nvPr/>
        </p:nvCxnSpPr>
        <p:spPr>
          <a:xfrm flipH="1">
            <a:off x="10748706" y="2797443"/>
            <a:ext cx="1" cy="21230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DB46BF3-74D1-6645-8A5C-663ECD795871}"/>
              </a:ext>
            </a:extLst>
          </p:cNvPr>
          <p:cNvCxnSpPr>
            <a:cxnSpLocks/>
          </p:cNvCxnSpPr>
          <p:nvPr/>
        </p:nvCxnSpPr>
        <p:spPr>
          <a:xfrm flipH="1">
            <a:off x="8480975" y="5397325"/>
            <a:ext cx="219588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FE350E8-A700-E940-897A-4605BCE8DE92}"/>
              </a:ext>
            </a:extLst>
          </p:cNvPr>
          <p:cNvSpPr txBox="1"/>
          <p:nvPr/>
        </p:nvSpPr>
        <p:spPr>
          <a:xfrm>
            <a:off x="7344505" y="5315356"/>
            <a:ext cx="1136469" cy="177741"/>
          </a:xfrm>
          <a:prstGeom prst="rect">
            <a:avLst/>
          </a:prstGeom>
          <a:noFill/>
        </p:spPr>
        <p:txBody>
          <a:bodyPr wrap="square" lIns="0" tIns="0" rIns="0" bIns="0" rtlCol="0">
            <a:spAutoFit/>
          </a:bodyPr>
          <a:lstStyle/>
          <a:p>
            <a:pPr marL="0" marR="0" lvl="0" indent="0" algn="l" defTabSz="685800" rtl="0" eaLnBrk="1" fontAlgn="auto" latinLnBrk="0" hangingPunct="1">
              <a:lnSpc>
                <a:spcPct val="11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Building network</a:t>
            </a:r>
          </a:p>
        </p:txBody>
      </p:sp>
      <p:pic>
        <p:nvPicPr>
          <p:cNvPr id="24" name="Picture 23">
            <a:extLst>
              <a:ext uri="{FF2B5EF4-FFF2-40B4-BE49-F238E27FC236}">
                <a16:creationId xmlns:a16="http://schemas.microsoft.com/office/drawing/2014/main" id="{45B7D320-FC70-2F4A-80B4-3062F8DCF456}"/>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rot="17664391">
            <a:off x="8501561" y="1501974"/>
            <a:ext cx="295589" cy="214872"/>
          </a:xfrm>
          <a:prstGeom prst="rect">
            <a:avLst/>
          </a:prstGeom>
        </p:spPr>
      </p:pic>
      <p:pic>
        <p:nvPicPr>
          <p:cNvPr id="25" name="Picture 24">
            <a:extLst>
              <a:ext uri="{FF2B5EF4-FFF2-40B4-BE49-F238E27FC236}">
                <a16:creationId xmlns:a16="http://schemas.microsoft.com/office/drawing/2014/main" id="{DE795A1D-69B6-4F45-88EF-6D25BF00584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807107" y="4767754"/>
            <a:ext cx="786993" cy="260783"/>
          </a:xfrm>
          <a:prstGeom prst="rect">
            <a:avLst/>
          </a:prstGeom>
        </p:spPr>
      </p:pic>
      <p:pic>
        <p:nvPicPr>
          <p:cNvPr id="26" name="Picture 25">
            <a:extLst>
              <a:ext uri="{FF2B5EF4-FFF2-40B4-BE49-F238E27FC236}">
                <a16:creationId xmlns:a16="http://schemas.microsoft.com/office/drawing/2014/main" id="{DA321DA7-390E-6F45-9854-5955595118F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807107" y="2630530"/>
            <a:ext cx="786993" cy="260783"/>
          </a:xfrm>
          <a:prstGeom prst="rect">
            <a:avLst/>
          </a:prstGeom>
        </p:spPr>
      </p:pic>
      <p:pic>
        <p:nvPicPr>
          <p:cNvPr id="27" name="Picture 26">
            <a:extLst>
              <a:ext uri="{FF2B5EF4-FFF2-40B4-BE49-F238E27FC236}">
                <a16:creationId xmlns:a16="http://schemas.microsoft.com/office/drawing/2014/main" id="{020034F5-4739-CD48-9276-8A699BD1BBC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807107" y="1599463"/>
            <a:ext cx="786993" cy="260783"/>
          </a:xfrm>
          <a:prstGeom prst="rect">
            <a:avLst/>
          </a:prstGeom>
        </p:spPr>
      </p:pic>
      <p:pic>
        <p:nvPicPr>
          <p:cNvPr id="28" name="Picture 27">
            <a:extLst>
              <a:ext uri="{FF2B5EF4-FFF2-40B4-BE49-F238E27FC236}">
                <a16:creationId xmlns:a16="http://schemas.microsoft.com/office/drawing/2014/main" id="{77F4E403-9591-A448-ABAA-DDC052DE8E5A}"/>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rot="14560289">
            <a:off x="8504160" y="1786439"/>
            <a:ext cx="295589" cy="214872"/>
          </a:xfrm>
          <a:prstGeom prst="rect">
            <a:avLst/>
          </a:prstGeom>
        </p:spPr>
      </p:pic>
      <p:pic>
        <p:nvPicPr>
          <p:cNvPr id="29" name="Picture 28">
            <a:extLst>
              <a:ext uri="{FF2B5EF4-FFF2-40B4-BE49-F238E27FC236}">
                <a16:creationId xmlns:a16="http://schemas.microsoft.com/office/drawing/2014/main" id="{F2B59D8A-6135-2D43-BF59-C4935CF12CBC}"/>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rot="17664391">
            <a:off x="8556776" y="4654038"/>
            <a:ext cx="295589" cy="214872"/>
          </a:xfrm>
          <a:prstGeom prst="rect">
            <a:avLst/>
          </a:prstGeom>
        </p:spPr>
      </p:pic>
      <p:pic>
        <p:nvPicPr>
          <p:cNvPr id="30" name="Picture 29">
            <a:extLst>
              <a:ext uri="{FF2B5EF4-FFF2-40B4-BE49-F238E27FC236}">
                <a16:creationId xmlns:a16="http://schemas.microsoft.com/office/drawing/2014/main" id="{87354215-F5E4-5447-8C67-1DE2A26BBFE2}"/>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rot="14560289">
            <a:off x="8559376" y="4938504"/>
            <a:ext cx="295589" cy="214872"/>
          </a:xfrm>
          <a:prstGeom prst="rect">
            <a:avLst/>
          </a:prstGeom>
        </p:spPr>
      </p:pic>
      <p:pic>
        <p:nvPicPr>
          <p:cNvPr id="31" name="Picture 30">
            <a:extLst>
              <a:ext uri="{FF2B5EF4-FFF2-40B4-BE49-F238E27FC236}">
                <a16:creationId xmlns:a16="http://schemas.microsoft.com/office/drawing/2014/main" id="{ED5AC01D-49C2-4946-8EAD-CA3B0BDA575F}"/>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rot="17664391">
            <a:off x="8556776" y="2527537"/>
            <a:ext cx="295589" cy="214872"/>
          </a:xfrm>
          <a:prstGeom prst="rect">
            <a:avLst/>
          </a:prstGeom>
        </p:spPr>
      </p:pic>
      <p:pic>
        <p:nvPicPr>
          <p:cNvPr id="32" name="Picture 31">
            <a:extLst>
              <a:ext uri="{FF2B5EF4-FFF2-40B4-BE49-F238E27FC236}">
                <a16:creationId xmlns:a16="http://schemas.microsoft.com/office/drawing/2014/main" id="{20787FE3-7AF5-4A4A-9F10-7CDB4BCFCEA7}"/>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rot="14560289">
            <a:off x="8559375" y="2812002"/>
            <a:ext cx="295589" cy="214872"/>
          </a:xfrm>
          <a:prstGeom prst="rect">
            <a:avLst/>
          </a:prstGeom>
        </p:spPr>
      </p:pic>
      <p:cxnSp>
        <p:nvCxnSpPr>
          <p:cNvPr id="33" name="Straight Connector 32">
            <a:extLst>
              <a:ext uri="{FF2B5EF4-FFF2-40B4-BE49-F238E27FC236}">
                <a16:creationId xmlns:a16="http://schemas.microsoft.com/office/drawing/2014/main" id="{4E6B9C1A-E051-6A47-85A1-D70EE72354BE}"/>
              </a:ext>
            </a:extLst>
          </p:cNvPr>
          <p:cNvCxnSpPr/>
          <p:nvPr/>
        </p:nvCxnSpPr>
        <p:spPr>
          <a:xfrm>
            <a:off x="7277398" y="2138060"/>
            <a:ext cx="42784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2AC0A1F-B5A5-7C49-9F82-301B43687DFF}"/>
              </a:ext>
            </a:extLst>
          </p:cNvPr>
          <p:cNvCxnSpPr/>
          <p:nvPr/>
        </p:nvCxnSpPr>
        <p:spPr>
          <a:xfrm>
            <a:off x="7277398" y="3328495"/>
            <a:ext cx="4278457"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A3EB451-C9BC-BA43-AA7B-54FAB227559B}"/>
              </a:ext>
            </a:extLst>
          </p:cNvPr>
          <p:cNvSpPr txBox="1"/>
          <p:nvPr/>
        </p:nvSpPr>
        <p:spPr>
          <a:xfrm>
            <a:off x="7242962" y="3356057"/>
            <a:ext cx="1525961" cy="177741"/>
          </a:xfrm>
          <a:prstGeom prst="rect">
            <a:avLst/>
          </a:prstGeom>
          <a:noFill/>
        </p:spPr>
        <p:txBody>
          <a:bodyPr wrap="square" lIns="0" tIns="0" rIns="0" bIns="0" rtlCol="0">
            <a:spAutoFit/>
          </a:bodyPr>
          <a:lstStyle/>
          <a:p>
            <a:pPr marL="0" marR="0" lvl="0" indent="0" algn="l" defTabSz="685800" rtl="0" eaLnBrk="1" fontAlgn="auto" latinLnBrk="0" hangingPunct="1">
              <a:lnSpc>
                <a:spcPct val="11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Main Floor</a:t>
            </a:r>
          </a:p>
        </p:txBody>
      </p:sp>
      <p:sp>
        <p:nvSpPr>
          <p:cNvPr id="36" name="TextBox 35">
            <a:extLst>
              <a:ext uri="{FF2B5EF4-FFF2-40B4-BE49-F238E27FC236}">
                <a16:creationId xmlns:a16="http://schemas.microsoft.com/office/drawing/2014/main" id="{E7F51CC9-3300-B649-AB25-7D9F3AE3B3CE}"/>
              </a:ext>
            </a:extLst>
          </p:cNvPr>
          <p:cNvSpPr txBox="1"/>
          <p:nvPr/>
        </p:nvSpPr>
        <p:spPr>
          <a:xfrm>
            <a:off x="7242962" y="2163826"/>
            <a:ext cx="1525961" cy="177741"/>
          </a:xfrm>
          <a:prstGeom prst="rect">
            <a:avLst/>
          </a:prstGeom>
          <a:noFill/>
        </p:spPr>
        <p:txBody>
          <a:bodyPr wrap="square" lIns="0" tIns="0" rIns="0" bIns="0" rtlCol="0">
            <a:spAutoFit/>
          </a:bodyPr>
          <a:lstStyle/>
          <a:p>
            <a:pPr marL="0" marR="0" lvl="0" indent="0" algn="l" defTabSz="685800" rtl="0" eaLnBrk="1" fontAlgn="auto" latinLnBrk="0" hangingPunct="1">
              <a:lnSpc>
                <a:spcPct val="11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Second Floor</a:t>
            </a:r>
          </a:p>
        </p:txBody>
      </p:sp>
      <p:sp>
        <p:nvSpPr>
          <p:cNvPr id="37" name="TextBox 36">
            <a:extLst>
              <a:ext uri="{FF2B5EF4-FFF2-40B4-BE49-F238E27FC236}">
                <a16:creationId xmlns:a16="http://schemas.microsoft.com/office/drawing/2014/main" id="{51DA08CB-F8D7-E64E-9328-22F675DDC3AF}"/>
              </a:ext>
            </a:extLst>
          </p:cNvPr>
          <p:cNvSpPr txBox="1"/>
          <p:nvPr/>
        </p:nvSpPr>
        <p:spPr>
          <a:xfrm>
            <a:off x="7242962" y="909829"/>
            <a:ext cx="1525961" cy="177741"/>
          </a:xfrm>
          <a:prstGeom prst="rect">
            <a:avLst/>
          </a:prstGeom>
          <a:noFill/>
        </p:spPr>
        <p:txBody>
          <a:bodyPr wrap="square" lIns="0" tIns="0" rIns="0" bIns="0" rtlCol="0">
            <a:spAutoFit/>
          </a:bodyPr>
          <a:lstStyle/>
          <a:p>
            <a:pPr marL="0" marR="0" lvl="0" indent="0" algn="l" defTabSz="685800" rtl="0" eaLnBrk="1" fontAlgn="auto" latinLnBrk="0" hangingPunct="1">
              <a:lnSpc>
                <a:spcPct val="11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Third - ? Floors</a:t>
            </a:r>
          </a:p>
        </p:txBody>
      </p:sp>
      <p:pic>
        <p:nvPicPr>
          <p:cNvPr id="38" name="Content Placeholder 3">
            <a:extLst>
              <a:ext uri="{FF2B5EF4-FFF2-40B4-BE49-F238E27FC236}">
                <a16:creationId xmlns:a16="http://schemas.microsoft.com/office/drawing/2014/main" id="{02929152-8028-DD40-9CFF-EAA4E18DB39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898154" y="1158777"/>
            <a:ext cx="462422" cy="440686"/>
          </a:xfrm>
          <a:prstGeom prst="rect">
            <a:avLst/>
          </a:prstGeom>
        </p:spPr>
      </p:pic>
      <p:pic>
        <p:nvPicPr>
          <p:cNvPr id="39" name="Content Placeholder 3">
            <a:extLst>
              <a:ext uri="{FF2B5EF4-FFF2-40B4-BE49-F238E27FC236}">
                <a16:creationId xmlns:a16="http://schemas.microsoft.com/office/drawing/2014/main" id="{75428215-B832-0941-9246-112FA8E0E4B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390429" y="1168724"/>
            <a:ext cx="462422" cy="440686"/>
          </a:xfrm>
          <a:prstGeom prst="rect">
            <a:avLst/>
          </a:prstGeom>
        </p:spPr>
      </p:pic>
      <p:pic>
        <p:nvPicPr>
          <p:cNvPr id="40" name="Content Placeholder 3">
            <a:extLst>
              <a:ext uri="{FF2B5EF4-FFF2-40B4-BE49-F238E27FC236}">
                <a16:creationId xmlns:a16="http://schemas.microsoft.com/office/drawing/2014/main" id="{64686FE1-1F03-534F-A227-CA99220332E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898154" y="1678596"/>
            <a:ext cx="462422" cy="440686"/>
          </a:xfrm>
          <a:prstGeom prst="rect">
            <a:avLst/>
          </a:prstGeom>
        </p:spPr>
      </p:pic>
      <p:pic>
        <p:nvPicPr>
          <p:cNvPr id="41" name="Content Placeholder 3">
            <a:extLst>
              <a:ext uri="{FF2B5EF4-FFF2-40B4-BE49-F238E27FC236}">
                <a16:creationId xmlns:a16="http://schemas.microsoft.com/office/drawing/2014/main" id="{A9452129-CEC9-2348-81FC-DA2E3EA14C8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390429" y="1688543"/>
            <a:ext cx="462422" cy="440686"/>
          </a:xfrm>
          <a:prstGeom prst="rect">
            <a:avLst/>
          </a:prstGeom>
        </p:spPr>
      </p:pic>
      <p:pic>
        <p:nvPicPr>
          <p:cNvPr id="42" name="Content Placeholder 3">
            <a:extLst>
              <a:ext uri="{FF2B5EF4-FFF2-40B4-BE49-F238E27FC236}">
                <a16:creationId xmlns:a16="http://schemas.microsoft.com/office/drawing/2014/main" id="{259A4899-3575-D440-BBBF-67F84554FDF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892762" y="4238233"/>
            <a:ext cx="462422" cy="440686"/>
          </a:xfrm>
          <a:prstGeom prst="rect">
            <a:avLst/>
          </a:prstGeom>
        </p:spPr>
      </p:pic>
      <p:pic>
        <p:nvPicPr>
          <p:cNvPr id="43" name="Content Placeholder 3">
            <a:extLst>
              <a:ext uri="{FF2B5EF4-FFF2-40B4-BE49-F238E27FC236}">
                <a16:creationId xmlns:a16="http://schemas.microsoft.com/office/drawing/2014/main" id="{E89FAF95-EC10-524E-BD37-35C22131E68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385036" y="4248180"/>
            <a:ext cx="462422" cy="440686"/>
          </a:xfrm>
          <a:prstGeom prst="rect">
            <a:avLst/>
          </a:prstGeom>
        </p:spPr>
      </p:pic>
      <p:pic>
        <p:nvPicPr>
          <p:cNvPr id="44" name="Content Placeholder 3">
            <a:extLst>
              <a:ext uri="{FF2B5EF4-FFF2-40B4-BE49-F238E27FC236}">
                <a16:creationId xmlns:a16="http://schemas.microsoft.com/office/drawing/2014/main" id="{DC5328E6-AA1F-2147-8602-848CBEC3EF2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892762" y="4758052"/>
            <a:ext cx="462422" cy="440686"/>
          </a:xfrm>
          <a:prstGeom prst="rect">
            <a:avLst/>
          </a:prstGeom>
        </p:spPr>
      </p:pic>
      <p:pic>
        <p:nvPicPr>
          <p:cNvPr id="45" name="Content Placeholder 3">
            <a:extLst>
              <a:ext uri="{FF2B5EF4-FFF2-40B4-BE49-F238E27FC236}">
                <a16:creationId xmlns:a16="http://schemas.microsoft.com/office/drawing/2014/main" id="{2780575E-E9F4-F449-B54C-53EB1A540B7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385036" y="4767999"/>
            <a:ext cx="462422" cy="440686"/>
          </a:xfrm>
          <a:prstGeom prst="rect">
            <a:avLst/>
          </a:prstGeom>
        </p:spPr>
      </p:pic>
      <p:pic>
        <p:nvPicPr>
          <p:cNvPr id="46" name="Content Placeholder 3">
            <a:extLst>
              <a:ext uri="{FF2B5EF4-FFF2-40B4-BE49-F238E27FC236}">
                <a16:creationId xmlns:a16="http://schemas.microsoft.com/office/drawing/2014/main" id="{4061B32D-4DE6-1447-B6C7-15B9564DC43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855461" y="2316587"/>
            <a:ext cx="462422" cy="440686"/>
          </a:xfrm>
          <a:prstGeom prst="rect">
            <a:avLst/>
          </a:prstGeom>
        </p:spPr>
      </p:pic>
      <p:pic>
        <p:nvPicPr>
          <p:cNvPr id="47" name="Content Placeholder 3">
            <a:extLst>
              <a:ext uri="{FF2B5EF4-FFF2-40B4-BE49-F238E27FC236}">
                <a16:creationId xmlns:a16="http://schemas.microsoft.com/office/drawing/2014/main" id="{D03D45A2-2047-C64B-99EB-07A0B725FB8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347736" y="2326534"/>
            <a:ext cx="462422" cy="440686"/>
          </a:xfrm>
          <a:prstGeom prst="rect">
            <a:avLst/>
          </a:prstGeom>
        </p:spPr>
      </p:pic>
      <p:pic>
        <p:nvPicPr>
          <p:cNvPr id="48" name="Content Placeholder 3">
            <a:extLst>
              <a:ext uri="{FF2B5EF4-FFF2-40B4-BE49-F238E27FC236}">
                <a16:creationId xmlns:a16="http://schemas.microsoft.com/office/drawing/2014/main" id="{87139DCC-3635-A243-8C7F-32677EA44D6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855461" y="2836406"/>
            <a:ext cx="462422" cy="440686"/>
          </a:xfrm>
          <a:prstGeom prst="rect">
            <a:avLst/>
          </a:prstGeom>
        </p:spPr>
      </p:pic>
      <p:pic>
        <p:nvPicPr>
          <p:cNvPr id="49" name="Content Placeholder 3">
            <a:extLst>
              <a:ext uri="{FF2B5EF4-FFF2-40B4-BE49-F238E27FC236}">
                <a16:creationId xmlns:a16="http://schemas.microsoft.com/office/drawing/2014/main" id="{58FB0FD9-ED62-7C4E-A411-5515D9CDEEC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347736" y="2846353"/>
            <a:ext cx="462422" cy="440686"/>
          </a:xfrm>
          <a:prstGeom prst="rect">
            <a:avLst/>
          </a:prstGeom>
        </p:spPr>
      </p:pic>
    </p:spTree>
    <p:extLst>
      <p:ext uri="{BB962C8B-B14F-4D97-AF65-F5344CB8AC3E}">
        <p14:creationId xmlns:p14="http://schemas.microsoft.com/office/powerpoint/2010/main" val="33965881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468F-EF17-5F42-A1FC-A235ADB4EDA1}"/>
              </a:ext>
            </a:extLst>
          </p:cNvPr>
          <p:cNvSpPr>
            <a:spLocks noGrp="1"/>
          </p:cNvSpPr>
          <p:nvPr>
            <p:ph type="title"/>
          </p:nvPr>
        </p:nvSpPr>
        <p:spPr/>
        <p:txBody>
          <a:bodyPr/>
          <a:lstStyle/>
          <a:p>
            <a:r>
              <a:rPr lang="en-US" dirty="0"/>
              <a:t>Zūm Wireless Solutions</a:t>
            </a:r>
          </a:p>
        </p:txBody>
      </p:sp>
      <p:sp>
        <p:nvSpPr>
          <p:cNvPr id="4" name="Content Placeholder 3">
            <a:extLst>
              <a:ext uri="{FF2B5EF4-FFF2-40B4-BE49-F238E27FC236}">
                <a16:creationId xmlns:a16="http://schemas.microsoft.com/office/drawing/2014/main" id="{0139273D-1D50-7D4B-8BC3-21B7A4923721}"/>
              </a:ext>
            </a:extLst>
          </p:cNvPr>
          <p:cNvSpPr>
            <a:spLocks noGrp="1"/>
          </p:cNvSpPr>
          <p:nvPr>
            <p:ph idx="1"/>
          </p:nvPr>
        </p:nvSpPr>
        <p:spPr>
          <a:xfrm>
            <a:off x="232012" y="1323833"/>
            <a:ext cx="6755642" cy="5036024"/>
          </a:xfrm>
        </p:spPr>
        <p:txBody>
          <a:bodyPr>
            <a:normAutofit fontScale="85000" lnSpcReduction="20000"/>
          </a:bodyPr>
          <a:lstStyle/>
          <a:p>
            <a:r>
              <a:rPr lang="en-US" dirty="0">
                <a:solidFill>
                  <a:srgbClr val="00B050"/>
                </a:solidFill>
              </a:rPr>
              <a:t>Wireless</a:t>
            </a:r>
            <a:r>
              <a:rPr lang="en-US" dirty="0"/>
              <a:t> DALI Controller</a:t>
            </a:r>
          </a:p>
          <a:p>
            <a:pPr marL="182880" lvl="2" indent="0">
              <a:buNone/>
            </a:pPr>
            <a:endParaRPr lang="en-US" dirty="0"/>
          </a:p>
          <a:p>
            <a:pPr lvl="2"/>
            <a:r>
              <a:rPr lang="en-US" dirty="0"/>
              <a:t>15 Zone (group) DALI controller for up to 64 addresses</a:t>
            </a:r>
          </a:p>
          <a:p>
            <a:pPr lvl="2"/>
            <a:r>
              <a:rPr lang="en-US" dirty="0"/>
              <a:t> Works with Solar Sync for tunable white</a:t>
            </a:r>
          </a:p>
          <a:p>
            <a:pPr lvl="3"/>
            <a:r>
              <a:rPr lang="en-US" dirty="0"/>
              <a:t>Requires DALI2 Type8 or ELDO “Light shaper” drivers</a:t>
            </a:r>
          </a:p>
          <a:p>
            <a:pPr lvl="2"/>
            <a:r>
              <a:rPr lang="en-US" dirty="0"/>
              <a:t>Each group counts as one device of 32 devices in space</a:t>
            </a:r>
          </a:p>
          <a:p>
            <a:pPr lvl="2"/>
            <a:r>
              <a:rPr lang="en-US" dirty="0"/>
              <a:t>Open DALI2 protocol </a:t>
            </a:r>
          </a:p>
          <a:p>
            <a:pPr lvl="3"/>
            <a:r>
              <a:rPr lang="en-US" dirty="0"/>
              <a:t>More defined protocol, supports color on single channel</a:t>
            </a:r>
          </a:p>
          <a:p>
            <a:pPr lvl="2"/>
            <a:r>
              <a:rPr lang="en-US" dirty="0"/>
              <a:t>Purple and grey wires for DALI connection</a:t>
            </a:r>
          </a:p>
          <a:p>
            <a:pPr lvl="2"/>
            <a:r>
              <a:rPr lang="en-US" dirty="0"/>
              <a:t>Requires ZUMMESH-NETBRIDGE to program</a:t>
            </a:r>
          </a:p>
          <a:p>
            <a:pPr lvl="2"/>
            <a:r>
              <a:rPr lang="en-US" dirty="0"/>
              <a:t>Drivers can be assigned to a single group</a:t>
            </a:r>
          </a:p>
          <a:p>
            <a:pPr lvl="2"/>
            <a:r>
              <a:rPr lang="en-US" dirty="0"/>
              <a:t>Perfect to meet IECC2018 code requirements</a:t>
            </a:r>
          </a:p>
          <a:p>
            <a:pPr lvl="2"/>
            <a:r>
              <a:rPr lang="en-US" dirty="0"/>
              <a:t>All DALI groups and assignments via App</a:t>
            </a:r>
          </a:p>
          <a:p>
            <a:pPr lvl="2"/>
            <a:r>
              <a:rPr lang="en-US" dirty="0"/>
              <a:t>Most cost-effective control system on the market </a:t>
            </a:r>
          </a:p>
          <a:p>
            <a:pPr lvl="2"/>
            <a:endParaRPr lang="en-US" dirty="0"/>
          </a:p>
          <a:p>
            <a:pPr marL="182880" lvl="2" indent="0">
              <a:buNone/>
            </a:pPr>
            <a:endParaRPr lang="en-US" dirty="0"/>
          </a:p>
        </p:txBody>
      </p:sp>
      <p:pic>
        <p:nvPicPr>
          <p:cNvPr id="6" name="Content Placeholder 6">
            <a:extLst>
              <a:ext uri="{FF2B5EF4-FFF2-40B4-BE49-F238E27FC236}">
                <a16:creationId xmlns:a16="http://schemas.microsoft.com/office/drawing/2014/main" id="{5DAECABF-06CA-8246-BA14-595474BFAD6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8203072" y="-263662"/>
            <a:ext cx="2576407" cy="4363959"/>
          </a:xfrm>
          <a:prstGeom prst="rect">
            <a:avLst/>
          </a:prstGeom>
        </p:spPr>
      </p:pic>
      <p:pic>
        <p:nvPicPr>
          <p:cNvPr id="11" name="Picture 10">
            <a:hlinkClick r:id="rId3" action="ppaction://hlinksldjump"/>
            <a:extLst>
              <a:ext uri="{FF2B5EF4-FFF2-40B4-BE49-F238E27FC236}">
                <a16:creationId xmlns:a16="http://schemas.microsoft.com/office/drawing/2014/main" id="{40F01711-7F90-E844-AF15-F2B86CC1D4B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092743" y="5388674"/>
            <a:ext cx="292285" cy="290986"/>
          </a:xfrm>
          <a:prstGeom prst="rect">
            <a:avLst/>
          </a:prstGeom>
        </p:spPr>
      </p:pic>
      <p:pic>
        <p:nvPicPr>
          <p:cNvPr id="12" name="Picture 11">
            <a:hlinkClick r:id="rId5" action="ppaction://hlinksldjump"/>
            <a:extLst>
              <a:ext uri="{FF2B5EF4-FFF2-40B4-BE49-F238E27FC236}">
                <a16:creationId xmlns:a16="http://schemas.microsoft.com/office/drawing/2014/main" id="{14E09DCA-B59A-8142-91B1-84834E1A886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09603" y="5765103"/>
            <a:ext cx="292285" cy="290986"/>
          </a:xfrm>
          <a:prstGeom prst="rect">
            <a:avLst/>
          </a:prstGeom>
        </p:spPr>
      </p:pic>
      <p:pic>
        <p:nvPicPr>
          <p:cNvPr id="13" name="Picture 12">
            <a:hlinkClick r:id="rId6" action="ppaction://hlinksldjump"/>
            <a:extLst>
              <a:ext uri="{FF2B5EF4-FFF2-40B4-BE49-F238E27FC236}">
                <a16:creationId xmlns:a16="http://schemas.microsoft.com/office/drawing/2014/main" id="{54ED2F03-1DBC-104A-A317-2D6D5488B69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560527" y="5070969"/>
            <a:ext cx="292285" cy="290986"/>
          </a:xfrm>
          <a:prstGeom prst="rect">
            <a:avLst/>
          </a:prstGeom>
        </p:spPr>
      </p:pic>
      <p:pic>
        <p:nvPicPr>
          <p:cNvPr id="2" name="Picture 1">
            <a:hlinkClick r:id="rId7" action="ppaction://hlinksldjump"/>
            <a:extLst>
              <a:ext uri="{FF2B5EF4-FFF2-40B4-BE49-F238E27FC236}">
                <a16:creationId xmlns:a16="http://schemas.microsoft.com/office/drawing/2014/main" id="{3C04141C-188B-C646-9881-E3230BD2B14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04192" y="6236907"/>
            <a:ext cx="556392" cy="556392"/>
          </a:xfrm>
          <a:prstGeom prst="rect">
            <a:avLst/>
          </a:prstGeom>
        </p:spPr>
      </p:pic>
    </p:spTree>
    <p:extLst>
      <p:ext uri="{BB962C8B-B14F-4D97-AF65-F5344CB8AC3E}">
        <p14:creationId xmlns:p14="http://schemas.microsoft.com/office/powerpoint/2010/main" val="17151250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lstStyle/>
          <a:p>
            <a:r>
              <a:rPr lang="en-US" dirty="0"/>
              <a:t>Zūm Wireless Solutions</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p:txBody>
          <a:bodyPr/>
          <a:lstStyle/>
          <a:p>
            <a:r>
              <a:rPr lang="en-US" dirty="0"/>
              <a:t>IECC2018</a:t>
            </a:r>
          </a:p>
        </p:txBody>
      </p:sp>
      <p:sp>
        <p:nvSpPr>
          <p:cNvPr id="15" name="Rectangle 14">
            <a:extLst>
              <a:ext uri="{FF2B5EF4-FFF2-40B4-BE49-F238E27FC236}">
                <a16:creationId xmlns:a16="http://schemas.microsoft.com/office/drawing/2014/main" id="{A3C8A761-04FF-E443-8591-00ACE8A8B985}"/>
              </a:ext>
            </a:extLst>
          </p:cNvPr>
          <p:cNvSpPr/>
          <p:nvPr/>
        </p:nvSpPr>
        <p:spPr>
          <a:xfrm>
            <a:off x="342900" y="2085962"/>
            <a:ext cx="5291781" cy="3893374"/>
          </a:xfrm>
          <a:prstGeom prst="rect">
            <a:avLst/>
          </a:prstGeom>
        </p:spPr>
        <p:txBody>
          <a:bodyPr wrap="square">
            <a:spAutoFit/>
          </a:bodyPr>
          <a:lstStyle/>
          <a:p>
            <a:pPr marL="0" lvl="1" indent="-274320">
              <a:lnSpc>
                <a:spcPct val="90000"/>
              </a:lnSpc>
              <a:spcBef>
                <a:spcPts val="600"/>
              </a:spcBef>
              <a:spcAft>
                <a:spcPts val="600"/>
              </a:spcAft>
              <a:buClr>
                <a:srgbClr val="007CA0"/>
              </a:buClr>
            </a:pPr>
            <a:r>
              <a:rPr lang="en-US" sz="2000" dirty="0">
                <a:solidFill>
                  <a:srgbClr val="3E484F"/>
                </a:solidFill>
              </a:rPr>
              <a:t>What is it?</a:t>
            </a:r>
          </a:p>
          <a:p>
            <a:pPr marL="342900" lvl="1" indent="-342900">
              <a:lnSpc>
                <a:spcPct val="90000"/>
              </a:lnSpc>
              <a:spcBef>
                <a:spcPts val="600"/>
              </a:spcBef>
              <a:spcAft>
                <a:spcPts val="600"/>
              </a:spcAft>
              <a:buClr>
                <a:srgbClr val="007CA0"/>
              </a:buClr>
              <a:buFont typeface="Arial" panose="020B0604020202020204" pitchFamily="34" charset="0"/>
              <a:buChar char="•"/>
            </a:pPr>
            <a:r>
              <a:rPr lang="en-US" sz="2000" dirty="0"/>
              <a:t>General lighting must be configured to be controlled separately in floor areas not greater than 600 SF within an open plan office space</a:t>
            </a:r>
          </a:p>
          <a:p>
            <a:pPr marL="0" lvl="1" indent="-274320">
              <a:lnSpc>
                <a:spcPct val="90000"/>
              </a:lnSpc>
              <a:spcBef>
                <a:spcPts val="600"/>
              </a:spcBef>
              <a:spcAft>
                <a:spcPts val="600"/>
              </a:spcAft>
              <a:buClr>
                <a:srgbClr val="007CA0"/>
              </a:buClr>
            </a:pPr>
            <a:endParaRPr lang="en-US" sz="2000" dirty="0">
              <a:solidFill>
                <a:srgbClr val="3E484F"/>
              </a:solidFill>
            </a:endParaRPr>
          </a:p>
          <a:p>
            <a:pPr marL="0" lvl="1" indent="-274320">
              <a:lnSpc>
                <a:spcPct val="90000"/>
              </a:lnSpc>
              <a:spcBef>
                <a:spcPts val="600"/>
              </a:spcBef>
              <a:spcAft>
                <a:spcPts val="600"/>
              </a:spcAft>
              <a:buClr>
                <a:srgbClr val="007CA0"/>
              </a:buClr>
            </a:pPr>
            <a:r>
              <a:rPr lang="en-US" sz="2000" dirty="0">
                <a:solidFill>
                  <a:srgbClr val="3E484F"/>
                </a:solidFill>
              </a:rPr>
              <a:t>0-10V &amp; IECC2018?</a:t>
            </a:r>
          </a:p>
          <a:p>
            <a:pPr lvl="1" indent="-171450">
              <a:lnSpc>
                <a:spcPct val="90000"/>
              </a:lnSpc>
              <a:buFont typeface="Arial" panose="020B0604020202020204" pitchFamily="34" charset="0"/>
              <a:buChar char="•"/>
            </a:pPr>
            <a:r>
              <a:rPr lang="en-US" dirty="0"/>
              <a:t>Max number of battery sensors = 8</a:t>
            </a:r>
          </a:p>
          <a:p>
            <a:pPr lvl="1" indent="-171450">
              <a:lnSpc>
                <a:spcPct val="90000"/>
              </a:lnSpc>
              <a:buFont typeface="Arial" panose="020B0604020202020204" pitchFamily="34" charset="0"/>
              <a:buChar char="•"/>
            </a:pPr>
            <a:r>
              <a:rPr lang="en-US" dirty="0"/>
              <a:t>Each sensor gets bound to 0-10V 5AJBOX</a:t>
            </a:r>
          </a:p>
          <a:p>
            <a:pPr lvl="1" indent="-171450">
              <a:lnSpc>
                <a:spcPct val="90000"/>
              </a:lnSpc>
              <a:buFont typeface="Arial" panose="020B0604020202020204" pitchFamily="34" charset="0"/>
              <a:buChar char="•"/>
            </a:pPr>
            <a:r>
              <a:rPr lang="en-US" dirty="0"/>
              <a:t>Only 1 Jbox needs a NET BRIDGE</a:t>
            </a:r>
          </a:p>
          <a:p>
            <a:pPr>
              <a:lnSpc>
                <a:spcPct val="90000"/>
              </a:lnSpc>
            </a:pPr>
            <a:endParaRPr lang="en-US" sz="2000" dirty="0"/>
          </a:p>
          <a:p>
            <a:pPr marL="365760" lvl="3">
              <a:lnSpc>
                <a:spcPct val="90000"/>
              </a:lnSpc>
              <a:spcBef>
                <a:spcPts val="600"/>
              </a:spcBef>
              <a:spcAft>
                <a:spcPts val="600"/>
              </a:spcAft>
              <a:buClr>
                <a:srgbClr val="D7DFD7">
                  <a:lumMod val="75000"/>
                </a:srgbClr>
              </a:buClr>
            </a:pPr>
            <a:endParaRPr lang="en-US" sz="1600" dirty="0">
              <a:solidFill>
                <a:srgbClr val="3E484F"/>
              </a:solidFill>
            </a:endParaRPr>
          </a:p>
        </p:txBody>
      </p:sp>
      <p:sp>
        <p:nvSpPr>
          <p:cNvPr id="3" name="Rectangle 2">
            <a:extLst>
              <a:ext uri="{FF2B5EF4-FFF2-40B4-BE49-F238E27FC236}">
                <a16:creationId xmlns:a16="http://schemas.microsoft.com/office/drawing/2014/main" id="{8DA7D2E3-D568-6A4A-9CC4-EBF616488918}"/>
              </a:ext>
            </a:extLst>
          </p:cNvPr>
          <p:cNvSpPr/>
          <p:nvPr/>
        </p:nvSpPr>
        <p:spPr>
          <a:xfrm>
            <a:off x="6039634" y="2200702"/>
            <a:ext cx="1351128" cy="12282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8" name="Rectangle 7">
            <a:extLst>
              <a:ext uri="{FF2B5EF4-FFF2-40B4-BE49-F238E27FC236}">
                <a16:creationId xmlns:a16="http://schemas.microsoft.com/office/drawing/2014/main" id="{C93BE46E-0687-C04F-B031-AF743F7EDBAA}"/>
              </a:ext>
            </a:extLst>
          </p:cNvPr>
          <p:cNvSpPr/>
          <p:nvPr/>
        </p:nvSpPr>
        <p:spPr>
          <a:xfrm>
            <a:off x="7390762" y="2200702"/>
            <a:ext cx="1351128" cy="12282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9" name="Rectangle 8">
            <a:extLst>
              <a:ext uri="{FF2B5EF4-FFF2-40B4-BE49-F238E27FC236}">
                <a16:creationId xmlns:a16="http://schemas.microsoft.com/office/drawing/2014/main" id="{75D1991D-DF01-A341-8C4F-FB5F9E28B62E}"/>
              </a:ext>
            </a:extLst>
          </p:cNvPr>
          <p:cNvSpPr/>
          <p:nvPr/>
        </p:nvSpPr>
        <p:spPr>
          <a:xfrm>
            <a:off x="8741890" y="2200702"/>
            <a:ext cx="1351128" cy="12282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2" name="Rectangle 11">
            <a:extLst>
              <a:ext uri="{FF2B5EF4-FFF2-40B4-BE49-F238E27FC236}">
                <a16:creationId xmlns:a16="http://schemas.microsoft.com/office/drawing/2014/main" id="{026C9B64-C4E0-B043-B822-BDACD9D432B5}"/>
              </a:ext>
            </a:extLst>
          </p:cNvPr>
          <p:cNvSpPr/>
          <p:nvPr/>
        </p:nvSpPr>
        <p:spPr>
          <a:xfrm>
            <a:off x="10093018" y="2200702"/>
            <a:ext cx="1351128" cy="12282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3" name="Rectangle 12">
            <a:extLst>
              <a:ext uri="{FF2B5EF4-FFF2-40B4-BE49-F238E27FC236}">
                <a16:creationId xmlns:a16="http://schemas.microsoft.com/office/drawing/2014/main" id="{CE5722A2-7E53-744B-BAB9-00217EFC56FA}"/>
              </a:ext>
            </a:extLst>
          </p:cNvPr>
          <p:cNvSpPr/>
          <p:nvPr/>
        </p:nvSpPr>
        <p:spPr>
          <a:xfrm>
            <a:off x="6039634" y="3429000"/>
            <a:ext cx="1351128" cy="12282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14" name="Rectangle 13">
            <a:extLst>
              <a:ext uri="{FF2B5EF4-FFF2-40B4-BE49-F238E27FC236}">
                <a16:creationId xmlns:a16="http://schemas.microsoft.com/office/drawing/2014/main" id="{F3F1193D-5FDD-894B-AE33-3EA018DFDE4C}"/>
              </a:ext>
            </a:extLst>
          </p:cNvPr>
          <p:cNvSpPr/>
          <p:nvPr/>
        </p:nvSpPr>
        <p:spPr>
          <a:xfrm>
            <a:off x="7390762" y="3429000"/>
            <a:ext cx="1351128" cy="12282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16" name="Rectangle 15">
            <a:extLst>
              <a:ext uri="{FF2B5EF4-FFF2-40B4-BE49-F238E27FC236}">
                <a16:creationId xmlns:a16="http://schemas.microsoft.com/office/drawing/2014/main" id="{009DBAA8-C48C-9948-BA46-AE40917A7D4D}"/>
              </a:ext>
            </a:extLst>
          </p:cNvPr>
          <p:cNvSpPr/>
          <p:nvPr/>
        </p:nvSpPr>
        <p:spPr>
          <a:xfrm>
            <a:off x="8741890" y="3429000"/>
            <a:ext cx="1351128" cy="12282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sp>
        <p:nvSpPr>
          <p:cNvPr id="17" name="Rectangle 16">
            <a:extLst>
              <a:ext uri="{FF2B5EF4-FFF2-40B4-BE49-F238E27FC236}">
                <a16:creationId xmlns:a16="http://schemas.microsoft.com/office/drawing/2014/main" id="{77C67DB6-30FE-DD45-B084-5A99D9A29A05}"/>
              </a:ext>
            </a:extLst>
          </p:cNvPr>
          <p:cNvSpPr/>
          <p:nvPr/>
        </p:nvSpPr>
        <p:spPr>
          <a:xfrm>
            <a:off x="10093018" y="3429000"/>
            <a:ext cx="1351128" cy="12282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a:t>
            </a:r>
          </a:p>
        </p:txBody>
      </p:sp>
      <p:pic>
        <p:nvPicPr>
          <p:cNvPr id="5" name="Picture 4" descr="A picture containing cable, black&#10;&#10;Description automatically generated">
            <a:extLst>
              <a:ext uri="{FF2B5EF4-FFF2-40B4-BE49-F238E27FC236}">
                <a16:creationId xmlns:a16="http://schemas.microsoft.com/office/drawing/2014/main" id="{24C8215A-3C76-F141-9C0D-ADFF6E958BB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808811" y="2972205"/>
            <a:ext cx="591239" cy="464024"/>
          </a:xfrm>
          <a:prstGeom prst="rect">
            <a:avLst/>
          </a:prstGeom>
        </p:spPr>
      </p:pic>
      <p:sp>
        <p:nvSpPr>
          <p:cNvPr id="18" name="TextBox 17">
            <a:extLst>
              <a:ext uri="{FF2B5EF4-FFF2-40B4-BE49-F238E27FC236}">
                <a16:creationId xmlns:a16="http://schemas.microsoft.com/office/drawing/2014/main" id="{016E4643-6260-B04C-9348-E99DCC40EED8}"/>
              </a:ext>
            </a:extLst>
          </p:cNvPr>
          <p:cNvSpPr txBox="1"/>
          <p:nvPr/>
        </p:nvSpPr>
        <p:spPr>
          <a:xfrm>
            <a:off x="8209627" y="1857800"/>
            <a:ext cx="1064526" cy="369332"/>
          </a:xfrm>
          <a:prstGeom prst="rect">
            <a:avLst/>
          </a:prstGeom>
          <a:noFill/>
        </p:spPr>
        <p:txBody>
          <a:bodyPr wrap="square" rtlCol="0">
            <a:spAutoFit/>
          </a:bodyPr>
          <a:lstStyle/>
          <a:p>
            <a:pPr algn="ctr"/>
            <a:r>
              <a:rPr lang="en-US" dirty="0"/>
              <a:t>96’</a:t>
            </a:r>
          </a:p>
        </p:txBody>
      </p:sp>
      <p:sp>
        <p:nvSpPr>
          <p:cNvPr id="19" name="TextBox 18">
            <a:extLst>
              <a:ext uri="{FF2B5EF4-FFF2-40B4-BE49-F238E27FC236}">
                <a16:creationId xmlns:a16="http://schemas.microsoft.com/office/drawing/2014/main" id="{AB69695E-76BC-1B4B-8E91-F1D0C3F039AF}"/>
              </a:ext>
            </a:extLst>
          </p:cNvPr>
          <p:cNvSpPr txBox="1"/>
          <p:nvPr/>
        </p:nvSpPr>
        <p:spPr>
          <a:xfrm>
            <a:off x="5563737" y="3239605"/>
            <a:ext cx="1064526" cy="369332"/>
          </a:xfrm>
          <a:prstGeom prst="rect">
            <a:avLst/>
          </a:prstGeom>
          <a:noFill/>
        </p:spPr>
        <p:txBody>
          <a:bodyPr wrap="square" rtlCol="0">
            <a:spAutoFit/>
          </a:bodyPr>
          <a:lstStyle/>
          <a:p>
            <a:r>
              <a:rPr lang="en-US" dirty="0"/>
              <a:t>48’</a:t>
            </a:r>
          </a:p>
        </p:txBody>
      </p:sp>
      <p:cxnSp>
        <p:nvCxnSpPr>
          <p:cNvPr id="21" name="Straight Arrow Connector 20">
            <a:extLst>
              <a:ext uri="{FF2B5EF4-FFF2-40B4-BE49-F238E27FC236}">
                <a16:creationId xmlns:a16="http://schemas.microsoft.com/office/drawing/2014/main" id="{0714F048-22E5-9D41-9F0D-9867E7A03CF9}"/>
              </a:ext>
            </a:extLst>
          </p:cNvPr>
          <p:cNvCxnSpPr/>
          <p:nvPr/>
        </p:nvCxnSpPr>
        <p:spPr>
          <a:xfrm>
            <a:off x="9048466" y="2042466"/>
            <a:ext cx="23956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D28347B-47F8-4B44-9931-8493B93B6310}"/>
              </a:ext>
            </a:extLst>
          </p:cNvPr>
          <p:cNvCxnSpPr>
            <a:cxnSpLocks/>
          </p:cNvCxnSpPr>
          <p:nvPr/>
        </p:nvCxnSpPr>
        <p:spPr>
          <a:xfrm flipH="1">
            <a:off x="6019159" y="2044738"/>
            <a:ext cx="2485668" cy="58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BA38221-73CC-A342-A551-67EBA29FD1DA}"/>
              </a:ext>
            </a:extLst>
          </p:cNvPr>
          <p:cNvCxnSpPr/>
          <p:nvPr/>
        </p:nvCxnSpPr>
        <p:spPr>
          <a:xfrm flipV="1">
            <a:off x="5773003" y="2245623"/>
            <a:ext cx="0" cy="9585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E72BD46-8378-4243-933A-2AF18C60A16C}"/>
              </a:ext>
            </a:extLst>
          </p:cNvPr>
          <p:cNvCxnSpPr/>
          <p:nvPr/>
        </p:nvCxnSpPr>
        <p:spPr>
          <a:xfrm>
            <a:off x="5773003" y="3608937"/>
            <a:ext cx="0" cy="10483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9" name="Picture 28" descr="A picture containing device, sitting, black, white&#10;&#10;Description automatically generated">
            <a:extLst>
              <a:ext uri="{FF2B5EF4-FFF2-40B4-BE49-F238E27FC236}">
                <a16:creationId xmlns:a16="http://schemas.microsoft.com/office/drawing/2014/main" id="{B1B15A94-D885-BC46-AA90-308FAE4B56C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521534" y="2591426"/>
            <a:ext cx="444501" cy="446851"/>
          </a:xfrm>
          <a:prstGeom prst="rect">
            <a:avLst/>
          </a:prstGeom>
        </p:spPr>
      </p:pic>
      <p:pic>
        <p:nvPicPr>
          <p:cNvPr id="30" name="Picture 29" descr="A picture containing device, sitting, black, white&#10;&#10;Description automatically generated">
            <a:extLst>
              <a:ext uri="{FF2B5EF4-FFF2-40B4-BE49-F238E27FC236}">
                <a16:creationId xmlns:a16="http://schemas.microsoft.com/office/drawing/2014/main" id="{E2E13E22-3C36-6E4D-B62E-74F03AC73E6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892435" y="2605743"/>
            <a:ext cx="444501" cy="446851"/>
          </a:xfrm>
          <a:prstGeom prst="rect">
            <a:avLst/>
          </a:prstGeom>
        </p:spPr>
      </p:pic>
      <p:pic>
        <p:nvPicPr>
          <p:cNvPr id="31" name="Picture 30" descr="A picture containing device, sitting, black, white&#10;&#10;Description automatically generated">
            <a:extLst>
              <a:ext uri="{FF2B5EF4-FFF2-40B4-BE49-F238E27FC236}">
                <a16:creationId xmlns:a16="http://schemas.microsoft.com/office/drawing/2014/main" id="{080E2B22-87B5-6547-9900-60DDB0B4823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230401" y="2617855"/>
            <a:ext cx="444501" cy="446851"/>
          </a:xfrm>
          <a:prstGeom prst="rect">
            <a:avLst/>
          </a:prstGeom>
        </p:spPr>
      </p:pic>
      <p:pic>
        <p:nvPicPr>
          <p:cNvPr id="32" name="Picture 31" descr="A picture containing device, sitting, black, white&#10;&#10;Description automatically generated">
            <a:extLst>
              <a:ext uri="{FF2B5EF4-FFF2-40B4-BE49-F238E27FC236}">
                <a16:creationId xmlns:a16="http://schemas.microsoft.com/office/drawing/2014/main" id="{4139218F-A0A8-1E47-BB0B-AA91DE4E1DF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581529" y="2599032"/>
            <a:ext cx="444501" cy="446851"/>
          </a:xfrm>
          <a:prstGeom prst="rect">
            <a:avLst/>
          </a:prstGeom>
        </p:spPr>
      </p:pic>
      <p:pic>
        <p:nvPicPr>
          <p:cNvPr id="33" name="Picture 32" descr="A picture containing device, sitting, black, white&#10;&#10;Description automatically generated">
            <a:extLst>
              <a:ext uri="{FF2B5EF4-FFF2-40B4-BE49-F238E27FC236}">
                <a16:creationId xmlns:a16="http://schemas.microsoft.com/office/drawing/2014/main" id="{ADAED380-391F-FA48-9D43-B14BC2AEFA7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492947" y="3829051"/>
            <a:ext cx="444501" cy="446851"/>
          </a:xfrm>
          <a:prstGeom prst="rect">
            <a:avLst/>
          </a:prstGeom>
        </p:spPr>
      </p:pic>
      <p:pic>
        <p:nvPicPr>
          <p:cNvPr id="34" name="Picture 33" descr="A picture containing device, sitting, black, white&#10;&#10;Description automatically generated">
            <a:extLst>
              <a:ext uri="{FF2B5EF4-FFF2-40B4-BE49-F238E27FC236}">
                <a16:creationId xmlns:a16="http://schemas.microsoft.com/office/drawing/2014/main" id="{CB1069E1-3301-F24B-8FA3-2A3B53744D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903857" y="3883089"/>
            <a:ext cx="444501" cy="446851"/>
          </a:xfrm>
          <a:prstGeom prst="rect">
            <a:avLst/>
          </a:prstGeom>
        </p:spPr>
      </p:pic>
      <p:pic>
        <p:nvPicPr>
          <p:cNvPr id="35" name="Picture 34" descr="A picture containing device, sitting, black, white&#10;&#10;Description automatically generated">
            <a:extLst>
              <a:ext uri="{FF2B5EF4-FFF2-40B4-BE49-F238E27FC236}">
                <a16:creationId xmlns:a16="http://schemas.microsoft.com/office/drawing/2014/main" id="{0908D582-983E-764F-9BC6-F0FFBE89572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195203" y="3883088"/>
            <a:ext cx="444501" cy="446851"/>
          </a:xfrm>
          <a:prstGeom prst="rect">
            <a:avLst/>
          </a:prstGeom>
        </p:spPr>
      </p:pic>
      <p:pic>
        <p:nvPicPr>
          <p:cNvPr id="36" name="Picture 35" descr="A picture containing device, sitting, black, white&#10;&#10;Description automatically generated">
            <a:extLst>
              <a:ext uri="{FF2B5EF4-FFF2-40B4-BE49-F238E27FC236}">
                <a16:creationId xmlns:a16="http://schemas.microsoft.com/office/drawing/2014/main" id="{7168F15A-0412-B140-876A-1F4E2A0BA82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553172" y="3883087"/>
            <a:ext cx="444501" cy="446851"/>
          </a:xfrm>
          <a:prstGeom prst="rect">
            <a:avLst/>
          </a:prstGeom>
        </p:spPr>
      </p:pic>
      <p:pic>
        <p:nvPicPr>
          <p:cNvPr id="37" name="Picture 36" descr="A picture containing cable, black&#10;&#10;Description automatically generated">
            <a:extLst>
              <a:ext uri="{FF2B5EF4-FFF2-40B4-BE49-F238E27FC236}">
                <a16:creationId xmlns:a16="http://schemas.microsoft.com/office/drawing/2014/main" id="{BCE7B1FB-99D0-364F-9CBC-F982847D62A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221076" y="2986781"/>
            <a:ext cx="591239" cy="464024"/>
          </a:xfrm>
          <a:prstGeom prst="rect">
            <a:avLst/>
          </a:prstGeom>
        </p:spPr>
      </p:pic>
      <p:pic>
        <p:nvPicPr>
          <p:cNvPr id="38" name="Picture 37" descr="A picture containing cable, black&#10;&#10;Description automatically generated">
            <a:extLst>
              <a:ext uri="{FF2B5EF4-FFF2-40B4-BE49-F238E27FC236}">
                <a16:creationId xmlns:a16="http://schemas.microsoft.com/office/drawing/2014/main" id="{F53FC640-7A28-B546-A47A-2317B10F8A3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566072" y="2951368"/>
            <a:ext cx="591239" cy="464024"/>
          </a:xfrm>
          <a:prstGeom prst="rect">
            <a:avLst/>
          </a:prstGeom>
        </p:spPr>
      </p:pic>
      <p:pic>
        <p:nvPicPr>
          <p:cNvPr id="39" name="Picture 38" descr="A picture containing cable, black&#10;&#10;Description automatically generated">
            <a:extLst>
              <a:ext uri="{FF2B5EF4-FFF2-40B4-BE49-F238E27FC236}">
                <a16:creationId xmlns:a16="http://schemas.microsoft.com/office/drawing/2014/main" id="{5B32105C-C767-1749-88B1-5BB784E6BD0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0911068" y="2978584"/>
            <a:ext cx="591239" cy="464024"/>
          </a:xfrm>
          <a:prstGeom prst="rect">
            <a:avLst/>
          </a:prstGeom>
        </p:spPr>
      </p:pic>
      <p:pic>
        <p:nvPicPr>
          <p:cNvPr id="40" name="Picture 39" descr="A picture containing cable, black&#10;&#10;Description automatically generated">
            <a:extLst>
              <a:ext uri="{FF2B5EF4-FFF2-40B4-BE49-F238E27FC236}">
                <a16:creationId xmlns:a16="http://schemas.microsoft.com/office/drawing/2014/main" id="{F73B09CE-AB58-4E4B-ACD6-4E09F0A7CD3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862070" y="4211929"/>
            <a:ext cx="591239" cy="464024"/>
          </a:xfrm>
          <a:prstGeom prst="rect">
            <a:avLst/>
          </a:prstGeom>
        </p:spPr>
      </p:pic>
      <p:pic>
        <p:nvPicPr>
          <p:cNvPr id="41" name="Picture 40" descr="A picture containing cable, black&#10;&#10;Description automatically generated">
            <a:extLst>
              <a:ext uri="{FF2B5EF4-FFF2-40B4-BE49-F238E27FC236}">
                <a16:creationId xmlns:a16="http://schemas.microsoft.com/office/drawing/2014/main" id="{701CC31C-84C8-2149-9A47-BDADD8E7B1C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199010" y="4188649"/>
            <a:ext cx="591239" cy="464024"/>
          </a:xfrm>
          <a:prstGeom prst="rect">
            <a:avLst/>
          </a:prstGeom>
        </p:spPr>
      </p:pic>
      <p:pic>
        <p:nvPicPr>
          <p:cNvPr id="42" name="Picture 41" descr="A picture containing cable, black&#10;&#10;Description automatically generated">
            <a:extLst>
              <a:ext uri="{FF2B5EF4-FFF2-40B4-BE49-F238E27FC236}">
                <a16:creationId xmlns:a16="http://schemas.microsoft.com/office/drawing/2014/main" id="{D2DDED34-6D9F-2741-BC9F-EFE789C4198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566072" y="4211929"/>
            <a:ext cx="591239" cy="464024"/>
          </a:xfrm>
          <a:prstGeom prst="rect">
            <a:avLst/>
          </a:prstGeom>
        </p:spPr>
      </p:pic>
      <p:pic>
        <p:nvPicPr>
          <p:cNvPr id="43" name="Picture 42" descr="A picture containing cable, black&#10;&#10;Description automatically generated">
            <a:extLst>
              <a:ext uri="{FF2B5EF4-FFF2-40B4-BE49-F238E27FC236}">
                <a16:creationId xmlns:a16="http://schemas.microsoft.com/office/drawing/2014/main" id="{402926C9-D239-D240-B971-95224C04DC0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0915026" y="4211929"/>
            <a:ext cx="591239" cy="464024"/>
          </a:xfrm>
          <a:prstGeom prst="rect">
            <a:avLst/>
          </a:prstGeom>
        </p:spPr>
      </p:pic>
      <p:pic>
        <p:nvPicPr>
          <p:cNvPr id="45" name="Picture 44" descr="A close up of a device&#10;&#10;Description automatically generated">
            <a:extLst>
              <a:ext uri="{FF2B5EF4-FFF2-40B4-BE49-F238E27FC236}">
                <a16:creationId xmlns:a16="http://schemas.microsoft.com/office/drawing/2014/main" id="{4D87D111-38F1-E84B-B39F-70AFEFF4CFB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074262" y="5018855"/>
            <a:ext cx="268887" cy="248203"/>
          </a:xfrm>
          <a:prstGeom prst="rect">
            <a:avLst/>
          </a:prstGeom>
        </p:spPr>
      </p:pic>
      <p:cxnSp>
        <p:nvCxnSpPr>
          <p:cNvPr id="47" name="Straight Arrow Connector 46">
            <a:extLst>
              <a:ext uri="{FF2B5EF4-FFF2-40B4-BE49-F238E27FC236}">
                <a16:creationId xmlns:a16="http://schemas.microsoft.com/office/drawing/2014/main" id="{E6B6025F-3A30-CF4C-A6AB-E25CD552D43C}"/>
              </a:ext>
            </a:extLst>
          </p:cNvPr>
          <p:cNvCxnSpPr/>
          <p:nvPr/>
        </p:nvCxnSpPr>
        <p:spPr>
          <a:xfrm flipV="1">
            <a:off x="11206687" y="4443941"/>
            <a:ext cx="0" cy="436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0F66A049-B4E0-A743-9EE1-CB76CC0934A1}"/>
              </a:ext>
            </a:extLst>
          </p:cNvPr>
          <p:cNvSpPr txBox="1"/>
          <p:nvPr/>
        </p:nvSpPr>
        <p:spPr>
          <a:xfrm>
            <a:off x="10257380" y="4991027"/>
            <a:ext cx="1307376" cy="276999"/>
          </a:xfrm>
          <a:prstGeom prst="rect">
            <a:avLst/>
          </a:prstGeom>
          <a:noFill/>
        </p:spPr>
        <p:txBody>
          <a:bodyPr wrap="square" rtlCol="0">
            <a:spAutoFit/>
          </a:bodyPr>
          <a:lstStyle/>
          <a:p>
            <a:r>
              <a:rPr lang="en-US" sz="1200" dirty="0" err="1"/>
              <a:t>Netbridge</a:t>
            </a:r>
            <a:endParaRPr lang="en-US" sz="1200" dirty="0"/>
          </a:p>
        </p:txBody>
      </p:sp>
      <p:sp>
        <p:nvSpPr>
          <p:cNvPr id="49" name="TextBox 48">
            <a:extLst>
              <a:ext uri="{FF2B5EF4-FFF2-40B4-BE49-F238E27FC236}">
                <a16:creationId xmlns:a16="http://schemas.microsoft.com/office/drawing/2014/main" id="{3B905490-0342-5D4A-9F75-F089F2BD0FC0}"/>
              </a:ext>
            </a:extLst>
          </p:cNvPr>
          <p:cNvSpPr txBox="1"/>
          <p:nvPr/>
        </p:nvSpPr>
        <p:spPr>
          <a:xfrm>
            <a:off x="7806137" y="4796848"/>
            <a:ext cx="1775855" cy="369332"/>
          </a:xfrm>
          <a:prstGeom prst="rect">
            <a:avLst/>
          </a:prstGeom>
          <a:noFill/>
        </p:spPr>
        <p:txBody>
          <a:bodyPr wrap="square" rtlCol="0">
            <a:spAutoFit/>
          </a:bodyPr>
          <a:lstStyle/>
          <a:p>
            <a:r>
              <a:rPr lang="en-US" dirty="0"/>
              <a:t>0-10V example</a:t>
            </a:r>
          </a:p>
        </p:txBody>
      </p:sp>
    </p:spTree>
    <p:extLst>
      <p:ext uri="{BB962C8B-B14F-4D97-AF65-F5344CB8AC3E}">
        <p14:creationId xmlns:p14="http://schemas.microsoft.com/office/powerpoint/2010/main" val="41572808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lstStyle/>
          <a:p>
            <a:r>
              <a:rPr lang="en-US" dirty="0"/>
              <a:t>Zūm Wireless Solutions</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p:txBody>
          <a:bodyPr/>
          <a:lstStyle/>
          <a:p>
            <a:r>
              <a:rPr lang="en-US" dirty="0"/>
              <a:t>IECC2018</a:t>
            </a:r>
          </a:p>
        </p:txBody>
      </p:sp>
      <p:sp>
        <p:nvSpPr>
          <p:cNvPr id="15" name="Rectangle 14">
            <a:extLst>
              <a:ext uri="{FF2B5EF4-FFF2-40B4-BE49-F238E27FC236}">
                <a16:creationId xmlns:a16="http://schemas.microsoft.com/office/drawing/2014/main" id="{A3C8A761-04FF-E443-8591-00ACE8A8B985}"/>
              </a:ext>
            </a:extLst>
          </p:cNvPr>
          <p:cNvSpPr/>
          <p:nvPr/>
        </p:nvSpPr>
        <p:spPr>
          <a:xfrm>
            <a:off x="342900" y="2085962"/>
            <a:ext cx="5291781" cy="2357568"/>
          </a:xfrm>
          <a:prstGeom prst="rect">
            <a:avLst/>
          </a:prstGeom>
        </p:spPr>
        <p:txBody>
          <a:bodyPr wrap="square">
            <a:spAutoFit/>
          </a:bodyPr>
          <a:lstStyle/>
          <a:p>
            <a:pPr>
              <a:lnSpc>
                <a:spcPct val="90000"/>
              </a:lnSpc>
            </a:pPr>
            <a:r>
              <a:rPr lang="en-US" sz="2000" dirty="0"/>
              <a:t>Zūm DALI &amp; IECC2018</a:t>
            </a:r>
          </a:p>
          <a:p>
            <a:pPr lvl="1" indent="-171450">
              <a:lnSpc>
                <a:spcPct val="90000"/>
              </a:lnSpc>
              <a:buFont typeface="Arial" panose="020B0604020202020204" pitchFamily="34" charset="0"/>
              <a:buChar char="•"/>
            </a:pPr>
            <a:r>
              <a:rPr lang="en-US" dirty="0"/>
              <a:t>Control area up to 8 zones</a:t>
            </a:r>
          </a:p>
          <a:p>
            <a:pPr lvl="1" indent="-171450">
              <a:lnSpc>
                <a:spcPct val="90000"/>
              </a:lnSpc>
              <a:buFont typeface="Arial" panose="020B0604020202020204" pitchFamily="34" charset="0"/>
              <a:buChar char="•"/>
            </a:pPr>
            <a:r>
              <a:rPr lang="en-US" dirty="0"/>
              <a:t>8 X 600SF = 4,800 SF</a:t>
            </a:r>
          </a:p>
          <a:p>
            <a:pPr lvl="2" indent="-171450">
              <a:lnSpc>
                <a:spcPct val="90000"/>
              </a:lnSpc>
              <a:buFont typeface="Arial" panose="020B0604020202020204" pitchFamily="34" charset="0"/>
              <a:buChar char="•"/>
            </a:pPr>
            <a:r>
              <a:rPr lang="en-US" dirty="0"/>
              <a:t>ZUMMESH-JBOX-DALI</a:t>
            </a:r>
          </a:p>
          <a:p>
            <a:pPr lvl="2" indent="-171450">
              <a:lnSpc>
                <a:spcPct val="90000"/>
              </a:lnSpc>
              <a:buFont typeface="Arial" panose="020B0604020202020204" pitchFamily="34" charset="0"/>
              <a:buChar char="•"/>
            </a:pPr>
            <a:r>
              <a:rPr lang="en-US" dirty="0"/>
              <a:t>ZUMMESH-JBOX-SIM</a:t>
            </a:r>
          </a:p>
          <a:p>
            <a:pPr lvl="2" indent="-171450">
              <a:lnSpc>
                <a:spcPct val="90000"/>
              </a:lnSpc>
              <a:buFont typeface="Arial" panose="020B0604020202020204" pitchFamily="34" charset="0"/>
              <a:buChar char="•"/>
            </a:pPr>
            <a:r>
              <a:rPr lang="en-US" dirty="0"/>
              <a:t>One sensor per 600SF max.</a:t>
            </a:r>
          </a:p>
          <a:p>
            <a:pPr lvl="3" indent="-171450">
              <a:lnSpc>
                <a:spcPct val="90000"/>
              </a:lnSpc>
              <a:buFont typeface="Arial" panose="020B0604020202020204" pitchFamily="34" charset="0"/>
              <a:buChar char="•"/>
            </a:pPr>
            <a:r>
              <a:rPr lang="en-US" sz="1600" dirty="0"/>
              <a:t>Use of Steinel gives us options</a:t>
            </a:r>
          </a:p>
          <a:p>
            <a:pPr lvl="3" indent="-171450">
              <a:lnSpc>
                <a:spcPct val="90000"/>
              </a:lnSpc>
              <a:buFont typeface="Arial" panose="020B0604020202020204" pitchFamily="34" charset="0"/>
              <a:buChar char="•"/>
            </a:pPr>
            <a:r>
              <a:rPr lang="en-US" sz="1600" dirty="0"/>
              <a:t>PIR, US, DT, ECT</a:t>
            </a:r>
          </a:p>
          <a:p>
            <a:pPr marL="365760" lvl="3">
              <a:lnSpc>
                <a:spcPct val="90000"/>
              </a:lnSpc>
              <a:spcBef>
                <a:spcPts val="600"/>
              </a:spcBef>
              <a:spcAft>
                <a:spcPts val="600"/>
              </a:spcAft>
              <a:buClr>
                <a:srgbClr val="D7DFD7">
                  <a:lumMod val="75000"/>
                </a:srgbClr>
              </a:buClr>
            </a:pPr>
            <a:endParaRPr lang="en-US" sz="1600" dirty="0">
              <a:solidFill>
                <a:srgbClr val="3E484F"/>
              </a:solidFill>
            </a:endParaRPr>
          </a:p>
        </p:txBody>
      </p:sp>
      <p:pic>
        <p:nvPicPr>
          <p:cNvPr id="4" name="Picture 3">
            <a:extLst>
              <a:ext uri="{FF2B5EF4-FFF2-40B4-BE49-F238E27FC236}">
                <a16:creationId xmlns:a16="http://schemas.microsoft.com/office/drawing/2014/main" id="{4F8F137B-742C-5146-B295-B8498B6334E4}"/>
              </a:ext>
            </a:extLst>
          </p:cNvPr>
          <p:cNvPicPr>
            <a:picLocks noChangeAspect="1"/>
          </p:cNvPicPr>
          <p:nvPr/>
        </p:nvPicPr>
        <p:blipFill>
          <a:blip r:embed="rId3"/>
          <a:stretch>
            <a:fillRect/>
          </a:stretch>
        </p:blipFill>
        <p:spPr>
          <a:xfrm>
            <a:off x="5918886" y="1356438"/>
            <a:ext cx="6042798" cy="4770630"/>
          </a:xfrm>
          <a:prstGeom prst="rect">
            <a:avLst/>
          </a:prstGeom>
        </p:spPr>
      </p:pic>
    </p:spTree>
    <p:extLst>
      <p:ext uri="{BB962C8B-B14F-4D97-AF65-F5344CB8AC3E}">
        <p14:creationId xmlns:p14="http://schemas.microsoft.com/office/powerpoint/2010/main" val="34963008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lstStyle/>
          <a:p>
            <a:r>
              <a:rPr lang="en-US" dirty="0"/>
              <a:t>Zūm Wireless Solutions</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p:txBody>
          <a:bodyPr/>
          <a:lstStyle/>
          <a:p>
            <a:r>
              <a:rPr lang="en-US" dirty="0"/>
              <a:t>DALI &amp; IECC2018</a:t>
            </a:r>
          </a:p>
        </p:txBody>
      </p:sp>
      <p:sp>
        <p:nvSpPr>
          <p:cNvPr id="15" name="Rectangle 14">
            <a:extLst>
              <a:ext uri="{FF2B5EF4-FFF2-40B4-BE49-F238E27FC236}">
                <a16:creationId xmlns:a16="http://schemas.microsoft.com/office/drawing/2014/main" id="{A3C8A761-04FF-E443-8591-00ACE8A8B985}"/>
              </a:ext>
            </a:extLst>
          </p:cNvPr>
          <p:cNvSpPr/>
          <p:nvPr/>
        </p:nvSpPr>
        <p:spPr>
          <a:xfrm>
            <a:off x="342900" y="2085962"/>
            <a:ext cx="5291781" cy="2268313"/>
          </a:xfrm>
          <a:prstGeom prst="rect">
            <a:avLst/>
          </a:prstGeom>
        </p:spPr>
        <p:txBody>
          <a:bodyPr wrap="square">
            <a:spAutoFit/>
          </a:bodyPr>
          <a:lstStyle/>
          <a:p>
            <a:pPr marL="0" lvl="1" indent="-274320">
              <a:lnSpc>
                <a:spcPct val="90000"/>
              </a:lnSpc>
              <a:spcBef>
                <a:spcPts val="600"/>
              </a:spcBef>
              <a:spcAft>
                <a:spcPts val="600"/>
              </a:spcAft>
              <a:buClr>
                <a:srgbClr val="007CA0"/>
              </a:buClr>
            </a:pPr>
            <a:r>
              <a:rPr lang="en-US" sz="2000" dirty="0">
                <a:solidFill>
                  <a:srgbClr val="3E484F"/>
                </a:solidFill>
              </a:rPr>
              <a:t>Why 8 zones?</a:t>
            </a:r>
          </a:p>
          <a:p>
            <a:pPr lvl="1" indent="-171450">
              <a:lnSpc>
                <a:spcPct val="90000"/>
              </a:lnSpc>
              <a:buFont typeface="Arial" panose="020B0604020202020204" pitchFamily="34" charset="0"/>
              <a:buChar char="•"/>
            </a:pPr>
            <a:r>
              <a:rPr lang="en-US" dirty="0"/>
              <a:t>Each zone counts as one load controller in the total mix of 32. Adding sensors it will take the count to 16. The 0-10V solution maxes out at 16z due to wireless sensors.</a:t>
            </a:r>
          </a:p>
          <a:p>
            <a:pPr lvl="1" indent="-171450">
              <a:lnSpc>
                <a:spcPct val="90000"/>
              </a:lnSpc>
              <a:buFont typeface="Arial" panose="020B0604020202020204" pitchFamily="34" charset="0"/>
              <a:buChar char="•"/>
            </a:pPr>
            <a:r>
              <a:rPr lang="en-US" dirty="0"/>
              <a:t>8 zones keeps a consistent design. </a:t>
            </a:r>
          </a:p>
          <a:p>
            <a:pPr>
              <a:lnSpc>
                <a:spcPct val="90000"/>
              </a:lnSpc>
            </a:pPr>
            <a:endParaRPr lang="en-US" sz="2000" dirty="0"/>
          </a:p>
          <a:p>
            <a:pPr marL="365760" lvl="3">
              <a:lnSpc>
                <a:spcPct val="90000"/>
              </a:lnSpc>
              <a:spcBef>
                <a:spcPts val="600"/>
              </a:spcBef>
              <a:spcAft>
                <a:spcPts val="600"/>
              </a:spcAft>
              <a:buClr>
                <a:srgbClr val="D7DFD7">
                  <a:lumMod val="75000"/>
                </a:srgbClr>
              </a:buClr>
            </a:pPr>
            <a:endParaRPr lang="en-US" sz="1600" dirty="0">
              <a:solidFill>
                <a:srgbClr val="3E484F"/>
              </a:solidFill>
            </a:endParaRPr>
          </a:p>
        </p:txBody>
      </p:sp>
      <p:sp>
        <p:nvSpPr>
          <p:cNvPr id="24" name="Rectangle 23">
            <a:extLst>
              <a:ext uri="{FF2B5EF4-FFF2-40B4-BE49-F238E27FC236}">
                <a16:creationId xmlns:a16="http://schemas.microsoft.com/office/drawing/2014/main" id="{7D988926-7FCB-364E-8844-6846EDFACD01}"/>
              </a:ext>
            </a:extLst>
          </p:cNvPr>
          <p:cNvSpPr/>
          <p:nvPr/>
        </p:nvSpPr>
        <p:spPr>
          <a:xfrm>
            <a:off x="6039634" y="2200702"/>
            <a:ext cx="1351128" cy="12282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p>
        </p:txBody>
      </p:sp>
      <p:sp>
        <p:nvSpPr>
          <p:cNvPr id="26" name="Rectangle 25">
            <a:extLst>
              <a:ext uri="{FF2B5EF4-FFF2-40B4-BE49-F238E27FC236}">
                <a16:creationId xmlns:a16="http://schemas.microsoft.com/office/drawing/2014/main" id="{0BE8FF84-6AE5-0F45-AA57-2E7FBDC69549}"/>
              </a:ext>
            </a:extLst>
          </p:cNvPr>
          <p:cNvSpPr/>
          <p:nvPr/>
        </p:nvSpPr>
        <p:spPr>
          <a:xfrm>
            <a:off x="7390762" y="2200702"/>
            <a:ext cx="1351128" cy="12282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p>
        </p:txBody>
      </p:sp>
      <p:sp>
        <p:nvSpPr>
          <p:cNvPr id="28" name="Rectangle 27">
            <a:extLst>
              <a:ext uri="{FF2B5EF4-FFF2-40B4-BE49-F238E27FC236}">
                <a16:creationId xmlns:a16="http://schemas.microsoft.com/office/drawing/2014/main" id="{17E6205A-5E63-AE45-922F-4E3D22A72DBC}"/>
              </a:ext>
            </a:extLst>
          </p:cNvPr>
          <p:cNvSpPr/>
          <p:nvPr/>
        </p:nvSpPr>
        <p:spPr>
          <a:xfrm>
            <a:off x="8741890" y="2200702"/>
            <a:ext cx="1351128" cy="12282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p>
        </p:txBody>
      </p:sp>
      <p:sp>
        <p:nvSpPr>
          <p:cNvPr id="29" name="Rectangle 28">
            <a:extLst>
              <a:ext uri="{FF2B5EF4-FFF2-40B4-BE49-F238E27FC236}">
                <a16:creationId xmlns:a16="http://schemas.microsoft.com/office/drawing/2014/main" id="{0E12F44C-2DBD-4044-B69D-0891686E00E6}"/>
              </a:ext>
            </a:extLst>
          </p:cNvPr>
          <p:cNvSpPr/>
          <p:nvPr/>
        </p:nvSpPr>
        <p:spPr>
          <a:xfrm>
            <a:off x="10093018" y="2200702"/>
            <a:ext cx="1351128" cy="12282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p>
        </p:txBody>
      </p:sp>
      <p:sp>
        <p:nvSpPr>
          <p:cNvPr id="30" name="Rectangle 29">
            <a:extLst>
              <a:ext uri="{FF2B5EF4-FFF2-40B4-BE49-F238E27FC236}">
                <a16:creationId xmlns:a16="http://schemas.microsoft.com/office/drawing/2014/main" id="{F01F89D7-9554-ED44-9F53-5D22CCBF09AF}"/>
              </a:ext>
            </a:extLst>
          </p:cNvPr>
          <p:cNvSpPr/>
          <p:nvPr/>
        </p:nvSpPr>
        <p:spPr>
          <a:xfrm>
            <a:off x="6039634" y="3429000"/>
            <a:ext cx="1351128" cy="12282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p>
        </p:txBody>
      </p:sp>
      <p:sp>
        <p:nvSpPr>
          <p:cNvPr id="31" name="Rectangle 30">
            <a:extLst>
              <a:ext uri="{FF2B5EF4-FFF2-40B4-BE49-F238E27FC236}">
                <a16:creationId xmlns:a16="http://schemas.microsoft.com/office/drawing/2014/main" id="{0E4DE837-BCCD-2C40-98D8-60B0615F97EF}"/>
              </a:ext>
            </a:extLst>
          </p:cNvPr>
          <p:cNvSpPr/>
          <p:nvPr/>
        </p:nvSpPr>
        <p:spPr>
          <a:xfrm>
            <a:off x="7390762" y="3429000"/>
            <a:ext cx="1351128" cy="12282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p>
        </p:txBody>
      </p:sp>
      <p:sp>
        <p:nvSpPr>
          <p:cNvPr id="32" name="Rectangle 31">
            <a:extLst>
              <a:ext uri="{FF2B5EF4-FFF2-40B4-BE49-F238E27FC236}">
                <a16:creationId xmlns:a16="http://schemas.microsoft.com/office/drawing/2014/main" id="{9CC86905-4B41-AF42-BE19-E16E3EF84582}"/>
              </a:ext>
            </a:extLst>
          </p:cNvPr>
          <p:cNvSpPr/>
          <p:nvPr/>
        </p:nvSpPr>
        <p:spPr>
          <a:xfrm>
            <a:off x="8741890" y="3429000"/>
            <a:ext cx="1351128" cy="12282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p>
        </p:txBody>
      </p:sp>
      <p:sp>
        <p:nvSpPr>
          <p:cNvPr id="33" name="Rectangle 32">
            <a:extLst>
              <a:ext uri="{FF2B5EF4-FFF2-40B4-BE49-F238E27FC236}">
                <a16:creationId xmlns:a16="http://schemas.microsoft.com/office/drawing/2014/main" id="{AF2BED0C-344F-D945-BA6E-5CB73D5393E0}"/>
              </a:ext>
            </a:extLst>
          </p:cNvPr>
          <p:cNvSpPr/>
          <p:nvPr/>
        </p:nvSpPr>
        <p:spPr>
          <a:xfrm>
            <a:off x="10093018" y="3429000"/>
            <a:ext cx="1351128" cy="12282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p>
        </p:txBody>
      </p:sp>
      <p:pic>
        <p:nvPicPr>
          <p:cNvPr id="34" name="Picture 33" descr="A picture containing cable, black&#10;&#10;Description automatically generated">
            <a:extLst>
              <a:ext uri="{FF2B5EF4-FFF2-40B4-BE49-F238E27FC236}">
                <a16:creationId xmlns:a16="http://schemas.microsoft.com/office/drawing/2014/main" id="{747FF240-35BD-C14D-8688-B91E4BFC997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257861" y="4657298"/>
            <a:ext cx="591239" cy="464024"/>
          </a:xfrm>
          <a:prstGeom prst="rect">
            <a:avLst/>
          </a:prstGeom>
        </p:spPr>
      </p:pic>
      <p:sp>
        <p:nvSpPr>
          <p:cNvPr id="35" name="TextBox 34">
            <a:extLst>
              <a:ext uri="{FF2B5EF4-FFF2-40B4-BE49-F238E27FC236}">
                <a16:creationId xmlns:a16="http://schemas.microsoft.com/office/drawing/2014/main" id="{CBFF4941-D13F-EF4C-B1B3-3910BEE13967}"/>
              </a:ext>
            </a:extLst>
          </p:cNvPr>
          <p:cNvSpPr txBox="1"/>
          <p:nvPr/>
        </p:nvSpPr>
        <p:spPr>
          <a:xfrm>
            <a:off x="8209627" y="1857800"/>
            <a:ext cx="1064526" cy="369332"/>
          </a:xfrm>
          <a:prstGeom prst="rect">
            <a:avLst/>
          </a:prstGeom>
          <a:noFill/>
        </p:spPr>
        <p:txBody>
          <a:bodyPr wrap="square" rtlCol="0">
            <a:spAutoFit/>
          </a:bodyPr>
          <a:lstStyle/>
          <a:p>
            <a:pPr algn="ctr"/>
            <a:r>
              <a:rPr lang="en-US" dirty="0"/>
              <a:t>96’</a:t>
            </a:r>
          </a:p>
        </p:txBody>
      </p:sp>
      <p:sp>
        <p:nvSpPr>
          <p:cNvPr id="36" name="TextBox 35">
            <a:extLst>
              <a:ext uri="{FF2B5EF4-FFF2-40B4-BE49-F238E27FC236}">
                <a16:creationId xmlns:a16="http://schemas.microsoft.com/office/drawing/2014/main" id="{73A13AAD-C069-4349-BA48-9A5B5D19EB06}"/>
              </a:ext>
            </a:extLst>
          </p:cNvPr>
          <p:cNvSpPr txBox="1"/>
          <p:nvPr/>
        </p:nvSpPr>
        <p:spPr>
          <a:xfrm>
            <a:off x="5563737" y="3239605"/>
            <a:ext cx="1064526" cy="369332"/>
          </a:xfrm>
          <a:prstGeom prst="rect">
            <a:avLst/>
          </a:prstGeom>
          <a:noFill/>
        </p:spPr>
        <p:txBody>
          <a:bodyPr wrap="square" rtlCol="0">
            <a:spAutoFit/>
          </a:bodyPr>
          <a:lstStyle/>
          <a:p>
            <a:r>
              <a:rPr lang="en-US" dirty="0"/>
              <a:t>48’</a:t>
            </a:r>
          </a:p>
        </p:txBody>
      </p:sp>
      <p:cxnSp>
        <p:nvCxnSpPr>
          <p:cNvPr id="37" name="Straight Arrow Connector 36">
            <a:extLst>
              <a:ext uri="{FF2B5EF4-FFF2-40B4-BE49-F238E27FC236}">
                <a16:creationId xmlns:a16="http://schemas.microsoft.com/office/drawing/2014/main" id="{DE89CC8F-1BAE-824B-A2A2-28C2DF282DC5}"/>
              </a:ext>
            </a:extLst>
          </p:cNvPr>
          <p:cNvCxnSpPr/>
          <p:nvPr/>
        </p:nvCxnSpPr>
        <p:spPr>
          <a:xfrm>
            <a:off x="9048466" y="2042466"/>
            <a:ext cx="23956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56F0D21-EAF7-F248-834C-F3DCB6280F53}"/>
              </a:ext>
            </a:extLst>
          </p:cNvPr>
          <p:cNvCxnSpPr>
            <a:cxnSpLocks/>
          </p:cNvCxnSpPr>
          <p:nvPr/>
        </p:nvCxnSpPr>
        <p:spPr>
          <a:xfrm flipH="1">
            <a:off x="6019159" y="2044738"/>
            <a:ext cx="2485668" cy="58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5C03175-01B3-D24A-95BA-26CC48EFAF18}"/>
              </a:ext>
            </a:extLst>
          </p:cNvPr>
          <p:cNvCxnSpPr/>
          <p:nvPr/>
        </p:nvCxnSpPr>
        <p:spPr>
          <a:xfrm flipV="1">
            <a:off x="5773003" y="2245623"/>
            <a:ext cx="0" cy="9585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DBF120F-4443-FA49-BF0C-A0EDC91BF744}"/>
              </a:ext>
            </a:extLst>
          </p:cNvPr>
          <p:cNvCxnSpPr/>
          <p:nvPr/>
        </p:nvCxnSpPr>
        <p:spPr>
          <a:xfrm>
            <a:off x="5773003" y="3608937"/>
            <a:ext cx="0" cy="10483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38749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lstStyle/>
          <a:p>
            <a:r>
              <a:rPr lang="en-US" dirty="0"/>
              <a:t>Zūm Wireless Solutions</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p:txBody>
          <a:bodyPr/>
          <a:lstStyle/>
          <a:p>
            <a:r>
              <a:rPr lang="en-US" dirty="0"/>
              <a:t>DALI &amp; IECC2018</a:t>
            </a:r>
          </a:p>
        </p:txBody>
      </p:sp>
      <p:sp>
        <p:nvSpPr>
          <p:cNvPr id="15" name="Rectangle 14">
            <a:extLst>
              <a:ext uri="{FF2B5EF4-FFF2-40B4-BE49-F238E27FC236}">
                <a16:creationId xmlns:a16="http://schemas.microsoft.com/office/drawing/2014/main" id="{A3C8A761-04FF-E443-8591-00ACE8A8B985}"/>
              </a:ext>
            </a:extLst>
          </p:cNvPr>
          <p:cNvSpPr/>
          <p:nvPr/>
        </p:nvSpPr>
        <p:spPr>
          <a:xfrm>
            <a:off x="342900" y="2085962"/>
            <a:ext cx="5291781" cy="2163669"/>
          </a:xfrm>
          <a:prstGeom prst="rect">
            <a:avLst/>
          </a:prstGeom>
        </p:spPr>
        <p:txBody>
          <a:bodyPr wrap="square">
            <a:spAutoFit/>
          </a:bodyPr>
          <a:lstStyle/>
          <a:p>
            <a:pPr>
              <a:lnSpc>
                <a:spcPct val="90000"/>
              </a:lnSpc>
            </a:pPr>
            <a:r>
              <a:rPr lang="en-US" sz="2000" dirty="0"/>
              <a:t>Why only SIMs?</a:t>
            </a:r>
          </a:p>
          <a:p>
            <a:pPr lvl="1" indent="-171450">
              <a:lnSpc>
                <a:spcPct val="90000"/>
              </a:lnSpc>
              <a:buFont typeface="Arial" panose="020B0604020202020204" pitchFamily="34" charset="0"/>
              <a:buChar char="•"/>
            </a:pPr>
            <a:r>
              <a:rPr lang="en-US" dirty="0"/>
              <a:t>Distance. A 600 SF area is approx. 24x24.</a:t>
            </a:r>
          </a:p>
          <a:p>
            <a:pPr lvl="1" indent="-171450">
              <a:lnSpc>
                <a:spcPct val="90000"/>
              </a:lnSpc>
              <a:buFont typeface="Arial" panose="020B0604020202020204" pitchFamily="34" charset="0"/>
              <a:buChar char="•"/>
            </a:pPr>
            <a:r>
              <a:rPr lang="en-US" dirty="0"/>
              <a:t>Your max distance between devices is 50’ so depending on the configuration of space you may have a distance problem. SIMs assure no issues and allow you to use square pattern sensors. </a:t>
            </a:r>
          </a:p>
          <a:p>
            <a:pPr marL="365760" lvl="3">
              <a:lnSpc>
                <a:spcPct val="90000"/>
              </a:lnSpc>
              <a:spcBef>
                <a:spcPts val="600"/>
              </a:spcBef>
              <a:spcAft>
                <a:spcPts val="600"/>
              </a:spcAft>
              <a:buClr>
                <a:srgbClr val="D7DFD7">
                  <a:lumMod val="75000"/>
                </a:srgbClr>
              </a:buClr>
            </a:pPr>
            <a:endParaRPr lang="en-US" sz="1600" dirty="0">
              <a:solidFill>
                <a:srgbClr val="3E484F"/>
              </a:solidFill>
            </a:endParaRPr>
          </a:p>
        </p:txBody>
      </p:sp>
      <p:pic>
        <p:nvPicPr>
          <p:cNvPr id="6" name="Picture 5">
            <a:hlinkClick r:id="rId2" action="ppaction://hlinksldjump"/>
            <a:extLst>
              <a:ext uri="{FF2B5EF4-FFF2-40B4-BE49-F238E27FC236}">
                <a16:creationId xmlns:a16="http://schemas.microsoft.com/office/drawing/2014/main" id="{985631E5-62B9-024D-AB36-27E015C75B2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4192" y="6236907"/>
            <a:ext cx="556392" cy="556392"/>
          </a:xfrm>
          <a:prstGeom prst="rect">
            <a:avLst/>
          </a:prstGeom>
        </p:spPr>
      </p:pic>
      <p:sp>
        <p:nvSpPr>
          <p:cNvPr id="3" name="Rectangle 2">
            <a:extLst>
              <a:ext uri="{FF2B5EF4-FFF2-40B4-BE49-F238E27FC236}">
                <a16:creationId xmlns:a16="http://schemas.microsoft.com/office/drawing/2014/main" id="{8DA7D2E3-D568-6A4A-9CC4-EBF616488918}"/>
              </a:ext>
            </a:extLst>
          </p:cNvPr>
          <p:cNvSpPr/>
          <p:nvPr/>
        </p:nvSpPr>
        <p:spPr>
          <a:xfrm>
            <a:off x="6039634" y="2200702"/>
            <a:ext cx="1351128" cy="12282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8" name="Rectangle 7">
            <a:extLst>
              <a:ext uri="{FF2B5EF4-FFF2-40B4-BE49-F238E27FC236}">
                <a16:creationId xmlns:a16="http://schemas.microsoft.com/office/drawing/2014/main" id="{C93BE46E-0687-C04F-B031-AF743F7EDBAA}"/>
              </a:ext>
            </a:extLst>
          </p:cNvPr>
          <p:cNvSpPr/>
          <p:nvPr/>
        </p:nvSpPr>
        <p:spPr>
          <a:xfrm>
            <a:off x="7390762" y="2200702"/>
            <a:ext cx="1351128" cy="12282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9" name="Rectangle 8">
            <a:extLst>
              <a:ext uri="{FF2B5EF4-FFF2-40B4-BE49-F238E27FC236}">
                <a16:creationId xmlns:a16="http://schemas.microsoft.com/office/drawing/2014/main" id="{75D1991D-DF01-A341-8C4F-FB5F9E28B62E}"/>
              </a:ext>
            </a:extLst>
          </p:cNvPr>
          <p:cNvSpPr/>
          <p:nvPr/>
        </p:nvSpPr>
        <p:spPr>
          <a:xfrm>
            <a:off x="8741890" y="2200702"/>
            <a:ext cx="1351128" cy="12282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2" name="Rectangle 11">
            <a:extLst>
              <a:ext uri="{FF2B5EF4-FFF2-40B4-BE49-F238E27FC236}">
                <a16:creationId xmlns:a16="http://schemas.microsoft.com/office/drawing/2014/main" id="{026C9B64-C4E0-B043-B822-BDACD9D432B5}"/>
              </a:ext>
            </a:extLst>
          </p:cNvPr>
          <p:cNvSpPr/>
          <p:nvPr/>
        </p:nvSpPr>
        <p:spPr>
          <a:xfrm>
            <a:off x="10093018" y="2200702"/>
            <a:ext cx="1351128" cy="12282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3" name="Rectangle 12">
            <a:extLst>
              <a:ext uri="{FF2B5EF4-FFF2-40B4-BE49-F238E27FC236}">
                <a16:creationId xmlns:a16="http://schemas.microsoft.com/office/drawing/2014/main" id="{CE5722A2-7E53-744B-BAB9-00217EFC56FA}"/>
              </a:ext>
            </a:extLst>
          </p:cNvPr>
          <p:cNvSpPr/>
          <p:nvPr/>
        </p:nvSpPr>
        <p:spPr>
          <a:xfrm>
            <a:off x="6039634" y="3429000"/>
            <a:ext cx="1351128" cy="12282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14" name="Rectangle 13">
            <a:extLst>
              <a:ext uri="{FF2B5EF4-FFF2-40B4-BE49-F238E27FC236}">
                <a16:creationId xmlns:a16="http://schemas.microsoft.com/office/drawing/2014/main" id="{F3F1193D-5FDD-894B-AE33-3EA018DFDE4C}"/>
              </a:ext>
            </a:extLst>
          </p:cNvPr>
          <p:cNvSpPr/>
          <p:nvPr/>
        </p:nvSpPr>
        <p:spPr>
          <a:xfrm>
            <a:off x="7390762" y="3429000"/>
            <a:ext cx="1351128" cy="12282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16" name="Rectangle 15">
            <a:extLst>
              <a:ext uri="{FF2B5EF4-FFF2-40B4-BE49-F238E27FC236}">
                <a16:creationId xmlns:a16="http://schemas.microsoft.com/office/drawing/2014/main" id="{009DBAA8-C48C-9948-BA46-AE40917A7D4D}"/>
              </a:ext>
            </a:extLst>
          </p:cNvPr>
          <p:cNvSpPr/>
          <p:nvPr/>
        </p:nvSpPr>
        <p:spPr>
          <a:xfrm>
            <a:off x="8741890" y="3429000"/>
            <a:ext cx="1351128" cy="12282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sp>
        <p:nvSpPr>
          <p:cNvPr id="17" name="Rectangle 16">
            <a:extLst>
              <a:ext uri="{FF2B5EF4-FFF2-40B4-BE49-F238E27FC236}">
                <a16:creationId xmlns:a16="http://schemas.microsoft.com/office/drawing/2014/main" id="{77C67DB6-30FE-DD45-B084-5A99D9A29A05}"/>
              </a:ext>
            </a:extLst>
          </p:cNvPr>
          <p:cNvSpPr/>
          <p:nvPr/>
        </p:nvSpPr>
        <p:spPr>
          <a:xfrm>
            <a:off x="10093018" y="3429000"/>
            <a:ext cx="1351128" cy="12282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a:t>
            </a:r>
          </a:p>
        </p:txBody>
      </p:sp>
      <p:pic>
        <p:nvPicPr>
          <p:cNvPr id="5" name="Picture 4" descr="A picture containing cable, black&#10;&#10;Description automatically generated">
            <a:extLst>
              <a:ext uri="{FF2B5EF4-FFF2-40B4-BE49-F238E27FC236}">
                <a16:creationId xmlns:a16="http://schemas.microsoft.com/office/drawing/2014/main" id="{24C8215A-3C76-F141-9C0D-ADFF6E958BB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1257861" y="4657298"/>
            <a:ext cx="591239" cy="464024"/>
          </a:xfrm>
          <a:prstGeom prst="rect">
            <a:avLst/>
          </a:prstGeom>
        </p:spPr>
      </p:pic>
      <p:sp>
        <p:nvSpPr>
          <p:cNvPr id="18" name="TextBox 17">
            <a:extLst>
              <a:ext uri="{FF2B5EF4-FFF2-40B4-BE49-F238E27FC236}">
                <a16:creationId xmlns:a16="http://schemas.microsoft.com/office/drawing/2014/main" id="{016E4643-6260-B04C-9348-E99DCC40EED8}"/>
              </a:ext>
            </a:extLst>
          </p:cNvPr>
          <p:cNvSpPr txBox="1"/>
          <p:nvPr/>
        </p:nvSpPr>
        <p:spPr>
          <a:xfrm>
            <a:off x="8209627" y="1857800"/>
            <a:ext cx="1064526" cy="369332"/>
          </a:xfrm>
          <a:prstGeom prst="rect">
            <a:avLst/>
          </a:prstGeom>
          <a:noFill/>
        </p:spPr>
        <p:txBody>
          <a:bodyPr wrap="square" rtlCol="0">
            <a:spAutoFit/>
          </a:bodyPr>
          <a:lstStyle/>
          <a:p>
            <a:pPr algn="ctr"/>
            <a:r>
              <a:rPr lang="en-US" dirty="0"/>
              <a:t>96’</a:t>
            </a:r>
          </a:p>
        </p:txBody>
      </p:sp>
      <p:sp>
        <p:nvSpPr>
          <p:cNvPr id="19" name="TextBox 18">
            <a:extLst>
              <a:ext uri="{FF2B5EF4-FFF2-40B4-BE49-F238E27FC236}">
                <a16:creationId xmlns:a16="http://schemas.microsoft.com/office/drawing/2014/main" id="{AB69695E-76BC-1B4B-8E91-F1D0C3F039AF}"/>
              </a:ext>
            </a:extLst>
          </p:cNvPr>
          <p:cNvSpPr txBox="1"/>
          <p:nvPr/>
        </p:nvSpPr>
        <p:spPr>
          <a:xfrm>
            <a:off x="5563737" y="3239605"/>
            <a:ext cx="1064526" cy="369332"/>
          </a:xfrm>
          <a:prstGeom prst="rect">
            <a:avLst/>
          </a:prstGeom>
          <a:noFill/>
        </p:spPr>
        <p:txBody>
          <a:bodyPr wrap="square" rtlCol="0">
            <a:spAutoFit/>
          </a:bodyPr>
          <a:lstStyle/>
          <a:p>
            <a:r>
              <a:rPr lang="en-US" dirty="0"/>
              <a:t>48’</a:t>
            </a:r>
          </a:p>
        </p:txBody>
      </p:sp>
      <p:cxnSp>
        <p:nvCxnSpPr>
          <p:cNvPr id="21" name="Straight Arrow Connector 20">
            <a:extLst>
              <a:ext uri="{FF2B5EF4-FFF2-40B4-BE49-F238E27FC236}">
                <a16:creationId xmlns:a16="http://schemas.microsoft.com/office/drawing/2014/main" id="{0714F048-22E5-9D41-9F0D-9867E7A03CF9}"/>
              </a:ext>
            </a:extLst>
          </p:cNvPr>
          <p:cNvCxnSpPr/>
          <p:nvPr/>
        </p:nvCxnSpPr>
        <p:spPr>
          <a:xfrm>
            <a:off x="9048466" y="2042466"/>
            <a:ext cx="23956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D28347B-47F8-4B44-9931-8493B93B6310}"/>
              </a:ext>
            </a:extLst>
          </p:cNvPr>
          <p:cNvCxnSpPr>
            <a:cxnSpLocks/>
          </p:cNvCxnSpPr>
          <p:nvPr/>
        </p:nvCxnSpPr>
        <p:spPr>
          <a:xfrm flipH="1">
            <a:off x="6019159" y="2044738"/>
            <a:ext cx="2485668" cy="58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BA38221-73CC-A342-A551-67EBA29FD1DA}"/>
              </a:ext>
            </a:extLst>
          </p:cNvPr>
          <p:cNvCxnSpPr/>
          <p:nvPr/>
        </p:nvCxnSpPr>
        <p:spPr>
          <a:xfrm flipV="1">
            <a:off x="5773003" y="2245623"/>
            <a:ext cx="0" cy="9585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E72BD46-8378-4243-933A-2AF18C60A16C}"/>
              </a:ext>
            </a:extLst>
          </p:cNvPr>
          <p:cNvCxnSpPr/>
          <p:nvPr/>
        </p:nvCxnSpPr>
        <p:spPr>
          <a:xfrm>
            <a:off x="5773003" y="3608937"/>
            <a:ext cx="0" cy="10483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2AE2660F-71F9-994E-A477-7B33798ADA4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2"/>
          <a:stretch/>
        </p:blipFill>
        <p:spPr>
          <a:xfrm>
            <a:off x="6895939" y="2926844"/>
            <a:ext cx="494823" cy="473544"/>
          </a:xfrm>
          <a:prstGeom prst="rect">
            <a:avLst/>
          </a:prstGeom>
        </p:spPr>
      </p:pic>
      <p:pic>
        <p:nvPicPr>
          <p:cNvPr id="24" name="Picture 23">
            <a:extLst>
              <a:ext uri="{FF2B5EF4-FFF2-40B4-BE49-F238E27FC236}">
                <a16:creationId xmlns:a16="http://schemas.microsoft.com/office/drawing/2014/main" id="{A14FA317-5DD9-1D45-8CBF-0BBF9B61BDE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2"/>
          <a:stretch/>
        </p:blipFill>
        <p:spPr>
          <a:xfrm>
            <a:off x="8265787" y="2950727"/>
            <a:ext cx="494823" cy="473544"/>
          </a:xfrm>
          <a:prstGeom prst="rect">
            <a:avLst/>
          </a:prstGeom>
        </p:spPr>
      </p:pic>
      <p:pic>
        <p:nvPicPr>
          <p:cNvPr id="26" name="Picture 25">
            <a:extLst>
              <a:ext uri="{FF2B5EF4-FFF2-40B4-BE49-F238E27FC236}">
                <a16:creationId xmlns:a16="http://schemas.microsoft.com/office/drawing/2014/main" id="{2C476E50-386C-BF41-9204-0DA5B989C04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2"/>
          <a:stretch/>
        </p:blipFill>
        <p:spPr>
          <a:xfrm>
            <a:off x="9635635" y="2960185"/>
            <a:ext cx="494823" cy="473544"/>
          </a:xfrm>
          <a:prstGeom prst="rect">
            <a:avLst/>
          </a:prstGeom>
        </p:spPr>
      </p:pic>
      <p:pic>
        <p:nvPicPr>
          <p:cNvPr id="28" name="Picture 27">
            <a:extLst>
              <a:ext uri="{FF2B5EF4-FFF2-40B4-BE49-F238E27FC236}">
                <a16:creationId xmlns:a16="http://schemas.microsoft.com/office/drawing/2014/main" id="{6CCBBC63-0C79-444F-A7BF-54F560455A3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2"/>
          <a:stretch/>
        </p:blipFill>
        <p:spPr>
          <a:xfrm>
            <a:off x="10919206" y="2957641"/>
            <a:ext cx="494823" cy="473544"/>
          </a:xfrm>
          <a:prstGeom prst="rect">
            <a:avLst/>
          </a:prstGeom>
        </p:spPr>
      </p:pic>
      <p:pic>
        <p:nvPicPr>
          <p:cNvPr id="29" name="Picture 28">
            <a:extLst>
              <a:ext uri="{FF2B5EF4-FFF2-40B4-BE49-F238E27FC236}">
                <a16:creationId xmlns:a16="http://schemas.microsoft.com/office/drawing/2014/main" id="{0CF577DD-9FE5-A747-B47D-CFA4D622282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2"/>
          <a:stretch/>
        </p:blipFill>
        <p:spPr>
          <a:xfrm>
            <a:off x="6914659" y="4183754"/>
            <a:ext cx="494823" cy="473544"/>
          </a:xfrm>
          <a:prstGeom prst="rect">
            <a:avLst/>
          </a:prstGeom>
        </p:spPr>
      </p:pic>
      <p:pic>
        <p:nvPicPr>
          <p:cNvPr id="30" name="Picture 29">
            <a:extLst>
              <a:ext uri="{FF2B5EF4-FFF2-40B4-BE49-F238E27FC236}">
                <a16:creationId xmlns:a16="http://schemas.microsoft.com/office/drawing/2014/main" id="{57190B87-D443-8B43-BEC6-C962BC63301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2"/>
          <a:stretch/>
        </p:blipFill>
        <p:spPr>
          <a:xfrm>
            <a:off x="8247067" y="4179025"/>
            <a:ext cx="494823" cy="473544"/>
          </a:xfrm>
          <a:prstGeom prst="rect">
            <a:avLst/>
          </a:prstGeom>
        </p:spPr>
      </p:pic>
      <p:pic>
        <p:nvPicPr>
          <p:cNvPr id="31" name="Picture 30">
            <a:extLst>
              <a:ext uri="{FF2B5EF4-FFF2-40B4-BE49-F238E27FC236}">
                <a16:creationId xmlns:a16="http://schemas.microsoft.com/office/drawing/2014/main" id="{2161FFE6-A585-6146-A049-3C08BF810EF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2"/>
          <a:stretch/>
        </p:blipFill>
        <p:spPr>
          <a:xfrm>
            <a:off x="9631664" y="4188483"/>
            <a:ext cx="494823" cy="473544"/>
          </a:xfrm>
          <a:prstGeom prst="rect">
            <a:avLst/>
          </a:prstGeom>
        </p:spPr>
      </p:pic>
      <p:pic>
        <p:nvPicPr>
          <p:cNvPr id="32" name="Picture 31">
            <a:extLst>
              <a:ext uri="{FF2B5EF4-FFF2-40B4-BE49-F238E27FC236}">
                <a16:creationId xmlns:a16="http://schemas.microsoft.com/office/drawing/2014/main" id="{0AB09CBA-4D72-4C42-8AE5-87F3383380B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2"/>
          <a:stretch/>
        </p:blipFill>
        <p:spPr>
          <a:xfrm>
            <a:off x="10964072" y="4177677"/>
            <a:ext cx="494823" cy="473544"/>
          </a:xfrm>
          <a:prstGeom prst="rect">
            <a:avLst/>
          </a:prstGeom>
        </p:spPr>
      </p:pic>
      <p:pic>
        <p:nvPicPr>
          <p:cNvPr id="4" name="Picture 3" descr="A picture containing indoor, white, black, photo&#10;&#10;Description automatically generated">
            <a:extLst>
              <a:ext uri="{FF2B5EF4-FFF2-40B4-BE49-F238E27FC236}">
                <a16:creationId xmlns:a16="http://schemas.microsoft.com/office/drawing/2014/main" id="{65E5D144-ED11-E342-BAEE-4B9F0E32E25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479518" y="2548077"/>
            <a:ext cx="461355" cy="457277"/>
          </a:xfrm>
          <a:prstGeom prst="rect">
            <a:avLst/>
          </a:prstGeom>
        </p:spPr>
      </p:pic>
      <p:pic>
        <p:nvPicPr>
          <p:cNvPr id="33" name="Picture 32" descr="A picture containing indoor, white, black, photo&#10;&#10;Description automatically generated">
            <a:extLst>
              <a:ext uri="{FF2B5EF4-FFF2-40B4-BE49-F238E27FC236}">
                <a16:creationId xmlns:a16="http://schemas.microsoft.com/office/drawing/2014/main" id="{8F1E50C0-4087-7B48-BFC7-9BECD4DE886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791049" y="2593009"/>
            <a:ext cx="461355" cy="457277"/>
          </a:xfrm>
          <a:prstGeom prst="rect">
            <a:avLst/>
          </a:prstGeom>
        </p:spPr>
      </p:pic>
      <p:pic>
        <p:nvPicPr>
          <p:cNvPr id="34" name="Picture 33" descr="A picture containing indoor, white, black, photo&#10;&#10;Description automatically generated">
            <a:extLst>
              <a:ext uri="{FF2B5EF4-FFF2-40B4-BE49-F238E27FC236}">
                <a16:creationId xmlns:a16="http://schemas.microsoft.com/office/drawing/2014/main" id="{B2C241FB-0131-DC4E-AF2D-0C0AABA32A1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155560" y="2614276"/>
            <a:ext cx="461355" cy="457277"/>
          </a:xfrm>
          <a:prstGeom prst="rect">
            <a:avLst/>
          </a:prstGeom>
        </p:spPr>
      </p:pic>
      <p:pic>
        <p:nvPicPr>
          <p:cNvPr id="35" name="Picture 34" descr="A picture containing indoor, white, black, photo&#10;&#10;Description automatically generated">
            <a:extLst>
              <a:ext uri="{FF2B5EF4-FFF2-40B4-BE49-F238E27FC236}">
                <a16:creationId xmlns:a16="http://schemas.microsoft.com/office/drawing/2014/main" id="{61AB58CF-774B-8F49-9516-31B07D50979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0537904" y="2604785"/>
            <a:ext cx="461355" cy="457277"/>
          </a:xfrm>
          <a:prstGeom prst="rect">
            <a:avLst/>
          </a:prstGeom>
        </p:spPr>
      </p:pic>
      <p:pic>
        <p:nvPicPr>
          <p:cNvPr id="36" name="Picture 35" descr="A picture containing indoor, white, black, photo&#10;&#10;Description automatically generated">
            <a:extLst>
              <a:ext uri="{FF2B5EF4-FFF2-40B4-BE49-F238E27FC236}">
                <a16:creationId xmlns:a16="http://schemas.microsoft.com/office/drawing/2014/main" id="{5A598A08-F5E4-6F41-89F4-45B43868D47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0534933" y="3877876"/>
            <a:ext cx="461355" cy="457277"/>
          </a:xfrm>
          <a:prstGeom prst="rect">
            <a:avLst/>
          </a:prstGeom>
        </p:spPr>
      </p:pic>
      <p:pic>
        <p:nvPicPr>
          <p:cNvPr id="37" name="Picture 36" descr="A picture containing indoor, white, black, photo&#10;&#10;Description automatically generated">
            <a:extLst>
              <a:ext uri="{FF2B5EF4-FFF2-40B4-BE49-F238E27FC236}">
                <a16:creationId xmlns:a16="http://schemas.microsoft.com/office/drawing/2014/main" id="{3A45BD66-EA06-F34B-97D8-75EEA33FCF5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186416" y="3842574"/>
            <a:ext cx="461355" cy="457277"/>
          </a:xfrm>
          <a:prstGeom prst="rect">
            <a:avLst/>
          </a:prstGeom>
        </p:spPr>
      </p:pic>
      <p:pic>
        <p:nvPicPr>
          <p:cNvPr id="38" name="Picture 37" descr="A picture containing indoor, white, black, photo&#10;&#10;Description automatically generated">
            <a:extLst>
              <a:ext uri="{FF2B5EF4-FFF2-40B4-BE49-F238E27FC236}">
                <a16:creationId xmlns:a16="http://schemas.microsoft.com/office/drawing/2014/main" id="{AAEEF3C9-495F-D844-814F-056A7B34D23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832677" y="3829051"/>
            <a:ext cx="461355" cy="457277"/>
          </a:xfrm>
          <a:prstGeom prst="rect">
            <a:avLst/>
          </a:prstGeom>
        </p:spPr>
      </p:pic>
      <p:pic>
        <p:nvPicPr>
          <p:cNvPr id="39" name="Picture 38" descr="A picture containing indoor, white, black, photo&#10;&#10;Description automatically generated">
            <a:extLst>
              <a:ext uri="{FF2B5EF4-FFF2-40B4-BE49-F238E27FC236}">
                <a16:creationId xmlns:a16="http://schemas.microsoft.com/office/drawing/2014/main" id="{81A42085-33C7-514D-BE08-F833159E477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481548" y="3852646"/>
            <a:ext cx="461355" cy="457277"/>
          </a:xfrm>
          <a:prstGeom prst="rect">
            <a:avLst/>
          </a:prstGeom>
        </p:spPr>
      </p:pic>
      <p:pic>
        <p:nvPicPr>
          <p:cNvPr id="40" name="Picture 39" descr="A close up of a device&#10;&#10;Description automatically generated">
            <a:extLst>
              <a:ext uri="{FF2B5EF4-FFF2-40B4-BE49-F238E27FC236}">
                <a16:creationId xmlns:a16="http://schemas.microsoft.com/office/drawing/2014/main" id="{FB12DD8A-38EB-F247-B9C6-8AD3C07E4B0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1404303" y="5522660"/>
            <a:ext cx="268887" cy="248203"/>
          </a:xfrm>
          <a:prstGeom prst="rect">
            <a:avLst/>
          </a:prstGeom>
        </p:spPr>
      </p:pic>
      <p:cxnSp>
        <p:nvCxnSpPr>
          <p:cNvPr id="41" name="Straight Arrow Connector 40">
            <a:extLst>
              <a:ext uri="{FF2B5EF4-FFF2-40B4-BE49-F238E27FC236}">
                <a16:creationId xmlns:a16="http://schemas.microsoft.com/office/drawing/2014/main" id="{B6C3F0BA-0D4B-9D4E-8687-5C642169CC13}"/>
              </a:ext>
            </a:extLst>
          </p:cNvPr>
          <p:cNvCxnSpPr/>
          <p:nvPr/>
        </p:nvCxnSpPr>
        <p:spPr>
          <a:xfrm flipV="1">
            <a:off x="11536728" y="4947746"/>
            <a:ext cx="0" cy="436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C72605F-9C60-5049-A430-172773BC54B5}"/>
              </a:ext>
            </a:extLst>
          </p:cNvPr>
          <p:cNvSpPr txBox="1"/>
          <p:nvPr/>
        </p:nvSpPr>
        <p:spPr>
          <a:xfrm>
            <a:off x="10541724" y="5515642"/>
            <a:ext cx="1307376" cy="276999"/>
          </a:xfrm>
          <a:prstGeom prst="rect">
            <a:avLst/>
          </a:prstGeom>
          <a:noFill/>
        </p:spPr>
        <p:txBody>
          <a:bodyPr wrap="square" rtlCol="0">
            <a:spAutoFit/>
          </a:bodyPr>
          <a:lstStyle/>
          <a:p>
            <a:r>
              <a:rPr lang="en-US" sz="1200" dirty="0" err="1"/>
              <a:t>Netbridge</a:t>
            </a:r>
            <a:endParaRPr lang="en-US" sz="1200" dirty="0"/>
          </a:p>
        </p:txBody>
      </p:sp>
    </p:spTree>
    <p:extLst>
      <p:ext uri="{BB962C8B-B14F-4D97-AF65-F5344CB8AC3E}">
        <p14:creationId xmlns:p14="http://schemas.microsoft.com/office/powerpoint/2010/main" val="38637055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Graphical user interface, application&#10;&#10;Description automatically generated">
            <a:extLst>
              <a:ext uri="{FF2B5EF4-FFF2-40B4-BE49-F238E27FC236}">
                <a16:creationId xmlns:a16="http://schemas.microsoft.com/office/drawing/2014/main" id="{25699409-45A9-124B-BCF3-ACFC92655FC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461809" y="1460938"/>
            <a:ext cx="2120591" cy="4582510"/>
          </a:xfrm>
          <a:prstGeom prst="rect">
            <a:avLst/>
          </a:prstGeom>
        </p:spPr>
      </p:pic>
      <p:pic>
        <p:nvPicPr>
          <p:cNvPr id="21" name="Picture 20" descr="Graphical user interface, application&#10;&#10;Description automatically generated">
            <a:extLst>
              <a:ext uri="{FF2B5EF4-FFF2-40B4-BE49-F238E27FC236}">
                <a16:creationId xmlns:a16="http://schemas.microsoft.com/office/drawing/2014/main" id="{27DE7F7A-8771-374C-B876-6BFE9E50DF2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202085" y="1460938"/>
            <a:ext cx="2120591" cy="4582510"/>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1093A3E8-99E9-E84F-B88C-0B8A8E0B8A3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910829" y="1460938"/>
            <a:ext cx="2120591" cy="4582510"/>
          </a:xfrm>
          <a:prstGeom prst="rect">
            <a:avLst/>
          </a:prstGeom>
        </p:spPr>
      </p:pic>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lstStyle/>
          <a:p>
            <a:r>
              <a:rPr lang="en-US" dirty="0"/>
              <a:t>Zūm Solutions</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p:txBody>
          <a:bodyPr/>
          <a:lstStyle/>
          <a:p>
            <a:r>
              <a:rPr lang="en-US" dirty="0"/>
              <a:t>Easy startup</a:t>
            </a:r>
          </a:p>
        </p:txBody>
      </p:sp>
      <p:sp>
        <p:nvSpPr>
          <p:cNvPr id="15" name="Rectangle 14">
            <a:extLst>
              <a:ext uri="{FF2B5EF4-FFF2-40B4-BE49-F238E27FC236}">
                <a16:creationId xmlns:a16="http://schemas.microsoft.com/office/drawing/2014/main" id="{A3C8A761-04FF-E443-8591-00ACE8A8B985}"/>
              </a:ext>
            </a:extLst>
          </p:cNvPr>
          <p:cNvSpPr/>
          <p:nvPr/>
        </p:nvSpPr>
        <p:spPr>
          <a:xfrm>
            <a:off x="22211" y="2305615"/>
            <a:ext cx="4363700" cy="1495794"/>
          </a:xfrm>
          <a:prstGeom prst="rect">
            <a:avLst/>
          </a:prstGeom>
        </p:spPr>
        <p:txBody>
          <a:bodyPr wrap="square">
            <a:spAutoFit/>
          </a:bodyPr>
          <a:lstStyle/>
          <a:p>
            <a:pPr marL="182880" lvl="2">
              <a:lnSpc>
                <a:spcPct val="90000"/>
              </a:lnSpc>
              <a:spcBef>
                <a:spcPts val="600"/>
              </a:spcBef>
              <a:spcAft>
                <a:spcPts val="600"/>
              </a:spcAft>
              <a:buClr>
                <a:srgbClr val="007CA0"/>
              </a:buClr>
            </a:pPr>
            <a:r>
              <a:rPr lang="en-US" sz="2000" dirty="0">
                <a:solidFill>
                  <a:srgbClr val="3E484F"/>
                </a:solidFill>
              </a:rPr>
              <a:t>Programming DALI with an app</a:t>
            </a:r>
          </a:p>
          <a:p>
            <a:pPr marL="708660" lvl="3" indent="-342900">
              <a:lnSpc>
                <a:spcPct val="90000"/>
              </a:lnSpc>
              <a:spcBef>
                <a:spcPts val="600"/>
              </a:spcBef>
              <a:spcAft>
                <a:spcPts val="600"/>
              </a:spcAft>
              <a:buClr>
                <a:srgbClr val="D7DFD7">
                  <a:lumMod val="75000"/>
                </a:srgbClr>
              </a:buClr>
              <a:buFont typeface="+mj-lt"/>
              <a:buAutoNum type="arabicPeriod"/>
            </a:pPr>
            <a:r>
              <a:rPr lang="en-US" sz="1600" dirty="0">
                <a:solidFill>
                  <a:srgbClr val="3E484F"/>
                </a:solidFill>
              </a:rPr>
              <a:t>Select load controller</a:t>
            </a:r>
          </a:p>
          <a:p>
            <a:pPr marL="708660" lvl="3" indent="-342900">
              <a:lnSpc>
                <a:spcPct val="90000"/>
              </a:lnSpc>
              <a:spcBef>
                <a:spcPts val="600"/>
              </a:spcBef>
              <a:spcAft>
                <a:spcPts val="600"/>
              </a:spcAft>
              <a:buClr>
                <a:srgbClr val="D7DFD7">
                  <a:lumMod val="75000"/>
                </a:srgbClr>
              </a:buClr>
              <a:buFont typeface="+mj-lt"/>
              <a:buAutoNum type="arabicPeriod"/>
            </a:pPr>
            <a:r>
              <a:rPr lang="en-US" sz="1600" dirty="0">
                <a:solidFill>
                  <a:srgbClr val="3E484F"/>
                </a:solidFill>
              </a:rPr>
              <a:t>Select Zūm DALI</a:t>
            </a:r>
          </a:p>
          <a:p>
            <a:pPr marL="708660" lvl="3" indent="-342900">
              <a:lnSpc>
                <a:spcPct val="90000"/>
              </a:lnSpc>
              <a:spcBef>
                <a:spcPts val="600"/>
              </a:spcBef>
              <a:spcAft>
                <a:spcPts val="600"/>
              </a:spcAft>
              <a:buClr>
                <a:srgbClr val="D7DFD7">
                  <a:lumMod val="75000"/>
                </a:srgbClr>
              </a:buClr>
              <a:buFont typeface="+mj-lt"/>
              <a:buAutoNum type="arabicPeriod"/>
            </a:pPr>
            <a:r>
              <a:rPr lang="en-US" sz="1600" dirty="0">
                <a:solidFill>
                  <a:srgbClr val="3E484F"/>
                </a:solidFill>
              </a:rPr>
              <a:t>Select Addressing</a:t>
            </a:r>
          </a:p>
        </p:txBody>
      </p:sp>
      <p:pic>
        <p:nvPicPr>
          <p:cNvPr id="16" name="Content Placeholder 5">
            <a:extLst>
              <a:ext uri="{FF2B5EF4-FFF2-40B4-BE49-F238E27FC236}">
                <a16:creationId xmlns:a16="http://schemas.microsoft.com/office/drawing/2014/main" id="{7C211882-0537-E342-927C-20685BAF6C0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871" b="-1"/>
          <a:stretch/>
        </p:blipFill>
        <p:spPr>
          <a:xfrm>
            <a:off x="5043148" y="1986455"/>
            <a:ext cx="1852877" cy="3201057"/>
          </a:xfrm>
          <a:prstGeom prst="rect">
            <a:avLst/>
          </a:prstGeom>
        </p:spPr>
      </p:pic>
      <p:pic>
        <p:nvPicPr>
          <p:cNvPr id="17" name="Picture 16">
            <a:extLst>
              <a:ext uri="{FF2B5EF4-FFF2-40B4-BE49-F238E27FC236}">
                <a16:creationId xmlns:a16="http://schemas.microsoft.com/office/drawing/2014/main" id="{EA36C0BD-25EB-8A44-BAE1-C0E1053904E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1"/>
          <a:stretch/>
        </p:blipFill>
        <p:spPr>
          <a:xfrm>
            <a:off x="7334980" y="1986454"/>
            <a:ext cx="1852877" cy="3201057"/>
          </a:xfrm>
          <a:prstGeom prst="rect">
            <a:avLst/>
          </a:prstGeom>
        </p:spPr>
      </p:pic>
      <p:pic>
        <p:nvPicPr>
          <p:cNvPr id="18" name="Picture 17">
            <a:extLst>
              <a:ext uri="{FF2B5EF4-FFF2-40B4-BE49-F238E27FC236}">
                <a16:creationId xmlns:a16="http://schemas.microsoft.com/office/drawing/2014/main" id="{21B7C481-2963-CE4B-ACE1-FA632FC0B4D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1"/>
          <a:stretch/>
        </p:blipFill>
        <p:spPr>
          <a:xfrm>
            <a:off x="9590034" y="1986454"/>
            <a:ext cx="1852878" cy="3201058"/>
          </a:xfrm>
          <a:prstGeom prst="rect">
            <a:avLst/>
          </a:prstGeom>
        </p:spPr>
      </p:pic>
      <p:sp>
        <p:nvSpPr>
          <p:cNvPr id="3" name="8-Point Star 2">
            <a:extLst>
              <a:ext uri="{FF2B5EF4-FFF2-40B4-BE49-F238E27FC236}">
                <a16:creationId xmlns:a16="http://schemas.microsoft.com/office/drawing/2014/main" id="{6D3A500C-6D14-7E45-97D4-1B3D7A8E8B46}"/>
              </a:ext>
            </a:extLst>
          </p:cNvPr>
          <p:cNvSpPr/>
          <p:nvPr/>
        </p:nvSpPr>
        <p:spPr>
          <a:xfrm>
            <a:off x="6022211" y="2861441"/>
            <a:ext cx="336331" cy="325821"/>
          </a:xfrm>
          <a:prstGeom prst="star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9" name="8-Point Star 18">
            <a:extLst>
              <a:ext uri="{FF2B5EF4-FFF2-40B4-BE49-F238E27FC236}">
                <a16:creationId xmlns:a16="http://schemas.microsoft.com/office/drawing/2014/main" id="{AC1E8C5F-3BE2-4C42-B586-0211EC4EFDB4}"/>
              </a:ext>
            </a:extLst>
          </p:cNvPr>
          <p:cNvSpPr/>
          <p:nvPr/>
        </p:nvSpPr>
        <p:spPr>
          <a:xfrm>
            <a:off x="7872463" y="2414751"/>
            <a:ext cx="336331" cy="325821"/>
          </a:xfrm>
          <a:prstGeom prst="star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20" name="8-Point Star 19">
            <a:extLst>
              <a:ext uri="{FF2B5EF4-FFF2-40B4-BE49-F238E27FC236}">
                <a16:creationId xmlns:a16="http://schemas.microsoft.com/office/drawing/2014/main" id="{ED77A524-1D46-5847-B672-D25037333468}"/>
              </a:ext>
            </a:extLst>
          </p:cNvPr>
          <p:cNvSpPr/>
          <p:nvPr/>
        </p:nvSpPr>
        <p:spPr>
          <a:xfrm>
            <a:off x="10144196" y="2372710"/>
            <a:ext cx="336331" cy="325821"/>
          </a:xfrm>
          <a:prstGeom prst="star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Tree>
    <p:extLst>
      <p:ext uri="{BB962C8B-B14F-4D97-AF65-F5344CB8AC3E}">
        <p14:creationId xmlns:p14="http://schemas.microsoft.com/office/powerpoint/2010/main" val="19599302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raphical user interface, application&#10;&#10;Description automatically generated">
            <a:extLst>
              <a:ext uri="{FF2B5EF4-FFF2-40B4-BE49-F238E27FC236}">
                <a16:creationId xmlns:a16="http://schemas.microsoft.com/office/drawing/2014/main" id="{A69E9CD2-84BB-EE4C-BFD1-80B7BF4DBD4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461809" y="1460938"/>
            <a:ext cx="2120591" cy="4582510"/>
          </a:xfrm>
          <a:prstGeom prst="rect">
            <a:avLst/>
          </a:prstGeom>
        </p:spPr>
      </p:pic>
      <p:pic>
        <p:nvPicPr>
          <p:cNvPr id="17" name="Picture 16" descr="Graphical user interface, application&#10;&#10;Description automatically generated">
            <a:extLst>
              <a:ext uri="{FF2B5EF4-FFF2-40B4-BE49-F238E27FC236}">
                <a16:creationId xmlns:a16="http://schemas.microsoft.com/office/drawing/2014/main" id="{8E97AE96-B2A8-A041-A609-F42E8220C9A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202085" y="1460938"/>
            <a:ext cx="2120591" cy="4582510"/>
          </a:xfrm>
          <a:prstGeom prst="rect">
            <a:avLst/>
          </a:prstGeom>
        </p:spPr>
      </p:pic>
      <p:pic>
        <p:nvPicPr>
          <p:cNvPr id="18" name="Picture 17" descr="Graphical user interface, application&#10;&#10;Description automatically generated">
            <a:extLst>
              <a:ext uri="{FF2B5EF4-FFF2-40B4-BE49-F238E27FC236}">
                <a16:creationId xmlns:a16="http://schemas.microsoft.com/office/drawing/2014/main" id="{FB4FAD4D-37CC-F742-8751-1C4C4756364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910829" y="1460938"/>
            <a:ext cx="2120591" cy="4582510"/>
          </a:xfrm>
          <a:prstGeom prst="rect">
            <a:avLst/>
          </a:prstGeom>
        </p:spPr>
      </p:pic>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lstStyle/>
          <a:p>
            <a:r>
              <a:rPr lang="en-US" dirty="0"/>
              <a:t>Zūm Solutions</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p:txBody>
          <a:bodyPr/>
          <a:lstStyle/>
          <a:p>
            <a:r>
              <a:rPr lang="en-US" dirty="0"/>
              <a:t>Easy startup</a:t>
            </a:r>
          </a:p>
        </p:txBody>
      </p:sp>
      <p:sp>
        <p:nvSpPr>
          <p:cNvPr id="15" name="Rectangle 14">
            <a:extLst>
              <a:ext uri="{FF2B5EF4-FFF2-40B4-BE49-F238E27FC236}">
                <a16:creationId xmlns:a16="http://schemas.microsoft.com/office/drawing/2014/main" id="{A3C8A761-04FF-E443-8591-00ACE8A8B985}"/>
              </a:ext>
            </a:extLst>
          </p:cNvPr>
          <p:cNvSpPr/>
          <p:nvPr/>
        </p:nvSpPr>
        <p:spPr>
          <a:xfrm>
            <a:off x="22211" y="2305615"/>
            <a:ext cx="4363700" cy="1495794"/>
          </a:xfrm>
          <a:prstGeom prst="rect">
            <a:avLst/>
          </a:prstGeom>
        </p:spPr>
        <p:txBody>
          <a:bodyPr wrap="square">
            <a:spAutoFit/>
          </a:bodyPr>
          <a:lstStyle/>
          <a:p>
            <a:pPr marL="182880" lvl="2">
              <a:lnSpc>
                <a:spcPct val="90000"/>
              </a:lnSpc>
              <a:spcBef>
                <a:spcPts val="600"/>
              </a:spcBef>
              <a:spcAft>
                <a:spcPts val="600"/>
              </a:spcAft>
              <a:buClr>
                <a:srgbClr val="007CA0"/>
              </a:buClr>
            </a:pPr>
            <a:r>
              <a:rPr lang="en-US" sz="2000" dirty="0">
                <a:solidFill>
                  <a:srgbClr val="3E484F"/>
                </a:solidFill>
              </a:rPr>
              <a:t>Programming DALI with an app</a:t>
            </a:r>
          </a:p>
          <a:p>
            <a:pPr marL="708660" lvl="3" indent="-342900">
              <a:lnSpc>
                <a:spcPct val="90000"/>
              </a:lnSpc>
              <a:spcBef>
                <a:spcPts val="600"/>
              </a:spcBef>
              <a:spcAft>
                <a:spcPts val="600"/>
              </a:spcAft>
              <a:buClr>
                <a:srgbClr val="D7DFD7">
                  <a:lumMod val="75000"/>
                </a:srgbClr>
              </a:buClr>
              <a:buFont typeface="+mj-lt"/>
              <a:buAutoNum type="arabicPeriod" startAt="4"/>
            </a:pPr>
            <a:r>
              <a:rPr lang="en-US" sz="1600" dirty="0">
                <a:solidFill>
                  <a:srgbClr val="3E484F"/>
                </a:solidFill>
              </a:rPr>
              <a:t>Address drivers</a:t>
            </a:r>
          </a:p>
          <a:p>
            <a:pPr marL="708660" lvl="3" indent="-342900">
              <a:lnSpc>
                <a:spcPct val="90000"/>
              </a:lnSpc>
              <a:spcBef>
                <a:spcPts val="600"/>
              </a:spcBef>
              <a:spcAft>
                <a:spcPts val="600"/>
              </a:spcAft>
              <a:buClr>
                <a:srgbClr val="D7DFD7">
                  <a:lumMod val="75000"/>
                </a:srgbClr>
              </a:buClr>
              <a:buFont typeface="+mj-lt"/>
              <a:buAutoNum type="arabicPeriod" startAt="4"/>
            </a:pPr>
            <a:r>
              <a:rPr lang="en-US" sz="1600" dirty="0">
                <a:solidFill>
                  <a:srgbClr val="3E484F"/>
                </a:solidFill>
              </a:rPr>
              <a:t>Group drivers</a:t>
            </a:r>
          </a:p>
          <a:p>
            <a:pPr marL="708660" lvl="3" indent="-342900">
              <a:lnSpc>
                <a:spcPct val="90000"/>
              </a:lnSpc>
              <a:spcBef>
                <a:spcPts val="600"/>
              </a:spcBef>
              <a:spcAft>
                <a:spcPts val="600"/>
              </a:spcAft>
              <a:buClr>
                <a:srgbClr val="D7DFD7">
                  <a:lumMod val="75000"/>
                </a:srgbClr>
              </a:buClr>
              <a:buFont typeface="+mj-lt"/>
              <a:buAutoNum type="arabicPeriod" startAt="4"/>
            </a:pPr>
            <a:r>
              <a:rPr lang="en-US" sz="1600" dirty="0">
                <a:solidFill>
                  <a:srgbClr val="3E484F"/>
                </a:solidFill>
              </a:rPr>
              <a:t>Name Groups</a:t>
            </a:r>
          </a:p>
        </p:txBody>
      </p:sp>
      <p:pic>
        <p:nvPicPr>
          <p:cNvPr id="14" name="Picture 13">
            <a:extLst>
              <a:ext uri="{FF2B5EF4-FFF2-40B4-BE49-F238E27FC236}">
                <a16:creationId xmlns:a16="http://schemas.microsoft.com/office/drawing/2014/main" id="{60C791FE-B0B5-DB4F-A156-9B19A5AF456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034645" y="1975945"/>
            <a:ext cx="1858786" cy="3199212"/>
          </a:xfrm>
          <a:prstGeom prst="rect">
            <a:avLst/>
          </a:prstGeom>
        </p:spPr>
      </p:pic>
      <p:sp>
        <p:nvSpPr>
          <p:cNvPr id="3" name="8-Point Star 2">
            <a:extLst>
              <a:ext uri="{FF2B5EF4-FFF2-40B4-BE49-F238E27FC236}">
                <a16:creationId xmlns:a16="http://schemas.microsoft.com/office/drawing/2014/main" id="{6D3A500C-6D14-7E45-97D4-1B3D7A8E8B46}"/>
              </a:ext>
            </a:extLst>
          </p:cNvPr>
          <p:cNvSpPr/>
          <p:nvPr/>
        </p:nvSpPr>
        <p:spPr>
          <a:xfrm>
            <a:off x="5759669" y="2472815"/>
            <a:ext cx="336331" cy="325821"/>
          </a:xfrm>
          <a:prstGeom prst="star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pic>
        <p:nvPicPr>
          <p:cNvPr id="21" name="Picture 20">
            <a:extLst>
              <a:ext uri="{FF2B5EF4-FFF2-40B4-BE49-F238E27FC236}">
                <a16:creationId xmlns:a16="http://schemas.microsoft.com/office/drawing/2014/main" id="{C1D5A25D-4F52-FF46-B947-C0F116BD64F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3235"/>
          <a:stretch/>
        </p:blipFill>
        <p:spPr>
          <a:xfrm>
            <a:off x="7342027" y="1975945"/>
            <a:ext cx="1858786" cy="3199211"/>
          </a:xfrm>
          <a:prstGeom prst="rect">
            <a:avLst/>
          </a:prstGeom>
        </p:spPr>
      </p:pic>
      <p:sp>
        <p:nvSpPr>
          <p:cNvPr id="19" name="8-Point Star 18">
            <a:extLst>
              <a:ext uri="{FF2B5EF4-FFF2-40B4-BE49-F238E27FC236}">
                <a16:creationId xmlns:a16="http://schemas.microsoft.com/office/drawing/2014/main" id="{AC1E8C5F-3BE2-4C42-B586-0211EC4EFDB4}"/>
              </a:ext>
            </a:extLst>
          </p:cNvPr>
          <p:cNvSpPr/>
          <p:nvPr/>
        </p:nvSpPr>
        <p:spPr>
          <a:xfrm>
            <a:off x="7777654" y="2567151"/>
            <a:ext cx="336331" cy="325821"/>
          </a:xfrm>
          <a:prstGeom prst="star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pic>
        <p:nvPicPr>
          <p:cNvPr id="22" name="Picture 21">
            <a:extLst>
              <a:ext uri="{FF2B5EF4-FFF2-40B4-BE49-F238E27FC236}">
                <a16:creationId xmlns:a16="http://schemas.microsoft.com/office/drawing/2014/main" id="{3CA3732E-060B-F144-9C27-D1F176C5BF9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603185" y="1975944"/>
            <a:ext cx="1833602" cy="3199211"/>
          </a:xfrm>
          <a:prstGeom prst="rect">
            <a:avLst/>
          </a:prstGeom>
        </p:spPr>
      </p:pic>
      <p:sp>
        <p:nvSpPr>
          <p:cNvPr id="20" name="8-Point Star 19">
            <a:extLst>
              <a:ext uri="{FF2B5EF4-FFF2-40B4-BE49-F238E27FC236}">
                <a16:creationId xmlns:a16="http://schemas.microsoft.com/office/drawing/2014/main" id="{ED77A524-1D46-5847-B672-D25037333468}"/>
              </a:ext>
            </a:extLst>
          </p:cNvPr>
          <p:cNvSpPr/>
          <p:nvPr/>
        </p:nvSpPr>
        <p:spPr>
          <a:xfrm>
            <a:off x="10774817" y="2375590"/>
            <a:ext cx="336331" cy="325821"/>
          </a:xfrm>
          <a:prstGeom prst="star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spTree>
    <p:extLst>
      <p:ext uri="{BB962C8B-B14F-4D97-AF65-F5344CB8AC3E}">
        <p14:creationId xmlns:p14="http://schemas.microsoft.com/office/powerpoint/2010/main" val="39444041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Graphical user interface, application&#10;&#10;Description automatically generated">
            <a:extLst>
              <a:ext uri="{FF2B5EF4-FFF2-40B4-BE49-F238E27FC236}">
                <a16:creationId xmlns:a16="http://schemas.microsoft.com/office/drawing/2014/main" id="{CF498425-AD01-9A4D-A2BC-C40B6B8E92A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461809" y="1460938"/>
            <a:ext cx="2120591" cy="4582510"/>
          </a:xfrm>
          <a:prstGeom prst="rect">
            <a:avLst/>
          </a:prstGeom>
        </p:spPr>
      </p:pic>
      <p:pic>
        <p:nvPicPr>
          <p:cNvPr id="21" name="Picture 20" descr="Graphical user interface, application&#10;&#10;Description automatically generated">
            <a:extLst>
              <a:ext uri="{FF2B5EF4-FFF2-40B4-BE49-F238E27FC236}">
                <a16:creationId xmlns:a16="http://schemas.microsoft.com/office/drawing/2014/main" id="{2C453C69-F6B0-684E-9404-59577A843F9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202085" y="1460938"/>
            <a:ext cx="2120591" cy="4582510"/>
          </a:xfrm>
          <a:prstGeom prst="rect">
            <a:avLst/>
          </a:prstGeom>
        </p:spPr>
      </p:pic>
      <p:pic>
        <p:nvPicPr>
          <p:cNvPr id="22" name="Picture 21" descr="Graphical user interface, application&#10;&#10;Description automatically generated">
            <a:extLst>
              <a:ext uri="{FF2B5EF4-FFF2-40B4-BE49-F238E27FC236}">
                <a16:creationId xmlns:a16="http://schemas.microsoft.com/office/drawing/2014/main" id="{F55941B2-79C0-3D48-8BF8-039071D3E73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910829" y="1460938"/>
            <a:ext cx="2120591" cy="4582510"/>
          </a:xfrm>
          <a:prstGeom prst="rect">
            <a:avLst/>
          </a:prstGeom>
        </p:spPr>
      </p:pic>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lstStyle/>
          <a:p>
            <a:r>
              <a:rPr lang="en-US" dirty="0"/>
              <a:t>Zūm Solutions</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p:txBody>
          <a:bodyPr/>
          <a:lstStyle/>
          <a:p>
            <a:r>
              <a:rPr lang="en-US" dirty="0"/>
              <a:t>Easy startup</a:t>
            </a:r>
          </a:p>
        </p:txBody>
      </p:sp>
      <p:sp>
        <p:nvSpPr>
          <p:cNvPr id="15" name="Rectangle 14">
            <a:extLst>
              <a:ext uri="{FF2B5EF4-FFF2-40B4-BE49-F238E27FC236}">
                <a16:creationId xmlns:a16="http://schemas.microsoft.com/office/drawing/2014/main" id="{A3C8A761-04FF-E443-8591-00ACE8A8B985}"/>
              </a:ext>
            </a:extLst>
          </p:cNvPr>
          <p:cNvSpPr/>
          <p:nvPr/>
        </p:nvSpPr>
        <p:spPr>
          <a:xfrm>
            <a:off x="22211" y="2305615"/>
            <a:ext cx="4363700" cy="2468368"/>
          </a:xfrm>
          <a:prstGeom prst="rect">
            <a:avLst/>
          </a:prstGeom>
        </p:spPr>
        <p:txBody>
          <a:bodyPr wrap="square">
            <a:spAutoFit/>
          </a:bodyPr>
          <a:lstStyle/>
          <a:p>
            <a:pPr marL="182880" lvl="2">
              <a:lnSpc>
                <a:spcPct val="90000"/>
              </a:lnSpc>
              <a:spcBef>
                <a:spcPts val="600"/>
              </a:spcBef>
              <a:spcAft>
                <a:spcPts val="600"/>
              </a:spcAft>
              <a:buClr>
                <a:srgbClr val="007CA0"/>
              </a:buClr>
            </a:pPr>
            <a:r>
              <a:rPr lang="en-US" sz="2000" dirty="0">
                <a:solidFill>
                  <a:srgbClr val="3E484F"/>
                </a:solidFill>
              </a:rPr>
              <a:t>Programming DALI with an app</a:t>
            </a:r>
          </a:p>
          <a:p>
            <a:pPr marL="708660" lvl="3" indent="-342900">
              <a:lnSpc>
                <a:spcPct val="90000"/>
              </a:lnSpc>
              <a:spcBef>
                <a:spcPts val="600"/>
              </a:spcBef>
              <a:spcAft>
                <a:spcPts val="600"/>
              </a:spcAft>
              <a:buClr>
                <a:srgbClr val="D7DFD7">
                  <a:lumMod val="75000"/>
                </a:srgbClr>
              </a:buClr>
              <a:buFont typeface="+mj-lt"/>
              <a:buAutoNum type="arabicPeriod" startAt="7"/>
            </a:pPr>
            <a:r>
              <a:rPr lang="en-US" sz="1600" dirty="0">
                <a:solidFill>
                  <a:srgbClr val="3E484F"/>
                </a:solidFill>
              </a:rPr>
              <a:t>Add groups/ zones (up to 15)</a:t>
            </a:r>
          </a:p>
          <a:p>
            <a:pPr marL="708660" lvl="3" indent="-342900">
              <a:lnSpc>
                <a:spcPct val="90000"/>
              </a:lnSpc>
              <a:spcBef>
                <a:spcPts val="600"/>
              </a:spcBef>
              <a:spcAft>
                <a:spcPts val="600"/>
              </a:spcAft>
              <a:buClr>
                <a:srgbClr val="D7DFD7">
                  <a:lumMod val="75000"/>
                </a:srgbClr>
              </a:buClr>
              <a:buFont typeface="+mj-lt"/>
              <a:buAutoNum type="arabicPeriod" startAt="7"/>
            </a:pPr>
            <a:r>
              <a:rPr lang="en-US" sz="1600" dirty="0">
                <a:solidFill>
                  <a:srgbClr val="3E484F"/>
                </a:solidFill>
              </a:rPr>
              <a:t>Identify drivers</a:t>
            </a:r>
          </a:p>
          <a:p>
            <a:pPr marL="708660" lvl="3" indent="-342900">
              <a:lnSpc>
                <a:spcPct val="90000"/>
              </a:lnSpc>
              <a:spcBef>
                <a:spcPts val="600"/>
              </a:spcBef>
              <a:spcAft>
                <a:spcPts val="600"/>
              </a:spcAft>
              <a:buClr>
                <a:srgbClr val="D7DFD7">
                  <a:lumMod val="75000"/>
                </a:srgbClr>
              </a:buClr>
              <a:buFont typeface="+mj-lt"/>
              <a:buAutoNum type="arabicPeriod" startAt="7"/>
            </a:pPr>
            <a:r>
              <a:rPr lang="en-US" sz="1600" dirty="0">
                <a:solidFill>
                  <a:srgbClr val="3E484F"/>
                </a:solidFill>
              </a:rPr>
              <a:t>Assign drivers to groups</a:t>
            </a:r>
          </a:p>
          <a:p>
            <a:pPr marL="365760" lvl="3">
              <a:lnSpc>
                <a:spcPct val="90000"/>
              </a:lnSpc>
              <a:spcBef>
                <a:spcPts val="600"/>
              </a:spcBef>
              <a:spcAft>
                <a:spcPts val="600"/>
              </a:spcAft>
              <a:buClr>
                <a:srgbClr val="D7DFD7">
                  <a:lumMod val="75000"/>
                </a:srgbClr>
              </a:buClr>
            </a:pPr>
            <a:endParaRPr lang="en-US" sz="1600" dirty="0">
              <a:solidFill>
                <a:srgbClr val="3E484F"/>
              </a:solidFill>
            </a:endParaRPr>
          </a:p>
          <a:p>
            <a:pPr marL="365760" lvl="3">
              <a:lnSpc>
                <a:spcPct val="90000"/>
              </a:lnSpc>
              <a:spcBef>
                <a:spcPts val="600"/>
              </a:spcBef>
              <a:spcAft>
                <a:spcPts val="600"/>
              </a:spcAft>
              <a:buClr>
                <a:srgbClr val="D7DFD7">
                  <a:lumMod val="75000"/>
                </a:srgbClr>
              </a:buClr>
            </a:pPr>
            <a:r>
              <a:rPr lang="en-US" sz="1600" dirty="0">
                <a:solidFill>
                  <a:srgbClr val="3E484F"/>
                </a:solidFill>
              </a:rPr>
              <a:t>Entire set up in less than 15 min for a typical space</a:t>
            </a:r>
          </a:p>
        </p:txBody>
      </p:sp>
      <p:pic>
        <p:nvPicPr>
          <p:cNvPr id="16" name="Picture 15">
            <a:extLst>
              <a:ext uri="{FF2B5EF4-FFF2-40B4-BE49-F238E27FC236}">
                <a16:creationId xmlns:a16="http://schemas.microsoft.com/office/drawing/2014/main" id="{ADEC63D3-EA2D-B344-9F46-7D72024CE0D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869"/>
          <a:stretch/>
        </p:blipFill>
        <p:spPr>
          <a:xfrm>
            <a:off x="5030650" y="1944413"/>
            <a:ext cx="1864135" cy="3164926"/>
          </a:xfrm>
          <a:prstGeom prst="rect">
            <a:avLst/>
          </a:prstGeom>
        </p:spPr>
      </p:pic>
      <p:sp>
        <p:nvSpPr>
          <p:cNvPr id="3" name="8-Point Star 2">
            <a:extLst>
              <a:ext uri="{FF2B5EF4-FFF2-40B4-BE49-F238E27FC236}">
                <a16:creationId xmlns:a16="http://schemas.microsoft.com/office/drawing/2014/main" id="{6D3A500C-6D14-7E45-97D4-1B3D7A8E8B46}"/>
              </a:ext>
            </a:extLst>
          </p:cNvPr>
          <p:cNvSpPr/>
          <p:nvPr/>
        </p:nvSpPr>
        <p:spPr>
          <a:xfrm>
            <a:off x="5715039" y="3427484"/>
            <a:ext cx="336331" cy="325821"/>
          </a:xfrm>
          <a:prstGeom prst="star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a:t>
            </a:r>
          </a:p>
        </p:txBody>
      </p:sp>
      <p:pic>
        <p:nvPicPr>
          <p:cNvPr id="18" name="Picture 17">
            <a:extLst>
              <a:ext uri="{FF2B5EF4-FFF2-40B4-BE49-F238E27FC236}">
                <a16:creationId xmlns:a16="http://schemas.microsoft.com/office/drawing/2014/main" id="{25CD169E-8A71-964C-9695-8E1565C3EBE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2869"/>
          <a:stretch/>
        </p:blipFill>
        <p:spPr>
          <a:xfrm>
            <a:off x="7353629" y="1944413"/>
            <a:ext cx="1809344" cy="3164925"/>
          </a:xfrm>
          <a:prstGeom prst="rect">
            <a:avLst/>
          </a:prstGeom>
        </p:spPr>
      </p:pic>
      <p:sp>
        <p:nvSpPr>
          <p:cNvPr id="19" name="8-Point Star 18">
            <a:extLst>
              <a:ext uri="{FF2B5EF4-FFF2-40B4-BE49-F238E27FC236}">
                <a16:creationId xmlns:a16="http://schemas.microsoft.com/office/drawing/2014/main" id="{AC1E8C5F-3BE2-4C42-B586-0211EC4EFDB4}"/>
              </a:ext>
            </a:extLst>
          </p:cNvPr>
          <p:cNvSpPr/>
          <p:nvPr/>
        </p:nvSpPr>
        <p:spPr>
          <a:xfrm>
            <a:off x="8288028" y="3264573"/>
            <a:ext cx="336331" cy="325821"/>
          </a:xfrm>
          <a:prstGeom prst="star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pic>
        <p:nvPicPr>
          <p:cNvPr id="25" name="Picture 24">
            <a:extLst>
              <a:ext uri="{FF2B5EF4-FFF2-40B4-BE49-F238E27FC236}">
                <a16:creationId xmlns:a16="http://schemas.microsoft.com/office/drawing/2014/main" id="{368FC0E5-D5B0-5044-A38E-3E644845359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2869"/>
          <a:stretch/>
        </p:blipFill>
        <p:spPr>
          <a:xfrm>
            <a:off x="9621817" y="1944413"/>
            <a:ext cx="1809344" cy="3164924"/>
          </a:xfrm>
          <a:prstGeom prst="rect">
            <a:avLst/>
          </a:prstGeom>
        </p:spPr>
      </p:pic>
      <p:sp>
        <p:nvSpPr>
          <p:cNvPr id="20" name="8-Point Star 19">
            <a:extLst>
              <a:ext uri="{FF2B5EF4-FFF2-40B4-BE49-F238E27FC236}">
                <a16:creationId xmlns:a16="http://schemas.microsoft.com/office/drawing/2014/main" id="{ED77A524-1D46-5847-B672-D25037333468}"/>
              </a:ext>
            </a:extLst>
          </p:cNvPr>
          <p:cNvSpPr/>
          <p:nvPr/>
        </p:nvSpPr>
        <p:spPr>
          <a:xfrm>
            <a:off x="10526489" y="2312526"/>
            <a:ext cx="336331" cy="325821"/>
          </a:xfrm>
          <a:prstGeom prst="star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pic>
        <p:nvPicPr>
          <p:cNvPr id="4" name="Picture 3">
            <a:hlinkClick r:id="rId6" action="ppaction://hlinksldjump"/>
            <a:extLst>
              <a:ext uri="{FF2B5EF4-FFF2-40B4-BE49-F238E27FC236}">
                <a16:creationId xmlns:a16="http://schemas.microsoft.com/office/drawing/2014/main" id="{F492EECE-071A-E14E-8221-9504BDE43E4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41559" y="5546400"/>
            <a:ext cx="520262" cy="520262"/>
          </a:xfrm>
          <a:prstGeom prst="rect">
            <a:avLst/>
          </a:prstGeom>
        </p:spPr>
      </p:pic>
    </p:spTree>
    <p:extLst>
      <p:ext uri="{BB962C8B-B14F-4D97-AF65-F5344CB8AC3E}">
        <p14:creationId xmlns:p14="http://schemas.microsoft.com/office/powerpoint/2010/main" val="1266474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lstStyle/>
          <a:p>
            <a:r>
              <a:rPr lang="en-US" dirty="0"/>
              <a:t>History of Crestron Commercial Lighting</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a:xfrm>
            <a:off x="342900" y="1485901"/>
            <a:ext cx="7101254" cy="3021056"/>
          </a:xfrm>
        </p:spPr>
        <p:txBody>
          <a:bodyPr/>
          <a:lstStyle/>
          <a:p>
            <a:r>
              <a:rPr lang="en-US" dirty="0"/>
              <a:t>Often viewed as difficult, complex and expensive. Why?</a:t>
            </a:r>
          </a:p>
          <a:p>
            <a:pPr lvl="1"/>
            <a:r>
              <a:rPr lang="en-US" dirty="0"/>
              <a:t>Crestron has long been known for our ability to do:</a:t>
            </a:r>
          </a:p>
          <a:p>
            <a:pPr marL="342900" lvl="1" indent="-342900">
              <a:buFont typeface="Arial" panose="020B0604020202020204" pitchFamily="34" charset="0"/>
              <a:buChar char="•"/>
            </a:pPr>
            <a:r>
              <a:rPr lang="en-US" dirty="0"/>
              <a:t>Large high-rise projects</a:t>
            </a:r>
          </a:p>
          <a:p>
            <a:pPr marL="342900" lvl="1" indent="-342900">
              <a:buFont typeface="Arial" panose="020B0604020202020204" pitchFamily="34" charset="0"/>
              <a:buChar char="•"/>
            </a:pPr>
            <a:r>
              <a:rPr lang="en-US" dirty="0"/>
              <a:t>Sports arenas and stadiums</a:t>
            </a:r>
          </a:p>
          <a:p>
            <a:pPr marL="342900" lvl="1" indent="-342900">
              <a:buFont typeface="Arial" panose="020B0604020202020204" pitchFamily="34" charset="0"/>
              <a:buChar char="•"/>
            </a:pPr>
            <a:r>
              <a:rPr lang="en-US" dirty="0"/>
              <a:t>Hospitals</a:t>
            </a:r>
          </a:p>
          <a:p>
            <a:pPr marL="342900" lvl="1" indent="-342900">
              <a:buFont typeface="Arial" panose="020B0604020202020204" pitchFamily="34" charset="0"/>
              <a:buChar char="•"/>
            </a:pPr>
            <a:r>
              <a:rPr lang="en-US" dirty="0"/>
              <a:t>Courthouses</a:t>
            </a:r>
          </a:p>
        </p:txBody>
      </p:sp>
      <p:pic>
        <p:nvPicPr>
          <p:cNvPr id="4" name="Picture 3">
            <a:extLst>
              <a:ext uri="{FF2B5EF4-FFF2-40B4-BE49-F238E27FC236}">
                <a16:creationId xmlns:a16="http://schemas.microsoft.com/office/drawing/2014/main" id="{CF91A5CE-00A0-6F45-80D2-ED013E693F5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552290" y="2135671"/>
            <a:ext cx="2754243" cy="1549262"/>
          </a:xfrm>
          <a:prstGeom prst="rect">
            <a:avLst/>
          </a:prstGeom>
        </p:spPr>
      </p:pic>
      <p:pic>
        <p:nvPicPr>
          <p:cNvPr id="5" name="Picture 4">
            <a:extLst>
              <a:ext uri="{FF2B5EF4-FFF2-40B4-BE49-F238E27FC236}">
                <a16:creationId xmlns:a16="http://schemas.microsoft.com/office/drawing/2014/main" id="{278B0A3C-2882-A846-B6AF-DAEDFD225669}"/>
              </a:ext>
            </a:extLst>
          </p:cNvPr>
          <p:cNvPicPr>
            <a:picLocks noChangeAspect="1"/>
          </p:cNvPicPr>
          <p:nvPr/>
        </p:nvPicPr>
        <p:blipFill>
          <a:blip r:embed="rId3"/>
          <a:stretch>
            <a:fillRect/>
          </a:stretch>
        </p:blipFill>
        <p:spPr>
          <a:xfrm>
            <a:off x="9440898" y="2811531"/>
            <a:ext cx="1920426" cy="2560568"/>
          </a:xfrm>
          <a:prstGeom prst="rect">
            <a:avLst/>
          </a:prstGeom>
        </p:spPr>
      </p:pic>
      <p:pic>
        <p:nvPicPr>
          <p:cNvPr id="6" name="Picture 5">
            <a:extLst>
              <a:ext uri="{FF2B5EF4-FFF2-40B4-BE49-F238E27FC236}">
                <a16:creationId xmlns:a16="http://schemas.microsoft.com/office/drawing/2014/main" id="{569DD5FD-488F-2349-9BF3-B97F65871A8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929977" y="4506957"/>
            <a:ext cx="2376557" cy="1386325"/>
          </a:xfrm>
          <a:prstGeom prst="rect">
            <a:avLst/>
          </a:prstGeom>
        </p:spPr>
      </p:pic>
      <p:pic>
        <p:nvPicPr>
          <p:cNvPr id="7" name="Picture 6">
            <a:extLst>
              <a:ext uri="{FF2B5EF4-FFF2-40B4-BE49-F238E27FC236}">
                <a16:creationId xmlns:a16="http://schemas.microsoft.com/office/drawing/2014/main" id="{28FAFA66-CA9C-7D45-856D-6AC6C01A134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651681" y="3400690"/>
            <a:ext cx="1978147" cy="1319408"/>
          </a:xfrm>
          <a:prstGeom prst="rect">
            <a:avLst/>
          </a:prstGeom>
        </p:spPr>
      </p:pic>
      <p:sp>
        <p:nvSpPr>
          <p:cNvPr id="8" name="Content Placeholder 10">
            <a:extLst>
              <a:ext uri="{FF2B5EF4-FFF2-40B4-BE49-F238E27FC236}">
                <a16:creationId xmlns:a16="http://schemas.microsoft.com/office/drawing/2014/main" id="{7927C31F-6314-664D-9888-3C19A8D4921A}"/>
              </a:ext>
            </a:extLst>
          </p:cNvPr>
          <p:cNvSpPr txBox="1">
            <a:spLocks/>
          </p:cNvSpPr>
          <p:nvPr/>
        </p:nvSpPr>
        <p:spPr>
          <a:xfrm>
            <a:off x="342900" y="4568230"/>
            <a:ext cx="7101254" cy="1607738"/>
          </a:xfrm>
          <a:prstGeom prst="rect">
            <a:avLst/>
          </a:prstGeom>
        </p:spPr>
        <p:txBody>
          <a:bodyPr vert="horz" lIns="0" tIns="0" rIns="0" bIns="9144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2"/>
                </a:solidFill>
                <a:latin typeface="+mn-lt"/>
                <a:ea typeface="+mn-ea"/>
                <a:cs typeface="+mn-cs"/>
              </a:defRPr>
            </a:lvl1pPr>
            <a:lvl2pPr marL="0" indent="0" algn="l" defTabSz="914400" rtl="0" eaLnBrk="1" latinLnBrk="0" hangingPunct="1">
              <a:lnSpc>
                <a:spcPct val="90000"/>
              </a:lnSpc>
              <a:spcBef>
                <a:spcPts val="600"/>
              </a:spcBef>
              <a:spcAft>
                <a:spcPts val="600"/>
              </a:spcAft>
              <a:buFont typeface="Arial" panose="020B0604020202020204" pitchFamily="34" charset="0"/>
              <a:buNone/>
              <a:defRPr sz="2200" kern="1200">
                <a:solidFill>
                  <a:schemeClr val="tx1"/>
                </a:solidFill>
                <a:latin typeface="+mn-lt"/>
                <a:ea typeface="+mn-ea"/>
                <a:cs typeface="+mn-cs"/>
              </a:defRPr>
            </a:lvl2pPr>
            <a:lvl3pPr marL="365760" indent="-182880" algn="l" defTabSz="914400" rtl="0" eaLnBrk="1" latinLnBrk="0" hangingPunct="1">
              <a:lnSpc>
                <a:spcPct val="90000"/>
              </a:lnSpc>
              <a:spcBef>
                <a:spcPts val="600"/>
              </a:spcBef>
              <a:spcAft>
                <a:spcPts val="600"/>
              </a:spcAft>
              <a:buClr>
                <a:schemeClr val="bg2"/>
              </a:buClr>
              <a:buFont typeface="Wingdings" pitchFamily="2" charset="2"/>
              <a:buChar char="§"/>
              <a:defRPr sz="2200" kern="1200">
                <a:solidFill>
                  <a:schemeClr val="tx1"/>
                </a:solidFill>
                <a:latin typeface="+mn-lt"/>
                <a:ea typeface="+mn-ea"/>
                <a:cs typeface="+mn-cs"/>
              </a:defRPr>
            </a:lvl3pPr>
            <a:lvl4pPr marL="548640" indent="-182880" algn="l" defTabSz="914400" rtl="0" eaLnBrk="1" latinLnBrk="0" hangingPunct="1">
              <a:lnSpc>
                <a:spcPct val="90000"/>
              </a:lnSpc>
              <a:spcBef>
                <a:spcPts val="600"/>
              </a:spcBef>
              <a:spcAft>
                <a:spcPts val="600"/>
              </a:spcAft>
              <a:buClr>
                <a:schemeClr val="bg1">
                  <a:lumMod val="75000"/>
                </a:schemeClr>
              </a:buClr>
              <a:buFont typeface="Wingdings" pitchFamily="2" charset="2"/>
              <a:buChar char="§"/>
              <a:defRPr sz="1800" kern="1200">
                <a:solidFill>
                  <a:schemeClr val="tx1"/>
                </a:solidFill>
                <a:latin typeface="+mn-lt"/>
                <a:ea typeface="+mn-ea"/>
                <a:cs typeface="+mn-cs"/>
              </a:defRPr>
            </a:lvl4pPr>
            <a:lvl5pPr marL="731520" indent="-182880" algn="l" defTabSz="914400" rtl="0" eaLnBrk="1" latinLnBrk="0" hangingPunct="1">
              <a:lnSpc>
                <a:spcPct val="90000"/>
              </a:lnSpc>
              <a:spcBef>
                <a:spcPts val="600"/>
              </a:spcBef>
              <a:spcAft>
                <a:spcPts val="600"/>
              </a:spcAft>
              <a:buClr>
                <a:schemeClr val="bg1">
                  <a:lumMod val="90000"/>
                </a:schemeClr>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Why are they harder?</a:t>
            </a:r>
          </a:p>
          <a:p>
            <a:pPr marL="342900" lvl="1" indent="-342900">
              <a:buFont typeface="Arial" panose="020B0604020202020204" pitchFamily="34" charset="0"/>
              <a:buChar char="•"/>
            </a:pPr>
            <a:r>
              <a:rPr lang="en-US" dirty="0"/>
              <a:t>Everything is custom</a:t>
            </a:r>
          </a:p>
          <a:p>
            <a:pPr marL="342900" lvl="1" indent="-342900">
              <a:buFont typeface="Arial" panose="020B0604020202020204" pitchFamily="34" charset="0"/>
              <a:buChar char="•"/>
            </a:pPr>
            <a:r>
              <a:rPr lang="en-US" dirty="0"/>
              <a:t>Submittals, Programming, Design</a:t>
            </a:r>
          </a:p>
        </p:txBody>
      </p:sp>
    </p:spTree>
    <p:extLst>
      <p:ext uri="{BB962C8B-B14F-4D97-AF65-F5344CB8AC3E}">
        <p14:creationId xmlns:p14="http://schemas.microsoft.com/office/powerpoint/2010/main" val="18492837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lstStyle/>
          <a:p>
            <a:r>
              <a:rPr lang="en-US" dirty="0"/>
              <a:t>Zūm Solutions</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p:txBody>
          <a:bodyPr/>
          <a:lstStyle/>
          <a:p>
            <a:r>
              <a:rPr lang="en-US" dirty="0"/>
              <a:t>DALI best value!</a:t>
            </a:r>
          </a:p>
        </p:txBody>
      </p:sp>
      <p:sp>
        <p:nvSpPr>
          <p:cNvPr id="15" name="Rectangle 14">
            <a:extLst>
              <a:ext uri="{FF2B5EF4-FFF2-40B4-BE49-F238E27FC236}">
                <a16:creationId xmlns:a16="http://schemas.microsoft.com/office/drawing/2014/main" id="{A3C8A761-04FF-E443-8591-00ACE8A8B985}"/>
              </a:ext>
            </a:extLst>
          </p:cNvPr>
          <p:cNvSpPr/>
          <p:nvPr/>
        </p:nvSpPr>
        <p:spPr>
          <a:xfrm>
            <a:off x="342900" y="2085962"/>
            <a:ext cx="5291781" cy="4013406"/>
          </a:xfrm>
          <a:prstGeom prst="rect">
            <a:avLst/>
          </a:prstGeom>
        </p:spPr>
        <p:txBody>
          <a:bodyPr wrap="square">
            <a:spAutoFit/>
          </a:bodyPr>
          <a:lstStyle/>
          <a:p>
            <a:pPr marL="0" lvl="1" indent="-274320">
              <a:lnSpc>
                <a:spcPct val="90000"/>
              </a:lnSpc>
              <a:spcBef>
                <a:spcPts val="600"/>
              </a:spcBef>
              <a:spcAft>
                <a:spcPts val="600"/>
              </a:spcAft>
              <a:buClr>
                <a:srgbClr val="007CA0"/>
              </a:buClr>
            </a:pPr>
            <a:r>
              <a:rPr lang="en-US" sz="2000" dirty="0">
                <a:solidFill>
                  <a:srgbClr val="3E484F"/>
                </a:solidFill>
              </a:rPr>
              <a:t>4 Zone system with Zūm DALI</a:t>
            </a:r>
          </a:p>
          <a:p>
            <a:pPr lvl="1" indent="-171450">
              <a:lnSpc>
                <a:spcPct val="90000"/>
              </a:lnSpc>
              <a:buFont typeface="Arial" panose="020B0604020202020204" pitchFamily="34" charset="0"/>
              <a:buChar char="•"/>
            </a:pPr>
            <a:r>
              <a:rPr lang="en-US" dirty="0"/>
              <a:t>1 Jbox to install</a:t>
            </a:r>
          </a:p>
          <a:p>
            <a:pPr lvl="1" indent="-171450">
              <a:lnSpc>
                <a:spcPct val="90000"/>
              </a:lnSpc>
              <a:buFont typeface="Arial" panose="020B0604020202020204" pitchFamily="34" charset="0"/>
              <a:buChar char="•"/>
            </a:pPr>
            <a:r>
              <a:rPr lang="en-US" dirty="0"/>
              <a:t>1 JBOX SIM with 4000 SF sensor</a:t>
            </a:r>
          </a:p>
          <a:p>
            <a:pPr lvl="1" indent="-171450">
              <a:lnSpc>
                <a:spcPct val="90000"/>
              </a:lnSpc>
              <a:buFont typeface="Arial" panose="020B0604020202020204" pitchFamily="34" charset="0"/>
              <a:buChar char="•"/>
            </a:pPr>
            <a:r>
              <a:rPr lang="en-US" dirty="0"/>
              <a:t>1 ZUMMESH battery daylight sensor</a:t>
            </a:r>
          </a:p>
          <a:p>
            <a:pPr lvl="1" indent="-171450">
              <a:lnSpc>
                <a:spcPct val="90000"/>
              </a:lnSpc>
              <a:buFont typeface="Arial" panose="020B0604020202020204" pitchFamily="34" charset="0"/>
              <a:buChar char="•"/>
            </a:pPr>
            <a:r>
              <a:rPr lang="en-US" dirty="0"/>
              <a:t>3 ZUMMESH battery keypads</a:t>
            </a:r>
          </a:p>
          <a:p>
            <a:pPr marL="285750" lvl="1">
              <a:lnSpc>
                <a:spcPct val="90000"/>
              </a:lnSpc>
            </a:pPr>
            <a:r>
              <a:rPr lang="en-US" dirty="0"/>
              <a:t>		   </a:t>
            </a:r>
          </a:p>
          <a:p>
            <a:pPr marL="285750" lvl="1">
              <a:lnSpc>
                <a:spcPct val="90000"/>
              </a:lnSpc>
            </a:pPr>
            <a:r>
              <a:rPr lang="en-US" dirty="0"/>
              <a:t>		</a:t>
            </a:r>
            <a:r>
              <a:rPr lang="en-US" b="1" dirty="0">
                <a:solidFill>
                  <a:srgbClr val="00B050"/>
                </a:solidFill>
              </a:rPr>
              <a:t>    </a:t>
            </a:r>
            <a:r>
              <a:rPr lang="en-US" sz="1600" b="1" dirty="0">
                <a:solidFill>
                  <a:srgbClr val="00B050"/>
                </a:solidFill>
              </a:rPr>
              <a:t>EST COST $495</a:t>
            </a:r>
          </a:p>
          <a:p>
            <a:pPr>
              <a:lnSpc>
                <a:spcPct val="90000"/>
              </a:lnSpc>
            </a:pPr>
            <a:endParaRPr lang="en-US" sz="2000" dirty="0"/>
          </a:p>
          <a:p>
            <a:pPr>
              <a:lnSpc>
                <a:spcPct val="90000"/>
              </a:lnSpc>
            </a:pPr>
            <a:r>
              <a:rPr lang="en-US" sz="2000" dirty="0" err="1"/>
              <a:t>nLight</a:t>
            </a:r>
            <a:endParaRPr lang="en-US" sz="2000" dirty="0"/>
          </a:p>
          <a:p>
            <a:pPr lvl="1" indent="-171450">
              <a:lnSpc>
                <a:spcPct val="90000"/>
              </a:lnSpc>
              <a:buFont typeface="Arial" panose="020B0604020202020204" pitchFamily="34" charset="0"/>
              <a:buChar char="•"/>
            </a:pPr>
            <a:r>
              <a:rPr lang="en-US" dirty="0"/>
              <a:t>4 Jbox controllers to install!</a:t>
            </a:r>
          </a:p>
          <a:p>
            <a:pPr lvl="1" indent="-171450">
              <a:lnSpc>
                <a:spcPct val="90000"/>
              </a:lnSpc>
              <a:buFont typeface="Arial" panose="020B0604020202020204" pitchFamily="34" charset="0"/>
              <a:buChar char="•"/>
            </a:pPr>
            <a:r>
              <a:rPr lang="en-US" dirty="0"/>
              <a:t>1 occupancy sensor</a:t>
            </a:r>
          </a:p>
          <a:p>
            <a:pPr lvl="1" indent="-171450">
              <a:lnSpc>
                <a:spcPct val="90000"/>
              </a:lnSpc>
              <a:buFont typeface="Arial" panose="020B0604020202020204" pitchFamily="34" charset="0"/>
              <a:buChar char="•"/>
            </a:pPr>
            <a:r>
              <a:rPr lang="en-US" dirty="0"/>
              <a:t>1 daylight sensor</a:t>
            </a:r>
          </a:p>
          <a:p>
            <a:pPr lvl="1" indent="-171450">
              <a:lnSpc>
                <a:spcPct val="90000"/>
              </a:lnSpc>
              <a:buFont typeface="Arial" panose="020B0604020202020204" pitchFamily="34" charset="0"/>
              <a:buChar char="•"/>
            </a:pPr>
            <a:r>
              <a:rPr lang="en-US" dirty="0"/>
              <a:t>3 keypads</a:t>
            </a:r>
          </a:p>
          <a:p>
            <a:pPr marL="2114550" lvl="5">
              <a:lnSpc>
                <a:spcPct val="90000"/>
              </a:lnSpc>
            </a:pPr>
            <a:r>
              <a:rPr lang="en-US" sz="1600" b="1" dirty="0">
                <a:solidFill>
                  <a:schemeClr val="accent6"/>
                </a:solidFill>
              </a:rPr>
              <a:t>EST COST $645</a:t>
            </a:r>
          </a:p>
          <a:p>
            <a:pPr marL="365760" lvl="3">
              <a:lnSpc>
                <a:spcPct val="90000"/>
              </a:lnSpc>
              <a:spcBef>
                <a:spcPts val="600"/>
              </a:spcBef>
              <a:spcAft>
                <a:spcPts val="600"/>
              </a:spcAft>
              <a:buClr>
                <a:srgbClr val="D7DFD7">
                  <a:lumMod val="75000"/>
                </a:srgbClr>
              </a:buClr>
            </a:pPr>
            <a:endParaRPr lang="en-US" sz="1600" dirty="0">
              <a:solidFill>
                <a:srgbClr val="3E484F"/>
              </a:solidFill>
            </a:endParaRPr>
          </a:p>
        </p:txBody>
      </p:sp>
      <p:sp>
        <p:nvSpPr>
          <p:cNvPr id="3" name="TextBox 2">
            <a:extLst>
              <a:ext uri="{FF2B5EF4-FFF2-40B4-BE49-F238E27FC236}">
                <a16:creationId xmlns:a16="http://schemas.microsoft.com/office/drawing/2014/main" id="{34DF8AEB-0816-F942-9DF5-67426EF2CAD4}"/>
              </a:ext>
            </a:extLst>
          </p:cNvPr>
          <p:cNvSpPr txBox="1"/>
          <p:nvPr/>
        </p:nvSpPr>
        <p:spPr>
          <a:xfrm>
            <a:off x="6672649" y="1260389"/>
            <a:ext cx="4732637" cy="369332"/>
          </a:xfrm>
          <a:prstGeom prst="rect">
            <a:avLst/>
          </a:prstGeom>
          <a:noFill/>
        </p:spPr>
        <p:txBody>
          <a:bodyPr wrap="square" rtlCol="0">
            <a:spAutoFit/>
          </a:bodyPr>
          <a:lstStyle/>
          <a:p>
            <a:r>
              <a:rPr lang="en-US" dirty="0"/>
              <a:t>900 SF classroom with 4 zones</a:t>
            </a:r>
          </a:p>
        </p:txBody>
      </p:sp>
      <p:pic>
        <p:nvPicPr>
          <p:cNvPr id="8" name="Picture 7">
            <a:hlinkClick r:id="rId3" action="ppaction://hlinksldjump"/>
            <a:extLst>
              <a:ext uri="{FF2B5EF4-FFF2-40B4-BE49-F238E27FC236}">
                <a16:creationId xmlns:a16="http://schemas.microsoft.com/office/drawing/2014/main" id="{C5BA24D3-3092-F14B-902C-AEABEA2D6D5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75191" y="6254972"/>
            <a:ext cx="520262" cy="520262"/>
          </a:xfrm>
          <a:prstGeom prst="rect">
            <a:avLst/>
          </a:prstGeom>
        </p:spPr>
      </p:pic>
      <p:pic>
        <p:nvPicPr>
          <p:cNvPr id="5" name="Picture 4">
            <a:extLst>
              <a:ext uri="{FF2B5EF4-FFF2-40B4-BE49-F238E27FC236}">
                <a16:creationId xmlns:a16="http://schemas.microsoft.com/office/drawing/2014/main" id="{22E26094-9580-4648-A526-213C60B95B0E}"/>
              </a:ext>
            </a:extLst>
          </p:cNvPr>
          <p:cNvPicPr>
            <a:picLocks noChangeAspect="1"/>
          </p:cNvPicPr>
          <p:nvPr/>
        </p:nvPicPr>
        <p:blipFill>
          <a:blip r:embed="rId5"/>
          <a:stretch>
            <a:fillRect/>
          </a:stretch>
        </p:blipFill>
        <p:spPr>
          <a:xfrm>
            <a:off x="6498209" y="1671430"/>
            <a:ext cx="5081516" cy="4500771"/>
          </a:xfrm>
          <a:prstGeom prst="rect">
            <a:avLst/>
          </a:prstGeom>
        </p:spPr>
      </p:pic>
    </p:spTree>
    <p:extLst>
      <p:ext uri="{BB962C8B-B14F-4D97-AF65-F5344CB8AC3E}">
        <p14:creationId xmlns:p14="http://schemas.microsoft.com/office/powerpoint/2010/main" val="42708956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Graphical user interface, application&#10;&#10;Description automatically generated">
            <a:extLst>
              <a:ext uri="{FF2B5EF4-FFF2-40B4-BE49-F238E27FC236}">
                <a16:creationId xmlns:a16="http://schemas.microsoft.com/office/drawing/2014/main" id="{5CACB301-E801-684C-A1E9-56A25AD251E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461809" y="1460938"/>
            <a:ext cx="2120591" cy="4582510"/>
          </a:xfrm>
          <a:prstGeom prst="rect">
            <a:avLst/>
          </a:prstGeom>
        </p:spPr>
      </p:pic>
      <p:pic>
        <p:nvPicPr>
          <p:cNvPr id="23" name="Picture 22" descr="Graphical user interface, application&#10;&#10;Description automatically generated">
            <a:extLst>
              <a:ext uri="{FF2B5EF4-FFF2-40B4-BE49-F238E27FC236}">
                <a16:creationId xmlns:a16="http://schemas.microsoft.com/office/drawing/2014/main" id="{20D40FDD-C2AF-C445-9FAD-96B485AF0FD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202085" y="1460938"/>
            <a:ext cx="2120591" cy="4582510"/>
          </a:xfrm>
          <a:prstGeom prst="rect">
            <a:avLst/>
          </a:prstGeom>
        </p:spPr>
      </p:pic>
      <p:pic>
        <p:nvPicPr>
          <p:cNvPr id="24" name="Picture 23" descr="Graphical user interface, application&#10;&#10;Description automatically generated">
            <a:extLst>
              <a:ext uri="{FF2B5EF4-FFF2-40B4-BE49-F238E27FC236}">
                <a16:creationId xmlns:a16="http://schemas.microsoft.com/office/drawing/2014/main" id="{D54320A1-2DC0-3C4F-9AED-050ADD1CC2C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910829" y="1460938"/>
            <a:ext cx="2120591" cy="4582510"/>
          </a:xfrm>
          <a:prstGeom prst="rect">
            <a:avLst/>
          </a:prstGeom>
        </p:spPr>
      </p:pic>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lstStyle/>
          <a:p>
            <a:r>
              <a:rPr lang="en-US" dirty="0"/>
              <a:t>Zūm Solutions</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p:txBody>
          <a:bodyPr/>
          <a:lstStyle/>
          <a:p>
            <a:r>
              <a:rPr lang="en-US" dirty="0"/>
              <a:t>Easy startup</a:t>
            </a:r>
          </a:p>
        </p:txBody>
      </p:sp>
      <p:sp>
        <p:nvSpPr>
          <p:cNvPr id="21" name="Rectangle 20">
            <a:extLst>
              <a:ext uri="{FF2B5EF4-FFF2-40B4-BE49-F238E27FC236}">
                <a16:creationId xmlns:a16="http://schemas.microsoft.com/office/drawing/2014/main" id="{14F3E9B5-3A54-074E-B2D9-316979597889}"/>
              </a:ext>
            </a:extLst>
          </p:cNvPr>
          <p:cNvSpPr/>
          <p:nvPr/>
        </p:nvSpPr>
        <p:spPr>
          <a:xfrm>
            <a:off x="22211" y="2305615"/>
            <a:ext cx="4293311" cy="1785104"/>
          </a:xfrm>
          <a:prstGeom prst="rect">
            <a:avLst/>
          </a:prstGeom>
        </p:spPr>
        <p:txBody>
          <a:bodyPr wrap="square">
            <a:spAutoFit/>
          </a:bodyPr>
          <a:lstStyle/>
          <a:p>
            <a:pPr marL="182880" lvl="2">
              <a:lnSpc>
                <a:spcPct val="90000"/>
              </a:lnSpc>
              <a:spcBef>
                <a:spcPts val="600"/>
              </a:spcBef>
              <a:spcAft>
                <a:spcPts val="600"/>
              </a:spcAft>
              <a:buClr>
                <a:srgbClr val="007CA0"/>
              </a:buClr>
            </a:pPr>
            <a:r>
              <a:rPr lang="en-US" sz="2000" dirty="0">
                <a:solidFill>
                  <a:srgbClr val="3E484F"/>
                </a:solidFill>
              </a:rPr>
              <a:t>Programming with an app</a:t>
            </a:r>
          </a:p>
          <a:p>
            <a:pPr marL="548640" lvl="3" indent="-182880">
              <a:lnSpc>
                <a:spcPct val="90000"/>
              </a:lnSpc>
              <a:spcBef>
                <a:spcPts val="600"/>
              </a:spcBef>
              <a:spcAft>
                <a:spcPts val="600"/>
              </a:spcAft>
              <a:buClr>
                <a:srgbClr val="D7DFD7">
                  <a:lumMod val="75000"/>
                </a:srgbClr>
              </a:buClr>
              <a:buFont typeface="Wingdings" pitchFamily="2" charset="2"/>
              <a:buChar char="§"/>
            </a:pPr>
            <a:r>
              <a:rPr lang="en-US" sz="1600" dirty="0">
                <a:solidFill>
                  <a:srgbClr val="3E484F"/>
                </a:solidFill>
              </a:rPr>
              <a:t>Programming of each space is done from IOS or Android device with simple-to-use app</a:t>
            </a:r>
          </a:p>
          <a:p>
            <a:pPr marL="548640" lvl="3" indent="-182880">
              <a:lnSpc>
                <a:spcPct val="90000"/>
              </a:lnSpc>
              <a:spcBef>
                <a:spcPts val="600"/>
              </a:spcBef>
              <a:spcAft>
                <a:spcPts val="600"/>
              </a:spcAft>
              <a:buClr>
                <a:srgbClr val="D7DFD7">
                  <a:lumMod val="75000"/>
                </a:srgbClr>
              </a:buClr>
              <a:buFont typeface="Wingdings" pitchFamily="2" charset="2"/>
              <a:buChar char="§"/>
            </a:pPr>
            <a:r>
              <a:rPr lang="en-US" sz="1600" dirty="0">
                <a:solidFill>
                  <a:srgbClr val="3E484F"/>
                </a:solidFill>
              </a:rPr>
              <a:t>No complicated programming or special training required</a:t>
            </a:r>
          </a:p>
        </p:txBody>
      </p:sp>
      <p:pic>
        <p:nvPicPr>
          <p:cNvPr id="25" name="Picture 24">
            <a:extLst>
              <a:ext uri="{FF2B5EF4-FFF2-40B4-BE49-F238E27FC236}">
                <a16:creationId xmlns:a16="http://schemas.microsoft.com/office/drawing/2014/main" id="{8F0EBCF0-8B05-2543-B2F4-52DF0F0BEAC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869"/>
          <a:stretch/>
        </p:blipFill>
        <p:spPr>
          <a:xfrm>
            <a:off x="5030650" y="1944413"/>
            <a:ext cx="1864135" cy="3164926"/>
          </a:xfrm>
          <a:prstGeom prst="rect">
            <a:avLst/>
          </a:prstGeom>
        </p:spPr>
      </p:pic>
      <p:pic>
        <p:nvPicPr>
          <p:cNvPr id="15" name="Picture 14">
            <a:extLst>
              <a:ext uri="{FF2B5EF4-FFF2-40B4-BE49-F238E27FC236}">
                <a16:creationId xmlns:a16="http://schemas.microsoft.com/office/drawing/2014/main" id="{495D0983-D3C9-3449-B0DC-60E035E9412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3056"/>
          <a:stretch/>
        </p:blipFill>
        <p:spPr>
          <a:xfrm>
            <a:off x="9590036" y="1954985"/>
            <a:ext cx="1864135" cy="3500496"/>
          </a:xfrm>
          <a:prstGeom prst="rect">
            <a:avLst/>
          </a:prstGeom>
        </p:spPr>
      </p:pic>
      <p:pic>
        <p:nvPicPr>
          <p:cNvPr id="18" name="Picture 17">
            <a:extLst>
              <a:ext uri="{FF2B5EF4-FFF2-40B4-BE49-F238E27FC236}">
                <a16:creationId xmlns:a16="http://schemas.microsoft.com/office/drawing/2014/main" id="{3E45E7A2-C99A-6847-9701-A665F2E78F6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3216"/>
          <a:stretch/>
        </p:blipFill>
        <p:spPr>
          <a:xfrm>
            <a:off x="7327780" y="1954985"/>
            <a:ext cx="1877839" cy="3320875"/>
          </a:xfrm>
          <a:prstGeom prst="rect">
            <a:avLst/>
          </a:prstGeom>
        </p:spPr>
      </p:pic>
      <p:pic>
        <p:nvPicPr>
          <p:cNvPr id="20" name="Picture 19">
            <a:extLst>
              <a:ext uri="{FF2B5EF4-FFF2-40B4-BE49-F238E27FC236}">
                <a16:creationId xmlns:a16="http://schemas.microsoft.com/office/drawing/2014/main" id="{4F74BBED-B390-B84B-9627-FF3A6045DE5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3354"/>
          <a:stretch/>
        </p:blipFill>
        <p:spPr>
          <a:xfrm>
            <a:off x="5044354" y="1954986"/>
            <a:ext cx="1850431" cy="3226614"/>
          </a:xfrm>
          <a:prstGeom prst="rect">
            <a:avLst/>
          </a:prstGeom>
        </p:spPr>
      </p:pic>
    </p:spTree>
    <p:extLst>
      <p:ext uri="{BB962C8B-B14F-4D97-AF65-F5344CB8AC3E}">
        <p14:creationId xmlns:p14="http://schemas.microsoft.com/office/powerpoint/2010/main" val="16790680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application&#10;&#10;Description automatically generated">
            <a:extLst>
              <a:ext uri="{FF2B5EF4-FFF2-40B4-BE49-F238E27FC236}">
                <a16:creationId xmlns:a16="http://schemas.microsoft.com/office/drawing/2014/main" id="{354EADC1-21EB-0F43-8FE8-D5965DD7807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461809" y="1460938"/>
            <a:ext cx="2120591" cy="4582510"/>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F3D6A17A-A4DC-6047-956B-3E48B5E38D6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202085" y="1460938"/>
            <a:ext cx="2120591" cy="4582510"/>
          </a:xfrm>
          <a:prstGeom prst="rect">
            <a:avLst/>
          </a:prstGeom>
        </p:spPr>
      </p:pic>
      <p:pic>
        <p:nvPicPr>
          <p:cNvPr id="14" name="Picture 13" descr="Graphical user interface, application&#10;&#10;Description automatically generated">
            <a:extLst>
              <a:ext uri="{FF2B5EF4-FFF2-40B4-BE49-F238E27FC236}">
                <a16:creationId xmlns:a16="http://schemas.microsoft.com/office/drawing/2014/main" id="{87BCFFBA-AA58-554F-9592-2F3211BD0AC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910829" y="1460938"/>
            <a:ext cx="2120591" cy="4582510"/>
          </a:xfrm>
          <a:prstGeom prst="rect">
            <a:avLst/>
          </a:prstGeom>
        </p:spPr>
      </p:pic>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lstStyle/>
          <a:p>
            <a:r>
              <a:rPr lang="en-US" dirty="0"/>
              <a:t>Zūm Solutions</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p:txBody>
          <a:bodyPr/>
          <a:lstStyle/>
          <a:p>
            <a:r>
              <a:rPr lang="en-US" dirty="0"/>
              <a:t>Easy startup</a:t>
            </a:r>
          </a:p>
        </p:txBody>
      </p:sp>
      <p:pic>
        <p:nvPicPr>
          <p:cNvPr id="22" name="Picture 21">
            <a:extLst>
              <a:ext uri="{FF2B5EF4-FFF2-40B4-BE49-F238E27FC236}">
                <a16:creationId xmlns:a16="http://schemas.microsoft.com/office/drawing/2014/main" id="{6FBA94C9-886E-1C45-AC4A-B0065B17BFA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193"/>
          <a:stretch/>
        </p:blipFill>
        <p:spPr>
          <a:xfrm>
            <a:off x="5031281" y="1954923"/>
            <a:ext cx="1871394" cy="3220712"/>
          </a:xfrm>
          <a:prstGeom prst="rect">
            <a:avLst/>
          </a:prstGeom>
        </p:spPr>
      </p:pic>
      <p:pic>
        <p:nvPicPr>
          <p:cNvPr id="26" name="Picture 25">
            <a:extLst>
              <a:ext uri="{FF2B5EF4-FFF2-40B4-BE49-F238E27FC236}">
                <a16:creationId xmlns:a16="http://schemas.microsoft.com/office/drawing/2014/main" id="{A9961835-C81D-EE4E-9F7B-87E75BD95A4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331151" y="1954923"/>
            <a:ext cx="1863957" cy="3314965"/>
          </a:xfrm>
          <a:prstGeom prst="rect">
            <a:avLst/>
          </a:prstGeom>
        </p:spPr>
      </p:pic>
      <p:pic>
        <p:nvPicPr>
          <p:cNvPr id="27" name="Picture 26">
            <a:extLst>
              <a:ext uri="{FF2B5EF4-FFF2-40B4-BE49-F238E27FC236}">
                <a16:creationId xmlns:a16="http://schemas.microsoft.com/office/drawing/2014/main" id="{73310F4A-1428-8946-AC6B-687C1558150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586407" y="1954923"/>
            <a:ext cx="1871394" cy="3220711"/>
          </a:xfrm>
          <a:prstGeom prst="rect">
            <a:avLst/>
          </a:prstGeom>
        </p:spPr>
      </p:pic>
      <p:sp>
        <p:nvSpPr>
          <p:cNvPr id="28" name="Rectangle 27">
            <a:extLst>
              <a:ext uri="{FF2B5EF4-FFF2-40B4-BE49-F238E27FC236}">
                <a16:creationId xmlns:a16="http://schemas.microsoft.com/office/drawing/2014/main" id="{962F7FA9-2173-EF4B-BA77-A124F208EA19}"/>
              </a:ext>
            </a:extLst>
          </p:cNvPr>
          <p:cNvSpPr/>
          <p:nvPr/>
        </p:nvSpPr>
        <p:spPr>
          <a:xfrm>
            <a:off x="22211" y="2305615"/>
            <a:ext cx="4363700" cy="1120307"/>
          </a:xfrm>
          <a:prstGeom prst="rect">
            <a:avLst/>
          </a:prstGeom>
        </p:spPr>
        <p:txBody>
          <a:bodyPr wrap="square">
            <a:spAutoFit/>
          </a:bodyPr>
          <a:lstStyle/>
          <a:p>
            <a:pPr marL="182880" lvl="2">
              <a:lnSpc>
                <a:spcPct val="90000"/>
              </a:lnSpc>
              <a:spcBef>
                <a:spcPts val="600"/>
              </a:spcBef>
              <a:spcAft>
                <a:spcPts val="600"/>
              </a:spcAft>
              <a:buClr>
                <a:srgbClr val="007CA0"/>
              </a:buClr>
            </a:pPr>
            <a:r>
              <a:rPr lang="en-US" sz="2000" dirty="0">
                <a:solidFill>
                  <a:srgbClr val="3E484F"/>
                </a:solidFill>
              </a:rPr>
              <a:t>Programming with an app</a:t>
            </a:r>
          </a:p>
          <a:p>
            <a:pPr marL="548640" lvl="3" indent="-182880">
              <a:lnSpc>
                <a:spcPct val="90000"/>
              </a:lnSpc>
              <a:spcBef>
                <a:spcPts val="600"/>
              </a:spcBef>
              <a:spcAft>
                <a:spcPts val="600"/>
              </a:spcAft>
              <a:buClr>
                <a:srgbClr val="D7DFD7">
                  <a:lumMod val="75000"/>
                </a:srgbClr>
              </a:buClr>
              <a:buFont typeface="Wingdings" pitchFamily="2" charset="2"/>
              <a:buChar char="§"/>
            </a:pPr>
            <a:r>
              <a:rPr lang="en-US" sz="1600" dirty="0">
                <a:solidFill>
                  <a:srgbClr val="3E484F"/>
                </a:solidFill>
              </a:rPr>
              <a:t>Find the room</a:t>
            </a:r>
          </a:p>
          <a:p>
            <a:pPr marL="548640" lvl="3" indent="-182880">
              <a:lnSpc>
                <a:spcPct val="90000"/>
              </a:lnSpc>
              <a:spcBef>
                <a:spcPts val="600"/>
              </a:spcBef>
              <a:spcAft>
                <a:spcPts val="600"/>
              </a:spcAft>
              <a:buClr>
                <a:srgbClr val="D7DFD7">
                  <a:lumMod val="75000"/>
                </a:srgbClr>
              </a:buClr>
              <a:buFont typeface="Wingdings" pitchFamily="2" charset="2"/>
              <a:buChar char="§"/>
            </a:pPr>
            <a:r>
              <a:rPr lang="en-US" sz="1600" dirty="0">
                <a:solidFill>
                  <a:srgbClr val="3E484F"/>
                </a:solidFill>
              </a:rPr>
              <a:t>Adjust room settings</a:t>
            </a:r>
          </a:p>
        </p:txBody>
      </p:sp>
    </p:spTree>
    <p:extLst>
      <p:ext uri="{BB962C8B-B14F-4D97-AF65-F5344CB8AC3E}">
        <p14:creationId xmlns:p14="http://schemas.microsoft.com/office/powerpoint/2010/main" val="15248968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 application&#10;&#10;Description automatically generated">
            <a:extLst>
              <a:ext uri="{FF2B5EF4-FFF2-40B4-BE49-F238E27FC236}">
                <a16:creationId xmlns:a16="http://schemas.microsoft.com/office/drawing/2014/main" id="{9DBC1349-F260-9D44-8321-C05AD008D6D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461809" y="1460938"/>
            <a:ext cx="2120591" cy="4582510"/>
          </a:xfrm>
          <a:prstGeom prst="rect">
            <a:avLst/>
          </a:prstGeom>
        </p:spPr>
      </p:pic>
      <p:pic>
        <p:nvPicPr>
          <p:cNvPr id="20" name="Picture 19" descr="Graphical user interface, application&#10;&#10;Description automatically generated">
            <a:extLst>
              <a:ext uri="{FF2B5EF4-FFF2-40B4-BE49-F238E27FC236}">
                <a16:creationId xmlns:a16="http://schemas.microsoft.com/office/drawing/2014/main" id="{E5F0CFC6-2880-EC4C-B0DD-57DC274DC05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202085" y="1460938"/>
            <a:ext cx="2120591" cy="4582510"/>
          </a:xfrm>
          <a:prstGeom prst="rect">
            <a:avLst/>
          </a:prstGeom>
        </p:spPr>
      </p:pic>
      <p:pic>
        <p:nvPicPr>
          <p:cNvPr id="21" name="Picture 20" descr="Graphical user interface, application&#10;&#10;Description automatically generated">
            <a:extLst>
              <a:ext uri="{FF2B5EF4-FFF2-40B4-BE49-F238E27FC236}">
                <a16:creationId xmlns:a16="http://schemas.microsoft.com/office/drawing/2014/main" id="{ABA4F14F-76A9-544C-9580-B1C7678CA05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910829" y="1460938"/>
            <a:ext cx="2120591" cy="4582510"/>
          </a:xfrm>
          <a:prstGeom prst="rect">
            <a:avLst/>
          </a:prstGeom>
        </p:spPr>
      </p:pic>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lstStyle/>
          <a:p>
            <a:r>
              <a:rPr lang="en-US" dirty="0"/>
              <a:t>Zūm Solutions</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p:txBody>
          <a:bodyPr/>
          <a:lstStyle/>
          <a:p>
            <a:r>
              <a:rPr lang="en-US" dirty="0"/>
              <a:t>Easy startup</a:t>
            </a:r>
          </a:p>
        </p:txBody>
      </p:sp>
      <p:pic>
        <p:nvPicPr>
          <p:cNvPr id="12" name="Picture 11">
            <a:extLst>
              <a:ext uri="{FF2B5EF4-FFF2-40B4-BE49-F238E27FC236}">
                <a16:creationId xmlns:a16="http://schemas.microsoft.com/office/drawing/2014/main" id="{C7EBC0D2-7675-0E43-93DB-A9BBED39456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329262" y="1954924"/>
            <a:ext cx="1871808" cy="3239707"/>
          </a:xfrm>
          <a:prstGeom prst="rect">
            <a:avLst/>
          </a:prstGeom>
        </p:spPr>
      </p:pic>
      <p:pic>
        <p:nvPicPr>
          <p:cNvPr id="13" name="Picture 12">
            <a:extLst>
              <a:ext uri="{FF2B5EF4-FFF2-40B4-BE49-F238E27FC236}">
                <a16:creationId xmlns:a16="http://schemas.microsoft.com/office/drawing/2014/main" id="{87D4D3E4-7BA0-9349-9893-EDBF54C9669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2624"/>
          <a:stretch/>
        </p:blipFill>
        <p:spPr>
          <a:xfrm>
            <a:off x="9583926" y="1954924"/>
            <a:ext cx="1885332" cy="3263748"/>
          </a:xfrm>
          <a:prstGeom prst="rect">
            <a:avLst/>
          </a:prstGeom>
        </p:spPr>
      </p:pic>
      <p:pic>
        <p:nvPicPr>
          <p:cNvPr id="14" name="Picture 13">
            <a:extLst>
              <a:ext uri="{FF2B5EF4-FFF2-40B4-BE49-F238E27FC236}">
                <a16:creationId xmlns:a16="http://schemas.microsoft.com/office/drawing/2014/main" id="{BE47FB3E-9642-1343-A637-3C16E4DFA3F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2615"/>
          <a:stretch/>
        </p:blipFill>
        <p:spPr>
          <a:xfrm>
            <a:off x="5030342" y="1954924"/>
            <a:ext cx="1892030" cy="3275657"/>
          </a:xfrm>
          <a:prstGeom prst="rect">
            <a:avLst/>
          </a:prstGeom>
        </p:spPr>
      </p:pic>
      <p:sp>
        <p:nvSpPr>
          <p:cNvPr id="15" name="Rectangle 14">
            <a:extLst>
              <a:ext uri="{FF2B5EF4-FFF2-40B4-BE49-F238E27FC236}">
                <a16:creationId xmlns:a16="http://schemas.microsoft.com/office/drawing/2014/main" id="{A3C8A761-04FF-E443-8591-00ACE8A8B985}"/>
              </a:ext>
            </a:extLst>
          </p:cNvPr>
          <p:cNvSpPr/>
          <p:nvPr/>
        </p:nvSpPr>
        <p:spPr>
          <a:xfrm>
            <a:off x="22211" y="2305615"/>
            <a:ext cx="4363700" cy="1495794"/>
          </a:xfrm>
          <a:prstGeom prst="rect">
            <a:avLst/>
          </a:prstGeom>
        </p:spPr>
        <p:txBody>
          <a:bodyPr wrap="square">
            <a:spAutoFit/>
          </a:bodyPr>
          <a:lstStyle/>
          <a:p>
            <a:pPr marL="182880" lvl="2">
              <a:lnSpc>
                <a:spcPct val="90000"/>
              </a:lnSpc>
              <a:spcBef>
                <a:spcPts val="600"/>
              </a:spcBef>
              <a:spcAft>
                <a:spcPts val="600"/>
              </a:spcAft>
              <a:buClr>
                <a:srgbClr val="007CA0"/>
              </a:buClr>
            </a:pPr>
            <a:r>
              <a:rPr lang="en-US" sz="2000" dirty="0">
                <a:solidFill>
                  <a:srgbClr val="3E484F"/>
                </a:solidFill>
              </a:rPr>
              <a:t>Programming with an app</a:t>
            </a:r>
          </a:p>
          <a:p>
            <a:pPr marL="548640" lvl="3" indent="-182880">
              <a:lnSpc>
                <a:spcPct val="90000"/>
              </a:lnSpc>
              <a:spcBef>
                <a:spcPts val="600"/>
              </a:spcBef>
              <a:spcAft>
                <a:spcPts val="600"/>
              </a:spcAft>
              <a:buClr>
                <a:srgbClr val="D7DFD7">
                  <a:lumMod val="75000"/>
                </a:srgbClr>
              </a:buClr>
              <a:buFont typeface="Wingdings" pitchFamily="2" charset="2"/>
              <a:buChar char="§"/>
            </a:pPr>
            <a:r>
              <a:rPr lang="en-US" sz="1600" dirty="0">
                <a:solidFill>
                  <a:srgbClr val="3E484F"/>
                </a:solidFill>
              </a:rPr>
              <a:t>Select keypads</a:t>
            </a:r>
          </a:p>
          <a:p>
            <a:pPr marL="548640" lvl="3" indent="-182880">
              <a:lnSpc>
                <a:spcPct val="90000"/>
              </a:lnSpc>
              <a:spcBef>
                <a:spcPts val="600"/>
              </a:spcBef>
              <a:spcAft>
                <a:spcPts val="600"/>
              </a:spcAft>
              <a:buClr>
                <a:srgbClr val="D7DFD7">
                  <a:lumMod val="75000"/>
                </a:srgbClr>
              </a:buClr>
              <a:buFont typeface="Wingdings" pitchFamily="2" charset="2"/>
              <a:buChar char="§"/>
            </a:pPr>
            <a:r>
              <a:rPr lang="en-US" sz="1600" dirty="0">
                <a:solidFill>
                  <a:srgbClr val="3E484F"/>
                </a:solidFill>
              </a:rPr>
              <a:t>Program scenes</a:t>
            </a:r>
          </a:p>
          <a:p>
            <a:pPr marL="548640" lvl="3" indent="-182880">
              <a:lnSpc>
                <a:spcPct val="90000"/>
              </a:lnSpc>
              <a:spcBef>
                <a:spcPts val="600"/>
              </a:spcBef>
              <a:spcAft>
                <a:spcPts val="600"/>
              </a:spcAft>
              <a:buClr>
                <a:srgbClr val="D7DFD7">
                  <a:lumMod val="75000"/>
                </a:srgbClr>
              </a:buClr>
              <a:buFont typeface="Wingdings" pitchFamily="2" charset="2"/>
              <a:buChar char="§"/>
            </a:pPr>
            <a:r>
              <a:rPr lang="en-US" sz="1600" dirty="0">
                <a:solidFill>
                  <a:srgbClr val="3E484F"/>
                </a:solidFill>
              </a:rPr>
              <a:t>Assign to keypad buttons</a:t>
            </a:r>
          </a:p>
        </p:txBody>
      </p:sp>
    </p:spTree>
    <p:extLst>
      <p:ext uri="{BB962C8B-B14F-4D97-AF65-F5344CB8AC3E}">
        <p14:creationId xmlns:p14="http://schemas.microsoft.com/office/powerpoint/2010/main" val="6860936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lstStyle/>
          <a:p>
            <a:r>
              <a:rPr lang="en-US" dirty="0"/>
              <a:t>Zūm Solutions</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p:txBody>
          <a:bodyPr/>
          <a:lstStyle/>
          <a:p>
            <a:r>
              <a:rPr lang="en-US" dirty="0"/>
              <a:t>Advanced startup – Still easy!</a:t>
            </a:r>
          </a:p>
        </p:txBody>
      </p:sp>
      <p:sp>
        <p:nvSpPr>
          <p:cNvPr id="15" name="Rectangle 14">
            <a:extLst>
              <a:ext uri="{FF2B5EF4-FFF2-40B4-BE49-F238E27FC236}">
                <a16:creationId xmlns:a16="http://schemas.microsoft.com/office/drawing/2014/main" id="{A3C8A761-04FF-E443-8591-00ACE8A8B985}"/>
              </a:ext>
            </a:extLst>
          </p:cNvPr>
          <p:cNvSpPr/>
          <p:nvPr/>
        </p:nvSpPr>
        <p:spPr>
          <a:xfrm>
            <a:off x="342900" y="2271760"/>
            <a:ext cx="4363700" cy="2536079"/>
          </a:xfrm>
          <a:prstGeom prst="rect">
            <a:avLst/>
          </a:prstGeom>
        </p:spPr>
        <p:txBody>
          <a:bodyPr wrap="square">
            <a:spAutoFit/>
          </a:bodyPr>
          <a:lstStyle/>
          <a:p>
            <a:pPr marL="182880" lvl="2">
              <a:lnSpc>
                <a:spcPct val="90000"/>
              </a:lnSpc>
              <a:spcBef>
                <a:spcPts val="600"/>
              </a:spcBef>
              <a:spcAft>
                <a:spcPts val="600"/>
              </a:spcAft>
              <a:buClr>
                <a:srgbClr val="007CA0"/>
              </a:buClr>
            </a:pPr>
            <a:r>
              <a:rPr lang="en-US" sz="2000" dirty="0">
                <a:solidFill>
                  <a:srgbClr val="3E484F"/>
                </a:solidFill>
              </a:rPr>
              <a:t>Programming with an app</a:t>
            </a:r>
          </a:p>
          <a:p>
            <a:pPr marL="548640" lvl="3" indent="-182880">
              <a:lnSpc>
                <a:spcPct val="90000"/>
              </a:lnSpc>
              <a:spcBef>
                <a:spcPts val="600"/>
              </a:spcBef>
              <a:spcAft>
                <a:spcPts val="600"/>
              </a:spcAft>
              <a:buClr>
                <a:srgbClr val="D7DFD7">
                  <a:lumMod val="75000"/>
                </a:srgbClr>
              </a:buClr>
              <a:buFont typeface="Wingdings" pitchFamily="2" charset="2"/>
              <a:buChar char="§"/>
            </a:pPr>
            <a:r>
              <a:rPr lang="en-US" sz="1600" dirty="0">
                <a:solidFill>
                  <a:srgbClr val="3E484F"/>
                </a:solidFill>
              </a:rPr>
              <a:t>Advanced programming for 4 and 6 button keypads. </a:t>
            </a:r>
          </a:p>
          <a:p>
            <a:pPr marL="548640" lvl="3" indent="-182880">
              <a:lnSpc>
                <a:spcPct val="90000"/>
              </a:lnSpc>
              <a:spcBef>
                <a:spcPts val="600"/>
              </a:spcBef>
              <a:spcAft>
                <a:spcPts val="600"/>
              </a:spcAft>
              <a:buClr>
                <a:srgbClr val="D7DFD7">
                  <a:lumMod val="75000"/>
                </a:srgbClr>
              </a:buClr>
              <a:buFont typeface="Wingdings" pitchFamily="2" charset="2"/>
              <a:buChar char="§"/>
            </a:pPr>
            <a:r>
              <a:rPr lang="en-US" sz="1600" dirty="0">
                <a:solidFill>
                  <a:srgbClr val="3E484F"/>
                </a:solidFill>
              </a:rPr>
              <a:t>No new hardware required. Just firmware update on keypad, </a:t>
            </a:r>
            <a:r>
              <a:rPr lang="en-US" sz="1600" dirty="0" err="1">
                <a:solidFill>
                  <a:srgbClr val="3E484F"/>
                </a:solidFill>
              </a:rPr>
              <a:t>netbridge</a:t>
            </a:r>
            <a:r>
              <a:rPr lang="en-US" sz="1600" dirty="0">
                <a:solidFill>
                  <a:srgbClr val="3E484F"/>
                </a:solidFill>
              </a:rPr>
              <a:t> and Jbox.</a:t>
            </a:r>
          </a:p>
          <a:p>
            <a:pPr marL="548640" lvl="3" indent="-182880">
              <a:lnSpc>
                <a:spcPct val="90000"/>
              </a:lnSpc>
              <a:spcBef>
                <a:spcPts val="600"/>
              </a:spcBef>
              <a:spcAft>
                <a:spcPts val="600"/>
              </a:spcAft>
              <a:buClr>
                <a:srgbClr val="D7DFD7">
                  <a:lumMod val="75000"/>
                </a:srgbClr>
              </a:buClr>
              <a:buFont typeface="Wingdings" pitchFamily="2" charset="2"/>
              <a:buChar char="§"/>
            </a:pPr>
            <a:r>
              <a:rPr lang="en-US" sz="1600" dirty="0">
                <a:solidFill>
                  <a:srgbClr val="3E484F"/>
                </a:solidFill>
              </a:rPr>
              <a:t>Use PUF file v1.06.07 or newer</a:t>
            </a:r>
          </a:p>
          <a:p>
            <a:pPr marL="365760" lvl="3">
              <a:lnSpc>
                <a:spcPct val="90000"/>
              </a:lnSpc>
              <a:spcBef>
                <a:spcPts val="600"/>
              </a:spcBef>
              <a:spcAft>
                <a:spcPts val="600"/>
              </a:spcAft>
              <a:buClr>
                <a:srgbClr val="D7DFD7">
                  <a:lumMod val="75000"/>
                </a:srgbClr>
              </a:buClr>
            </a:pPr>
            <a:endParaRPr lang="en-US" sz="1600" dirty="0">
              <a:solidFill>
                <a:srgbClr val="3E484F"/>
              </a:solidFill>
            </a:endParaRPr>
          </a:p>
        </p:txBody>
      </p:sp>
      <p:sp>
        <p:nvSpPr>
          <p:cNvPr id="16" name="Rectangle 15">
            <a:extLst>
              <a:ext uri="{FF2B5EF4-FFF2-40B4-BE49-F238E27FC236}">
                <a16:creationId xmlns:a16="http://schemas.microsoft.com/office/drawing/2014/main" id="{CC51E4F4-6F8B-4E43-B6A5-0BC06E9A2874}"/>
              </a:ext>
            </a:extLst>
          </p:cNvPr>
          <p:cNvSpPr/>
          <p:nvPr/>
        </p:nvSpPr>
        <p:spPr>
          <a:xfrm>
            <a:off x="5240596" y="1413063"/>
            <a:ext cx="6814769" cy="4838248"/>
          </a:xfrm>
          <a:prstGeom prst="rect">
            <a:avLst/>
          </a:prstGeom>
        </p:spPr>
        <p:txBody>
          <a:bodyPr wrap="square">
            <a:spAutoFit/>
          </a:bodyPr>
          <a:lstStyle/>
          <a:p>
            <a:pPr marL="182880" lvl="2">
              <a:lnSpc>
                <a:spcPct val="90000"/>
              </a:lnSpc>
              <a:spcBef>
                <a:spcPts val="600"/>
              </a:spcBef>
              <a:spcAft>
                <a:spcPts val="600"/>
              </a:spcAft>
              <a:buClr>
                <a:srgbClr val="007CA0"/>
              </a:buClr>
            </a:pPr>
            <a:r>
              <a:rPr lang="en-US" sz="2000" dirty="0">
                <a:solidFill>
                  <a:srgbClr val="3E484F"/>
                </a:solidFill>
              </a:rPr>
              <a:t>Programming with an app</a:t>
            </a:r>
          </a:p>
          <a:p>
            <a:pPr marL="285750" lvl="0" indent="-285750">
              <a:buFont typeface="Arial" panose="020B0604020202020204" pitchFamily="34" charset="0"/>
              <a:buChar char="•"/>
            </a:pPr>
            <a:r>
              <a:rPr lang="en-US" sz="1400" dirty="0"/>
              <a:t>Recall a Scene / Off</a:t>
            </a:r>
          </a:p>
          <a:p>
            <a:pPr marL="742950" lvl="1" indent="-285750">
              <a:buFont typeface="Arial" panose="020B0604020202020204" pitchFamily="34" charset="0"/>
              <a:buChar char="•"/>
            </a:pPr>
            <a:r>
              <a:rPr lang="en-US" sz="1400" dirty="0"/>
              <a:t>You pick which scene gets recalled (1-16 or Off)</a:t>
            </a:r>
          </a:p>
          <a:p>
            <a:pPr marL="742950" lvl="1" indent="-285750">
              <a:buFont typeface="Arial" panose="020B0604020202020204" pitchFamily="34" charset="0"/>
              <a:buChar char="•"/>
            </a:pPr>
            <a:r>
              <a:rPr lang="en-US" sz="1400" dirty="0"/>
              <a:t>You can pick which dimmers that button affects</a:t>
            </a:r>
          </a:p>
          <a:p>
            <a:pPr marL="742950" lvl="1" indent="-285750">
              <a:buFont typeface="Arial" panose="020B0604020202020204" pitchFamily="34" charset="0"/>
              <a:buChar char="•"/>
            </a:pPr>
            <a:r>
              <a:rPr lang="en-US" sz="1400" dirty="0"/>
              <a:t>Tapping recalls the specified scene</a:t>
            </a:r>
          </a:p>
          <a:p>
            <a:pPr marL="742950" lvl="1" indent="-285750">
              <a:buFont typeface="Arial" panose="020B0604020202020204" pitchFamily="34" charset="0"/>
              <a:buChar char="•"/>
            </a:pPr>
            <a:r>
              <a:rPr lang="en-US" sz="1400" dirty="0"/>
              <a:t>Holding can Save the scene or perform a Raise / Lower</a:t>
            </a:r>
          </a:p>
          <a:p>
            <a:pPr marL="285750" lvl="0" indent="-285750">
              <a:buFont typeface="Arial" panose="020B0604020202020204" pitchFamily="34" charset="0"/>
              <a:buChar char="•"/>
            </a:pPr>
            <a:r>
              <a:rPr lang="en-US" sz="1400" dirty="0"/>
              <a:t>Toggle</a:t>
            </a:r>
          </a:p>
          <a:p>
            <a:pPr marL="742950" lvl="1" indent="-285750">
              <a:buFont typeface="Arial" panose="020B0604020202020204" pitchFamily="34" charset="0"/>
              <a:buChar char="•"/>
            </a:pPr>
            <a:r>
              <a:rPr lang="en-US" sz="1400" dirty="0"/>
              <a:t>You can pick a single dimmer that is affected</a:t>
            </a:r>
          </a:p>
          <a:p>
            <a:pPr marL="742950" lvl="1" indent="-285750">
              <a:buFont typeface="Arial" panose="020B0604020202020204" pitchFamily="34" charset="0"/>
              <a:buChar char="•"/>
            </a:pPr>
            <a:r>
              <a:rPr lang="en-US" sz="1400" dirty="0"/>
              <a:t>Tapping toggles the dimmer</a:t>
            </a:r>
          </a:p>
          <a:p>
            <a:pPr marL="742950" lvl="1" indent="-285750">
              <a:buFont typeface="Arial" panose="020B0604020202020204" pitchFamily="34" charset="0"/>
              <a:buChar char="•"/>
            </a:pPr>
            <a:r>
              <a:rPr lang="en-US" sz="1400" dirty="0"/>
              <a:t>Holding cycle dims the dimmer</a:t>
            </a:r>
          </a:p>
          <a:p>
            <a:pPr marL="285750" lvl="0" indent="-285750">
              <a:buFont typeface="Arial" panose="020B0604020202020204" pitchFamily="34" charset="0"/>
              <a:buChar char="•"/>
            </a:pPr>
            <a:r>
              <a:rPr lang="en-US" sz="1400" dirty="0"/>
              <a:t>Raise / Lower</a:t>
            </a:r>
          </a:p>
          <a:p>
            <a:pPr marL="742950" lvl="1" indent="-285750">
              <a:buFont typeface="Arial" panose="020B0604020202020204" pitchFamily="34" charset="0"/>
              <a:buChar char="•"/>
            </a:pPr>
            <a:r>
              <a:rPr lang="en-US" sz="1400" dirty="0"/>
              <a:t>Tapping triggers a step up / down</a:t>
            </a:r>
          </a:p>
          <a:p>
            <a:pPr marL="742950" lvl="1" indent="-285750">
              <a:buFont typeface="Arial" panose="020B0604020202020204" pitchFamily="34" charset="0"/>
              <a:buChar char="•"/>
            </a:pPr>
            <a:r>
              <a:rPr lang="en-US" sz="1400" dirty="0"/>
              <a:t>Holding Ramps Up / Down</a:t>
            </a:r>
          </a:p>
          <a:p>
            <a:pPr marL="742950" lvl="1" indent="-285750">
              <a:buFont typeface="Arial" panose="020B0604020202020204" pitchFamily="34" charset="0"/>
              <a:buChar char="•"/>
            </a:pPr>
            <a:r>
              <a:rPr lang="en-US" sz="1400" dirty="0"/>
              <a:t>You can pick which dimmers that button affects</a:t>
            </a:r>
          </a:p>
          <a:p>
            <a:pPr marL="285750" lvl="0" indent="-285750">
              <a:buFont typeface="Arial" panose="020B0604020202020204" pitchFamily="34" charset="0"/>
              <a:buChar char="•"/>
            </a:pPr>
            <a:r>
              <a:rPr lang="en-US" sz="1400" dirty="0"/>
              <a:t>Disable Sensors</a:t>
            </a:r>
          </a:p>
          <a:p>
            <a:pPr marL="742950" lvl="1" indent="-285750">
              <a:buFont typeface="Arial" panose="020B0604020202020204" pitchFamily="34" charset="0"/>
              <a:buChar char="•"/>
            </a:pPr>
            <a:r>
              <a:rPr lang="en-US" sz="1400" dirty="0"/>
              <a:t>Button disables sensors for an hour when tapped</a:t>
            </a:r>
          </a:p>
          <a:p>
            <a:pPr marL="742950" lvl="1" indent="-285750">
              <a:buFont typeface="Arial" panose="020B0604020202020204" pitchFamily="34" charset="0"/>
              <a:buChar char="•"/>
            </a:pPr>
            <a:r>
              <a:rPr lang="en-US" sz="1400" dirty="0"/>
              <a:t>Button re-enables sensors when held</a:t>
            </a:r>
          </a:p>
          <a:p>
            <a:pPr marL="742950" lvl="1" indent="-285750">
              <a:buFont typeface="Arial" panose="020B0604020202020204" pitchFamily="34" charset="0"/>
              <a:buChar char="•"/>
            </a:pPr>
            <a:r>
              <a:rPr lang="en-US" sz="1400" dirty="0"/>
              <a:t>Affects all dimmers in the Room</a:t>
            </a:r>
          </a:p>
          <a:p>
            <a:pPr marL="285750" lvl="0" indent="-285750">
              <a:buFont typeface="Arial" panose="020B0604020202020204" pitchFamily="34" charset="0"/>
              <a:buChar char="•"/>
            </a:pPr>
            <a:r>
              <a:rPr lang="en-US" sz="1400" dirty="0"/>
              <a:t>AV Action</a:t>
            </a:r>
          </a:p>
          <a:p>
            <a:pPr marL="742950" lvl="1" indent="-285750">
              <a:buFont typeface="Arial" panose="020B0604020202020204" pitchFamily="34" charset="0"/>
              <a:buChar char="•"/>
            </a:pPr>
            <a:r>
              <a:rPr lang="en-US" sz="1400" dirty="0"/>
              <a:t>Sends message (button Tap or Hold) to AV Bridge for AV integration</a:t>
            </a:r>
          </a:p>
          <a:p>
            <a:pPr marL="365760" lvl="3">
              <a:lnSpc>
                <a:spcPct val="90000"/>
              </a:lnSpc>
              <a:spcBef>
                <a:spcPts val="600"/>
              </a:spcBef>
              <a:spcAft>
                <a:spcPts val="600"/>
              </a:spcAft>
              <a:buClr>
                <a:srgbClr val="D7DFD7">
                  <a:lumMod val="75000"/>
                </a:srgbClr>
              </a:buClr>
            </a:pPr>
            <a:endParaRPr lang="en-US" sz="1600" dirty="0">
              <a:solidFill>
                <a:srgbClr val="3E484F"/>
              </a:solidFill>
            </a:endParaRPr>
          </a:p>
        </p:txBody>
      </p:sp>
    </p:spTree>
    <p:extLst>
      <p:ext uri="{BB962C8B-B14F-4D97-AF65-F5344CB8AC3E}">
        <p14:creationId xmlns:p14="http://schemas.microsoft.com/office/powerpoint/2010/main" val="40212748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lstStyle/>
          <a:p>
            <a:r>
              <a:rPr lang="en-US" dirty="0"/>
              <a:t>Zūm Solutions</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p:txBody>
          <a:bodyPr/>
          <a:lstStyle/>
          <a:p>
            <a:r>
              <a:rPr lang="en-US" dirty="0"/>
              <a:t>Network setup</a:t>
            </a:r>
          </a:p>
        </p:txBody>
      </p:sp>
      <p:sp>
        <p:nvSpPr>
          <p:cNvPr id="15" name="Rectangle 14">
            <a:extLst>
              <a:ext uri="{FF2B5EF4-FFF2-40B4-BE49-F238E27FC236}">
                <a16:creationId xmlns:a16="http://schemas.microsoft.com/office/drawing/2014/main" id="{A3C8A761-04FF-E443-8591-00ACE8A8B985}"/>
              </a:ext>
            </a:extLst>
          </p:cNvPr>
          <p:cNvSpPr/>
          <p:nvPr/>
        </p:nvSpPr>
        <p:spPr>
          <a:xfrm>
            <a:off x="342900" y="2271759"/>
            <a:ext cx="5994838" cy="3002360"/>
          </a:xfrm>
          <a:prstGeom prst="rect">
            <a:avLst/>
          </a:prstGeom>
        </p:spPr>
        <p:txBody>
          <a:bodyPr wrap="square">
            <a:spAutoFit/>
          </a:bodyPr>
          <a:lstStyle/>
          <a:p>
            <a:pPr marL="0" lvl="1" indent="-274320">
              <a:lnSpc>
                <a:spcPct val="90000"/>
              </a:lnSpc>
              <a:spcBef>
                <a:spcPts val="600"/>
              </a:spcBef>
              <a:spcAft>
                <a:spcPts val="600"/>
              </a:spcAft>
              <a:buClr>
                <a:srgbClr val="007CA0"/>
              </a:buClr>
            </a:pPr>
            <a:r>
              <a:rPr lang="en-US" sz="2000" dirty="0">
                <a:solidFill>
                  <a:srgbClr val="3E484F"/>
                </a:solidFill>
              </a:rPr>
              <a:t>Zūm HUB</a:t>
            </a:r>
          </a:p>
          <a:p>
            <a:pPr lvl="1" indent="-171450">
              <a:lnSpc>
                <a:spcPct val="90000"/>
              </a:lnSpc>
              <a:buFont typeface="Arial" panose="020B0604020202020204" pitchFamily="34" charset="0"/>
              <a:buChar char="•"/>
            </a:pPr>
            <a:r>
              <a:rPr lang="en-US" sz="2000" dirty="0"/>
              <a:t>All room data is auto-populated into Zūm hub</a:t>
            </a:r>
          </a:p>
          <a:p>
            <a:pPr lvl="1" indent="-171450">
              <a:lnSpc>
                <a:spcPct val="90000"/>
              </a:lnSpc>
              <a:buFont typeface="Arial" panose="020B0604020202020204" pitchFamily="34" charset="0"/>
              <a:buChar char="•"/>
            </a:pPr>
            <a:r>
              <a:rPr lang="en-US" sz="2000" dirty="0"/>
              <a:t>Custom label spaces by Floor and space type</a:t>
            </a:r>
          </a:p>
          <a:p>
            <a:pPr lvl="2" indent="-171450">
              <a:lnSpc>
                <a:spcPct val="90000"/>
              </a:lnSpc>
            </a:pPr>
            <a:r>
              <a:rPr lang="en-US" sz="2000" dirty="0"/>
              <a:t>First Floor</a:t>
            </a:r>
          </a:p>
          <a:p>
            <a:pPr lvl="2" indent="-171450">
              <a:lnSpc>
                <a:spcPct val="90000"/>
              </a:lnSpc>
            </a:pPr>
            <a:r>
              <a:rPr lang="en-US" sz="2000" dirty="0"/>
              <a:t>Second floor</a:t>
            </a:r>
          </a:p>
          <a:p>
            <a:pPr lvl="3" indent="-171450">
              <a:lnSpc>
                <a:spcPct val="90000"/>
              </a:lnSpc>
            </a:pPr>
            <a:r>
              <a:rPr lang="en-US" sz="1600" dirty="0"/>
              <a:t>Nurses Station</a:t>
            </a:r>
          </a:p>
          <a:p>
            <a:pPr lvl="3" indent="-171450">
              <a:lnSpc>
                <a:spcPct val="90000"/>
              </a:lnSpc>
            </a:pPr>
            <a:r>
              <a:rPr lang="en-US" sz="1600" dirty="0"/>
              <a:t>Exam Rooms</a:t>
            </a:r>
          </a:p>
          <a:p>
            <a:pPr lvl="3" indent="-171450">
              <a:lnSpc>
                <a:spcPct val="90000"/>
              </a:lnSpc>
            </a:pPr>
            <a:r>
              <a:rPr lang="en-US" sz="1600" dirty="0"/>
              <a:t>Patient Room</a:t>
            </a:r>
          </a:p>
          <a:p>
            <a:pPr lvl="3"/>
            <a:r>
              <a:rPr lang="en-US" sz="1050" dirty="0"/>
              <a:t>PR201</a:t>
            </a:r>
          </a:p>
          <a:p>
            <a:pPr lvl="3"/>
            <a:r>
              <a:rPr lang="en-US" sz="1050" dirty="0"/>
              <a:t>PR202</a:t>
            </a:r>
          </a:p>
          <a:p>
            <a:pPr lvl="3"/>
            <a:r>
              <a:rPr lang="en-US" sz="1050" dirty="0"/>
              <a:t>PR203</a:t>
            </a:r>
          </a:p>
          <a:p>
            <a:pPr marL="365760" lvl="3">
              <a:lnSpc>
                <a:spcPct val="90000"/>
              </a:lnSpc>
              <a:spcBef>
                <a:spcPts val="600"/>
              </a:spcBef>
              <a:spcAft>
                <a:spcPts val="600"/>
              </a:spcAft>
              <a:buClr>
                <a:srgbClr val="D7DFD7">
                  <a:lumMod val="75000"/>
                </a:srgbClr>
              </a:buClr>
            </a:pPr>
            <a:endParaRPr lang="en-US" sz="1600" dirty="0">
              <a:solidFill>
                <a:srgbClr val="3E484F"/>
              </a:solidFill>
            </a:endParaRPr>
          </a:p>
        </p:txBody>
      </p:sp>
      <p:pic>
        <p:nvPicPr>
          <p:cNvPr id="6" name="Picture 3" descr="cid:image003.png@01D47165.12C73DF0">
            <a:extLst>
              <a:ext uri="{FF2B5EF4-FFF2-40B4-BE49-F238E27FC236}">
                <a16:creationId xmlns:a16="http://schemas.microsoft.com/office/drawing/2014/main" id="{349A4C14-301D-2645-BB10-E6BACEE3F67D}"/>
              </a:ext>
            </a:extLst>
          </p:cNvPr>
          <p:cNvPicPr>
            <a:picLocks noChangeAspect="1" noChangeArrowheads="1"/>
          </p:cNvPicPr>
          <p:nvPr/>
        </p:nvPicPr>
        <p:blipFill rotWithShape="1">
          <a:blip r:embed="rId2" r:link="rId3">
            <a:extLst>
              <a:ext uri="{28A0092B-C50C-407E-A947-70E740481C1C}">
                <a14:useLocalDpi xmlns:a14="http://schemas.microsoft.com/office/drawing/2010/main"/>
              </a:ext>
            </a:extLst>
          </a:blip>
          <a:srcRect/>
          <a:stretch>
            <a:fillRect/>
          </a:stretch>
        </p:blipFill>
        <p:spPr bwMode="auto">
          <a:xfrm>
            <a:off x="9428174" y="1485901"/>
            <a:ext cx="1479145" cy="4400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0008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lstStyle/>
          <a:p>
            <a:r>
              <a:rPr lang="en-US" dirty="0"/>
              <a:t>Zūm Solutions</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p:txBody>
          <a:bodyPr/>
          <a:lstStyle/>
          <a:p>
            <a:r>
              <a:rPr lang="en-US" dirty="0"/>
              <a:t>Network setup</a:t>
            </a:r>
          </a:p>
        </p:txBody>
      </p:sp>
      <p:sp>
        <p:nvSpPr>
          <p:cNvPr id="15" name="Rectangle 14">
            <a:extLst>
              <a:ext uri="{FF2B5EF4-FFF2-40B4-BE49-F238E27FC236}">
                <a16:creationId xmlns:a16="http://schemas.microsoft.com/office/drawing/2014/main" id="{A3C8A761-04FF-E443-8591-00ACE8A8B985}"/>
              </a:ext>
            </a:extLst>
          </p:cNvPr>
          <p:cNvSpPr/>
          <p:nvPr/>
        </p:nvSpPr>
        <p:spPr>
          <a:xfrm>
            <a:off x="342900" y="2271759"/>
            <a:ext cx="5994838" cy="1852815"/>
          </a:xfrm>
          <a:prstGeom prst="rect">
            <a:avLst/>
          </a:prstGeom>
        </p:spPr>
        <p:txBody>
          <a:bodyPr wrap="square">
            <a:spAutoFit/>
          </a:bodyPr>
          <a:lstStyle/>
          <a:p>
            <a:pPr marL="0" lvl="1" indent="-274320">
              <a:lnSpc>
                <a:spcPct val="90000"/>
              </a:lnSpc>
              <a:spcBef>
                <a:spcPts val="600"/>
              </a:spcBef>
              <a:spcAft>
                <a:spcPts val="600"/>
              </a:spcAft>
              <a:buClr>
                <a:srgbClr val="007CA0"/>
              </a:buClr>
            </a:pPr>
            <a:r>
              <a:rPr lang="en-US" sz="2000" dirty="0">
                <a:solidFill>
                  <a:srgbClr val="3E484F"/>
                </a:solidFill>
              </a:rPr>
              <a:t>Zūm HUB</a:t>
            </a:r>
          </a:p>
          <a:p>
            <a:pPr lvl="1" indent="-171450">
              <a:lnSpc>
                <a:spcPct val="90000"/>
              </a:lnSpc>
              <a:buFont typeface="Arial" panose="020B0604020202020204" pitchFamily="34" charset="0"/>
              <a:buChar char="•"/>
            </a:pPr>
            <a:r>
              <a:rPr lang="en-US" sz="2000" dirty="0"/>
              <a:t>View all room/space status data</a:t>
            </a:r>
          </a:p>
          <a:p>
            <a:pPr lvl="1" indent="-171450">
              <a:lnSpc>
                <a:spcPct val="90000"/>
              </a:lnSpc>
              <a:buFont typeface="Arial" panose="020B0604020202020204" pitchFamily="34" charset="0"/>
              <a:buChar char="•"/>
            </a:pPr>
            <a:r>
              <a:rPr lang="en-US" sz="2000" dirty="0"/>
              <a:t>By floor</a:t>
            </a:r>
          </a:p>
          <a:p>
            <a:pPr lvl="1" indent="-171450">
              <a:lnSpc>
                <a:spcPct val="90000"/>
              </a:lnSpc>
              <a:buFont typeface="Arial" panose="020B0604020202020204" pitchFamily="34" charset="0"/>
              <a:buChar char="•"/>
            </a:pPr>
            <a:r>
              <a:rPr lang="en-US" sz="2000" dirty="0"/>
              <a:t>By space type</a:t>
            </a:r>
          </a:p>
          <a:p>
            <a:pPr lvl="1" indent="-171450">
              <a:lnSpc>
                <a:spcPct val="90000"/>
              </a:lnSpc>
              <a:buFont typeface="Arial" panose="020B0604020202020204" pitchFamily="34" charset="0"/>
              <a:buChar char="•"/>
            </a:pPr>
            <a:r>
              <a:rPr lang="en-US" sz="2000" dirty="0"/>
              <a:t>By individual space</a:t>
            </a:r>
          </a:p>
          <a:p>
            <a:pPr marL="365760" lvl="3">
              <a:lnSpc>
                <a:spcPct val="90000"/>
              </a:lnSpc>
              <a:spcBef>
                <a:spcPts val="600"/>
              </a:spcBef>
              <a:spcAft>
                <a:spcPts val="600"/>
              </a:spcAft>
              <a:buClr>
                <a:srgbClr val="D7DFD7">
                  <a:lumMod val="75000"/>
                </a:srgbClr>
              </a:buClr>
            </a:pPr>
            <a:endParaRPr lang="en-US" sz="1600" dirty="0">
              <a:solidFill>
                <a:srgbClr val="3E484F"/>
              </a:solidFill>
            </a:endParaRPr>
          </a:p>
        </p:txBody>
      </p:sp>
      <p:pic>
        <p:nvPicPr>
          <p:cNvPr id="7" name="Picture 1" descr="cid:image003.png@01D47165.12C73DF0">
            <a:extLst>
              <a:ext uri="{FF2B5EF4-FFF2-40B4-BE49-F238E27FC236}">
                <a16:creationId xmlns:a16="http://schemas.microsoft.com/office/drawing/2014/main" id="{8A3D21C3-6C60-AE40-A7D6-CE5292269A4A}"/>
              </a:ext>
            </a:extLst>
          </p:cNvPr>
          <p:cNvPicPr>
            <a:picLocks noChangeAspect="1" noChangeArrowheads="1"/>
          </p:cNvPicPr>
          <p:nvPr/>
        </p:nvPicPr>
        <p:blipFill rotWithShape="1">
          <a:blip r:embed="rId2" r:link="rId3" cstate="hqprint">
            <a:extLst>
              <a:ext uri="{28A0092B-C50C-407E-A947-70E740481C1C}">
                <a14:useLocalDpi xmlns:a14="http://schemas.microsoft.com/office/drawing/2010/main"/>
              </a:ext>
            </a:extLst>
          </a:blip>
          <a:srcRect r="-2" b="-2"/>
          <a:stretch>
            <a:fillRect/>
          </a:stretch>
        </p:blipFill>
        <p:spPr bwMode="auto">
          <a:xfrm>
            <a:off x="5307725" y="1485901"/>
            <a:ext cx="6440714" cy="4414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4673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lstStyle/>
          <a:p>
            <a:r>
              <a:rPr lang="en-US" dirty="0"/>
              <a:t>Zūm Solutions</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p:txBody>
          <a:bodyPr/>
          <a:lstStyle/>
          <a:p>
            <a:r>
              <a:rPr lang="en-US" dirty="0"/>
              <a:t>Network setup</a:t>
            </a:r>
          </a:p>
        </p:txBody>
      </p:sp>
      <p:sp>
        <p:nvSpPr>
          <p:cNvPr id="15" name="Rectangle 14">
            <a:extLst>
              <a:ext uri="{FF2B5EF4-FFF2-40B4-BE49-F238E27FC236}">
                <a16:creationId xmlns:a16="http://schemas.microsoft.com/office/drawing/2014/main" id="{A3C8A761-04FF-E443-8591-00ACE8A8B985}"/>
              </a:ext>
            </a:extLst>
          </p:cNvPr>
          <p:cNvSpPr/>
          <p:nvPr/>
        </p:nvSpPr>
        <p:spPr>
          <a:xfrm>
            <a:off x="342900" y="2271759"/>
            <a:ext cx="5994838" cy="2683812"/>
          </a:xfrm>
          <a:prstGeom prst="rect">
            <a:avLst/>
          </a:prstGeom>
        </p:spPr>
        <p:txBody>
          <a:bodyPr wrap="square">
            <a:spAutoFit/>
          </a:bodyPr>
          <a:lstStyle/>
          <a:p>
            <a:pPr marL="0" lvl="1" indent="-274320">
              <a:lnSpc>
                <a:spcPct val="90000"/>
              </a:lnSpc>
              <a:spcBef>
                <a:spcPts val="600"/>
              </a:spcBef>
              <a:spcAft>
                <a:spcPts val="600"/>
              </a:spcAft>
              <a:buClr>
                <a:srgbClr val="007CA0"/>
              </a:buClr>
            </a:pPr>
            <a:r>
              <a:rPr lang="en-US" sz="2000" dirty="0">
                <a:solidFill>
                  <a:srgbClr val="3E484F"/>
                </a:solidFill>
              </a:rPr>
              <a:t>Zūm HUB</a:t>
            </a:r>
          </a:p>
          <a:p>
            <a:pPr lvl="1" indent="-171450">
              <a:lnSpc>
                <a:spcPct val="90000"/>
              </a:lnSpc>
              <a:buFont typeface="Arial" panose="020B0604020202020204" pitchFamily="34" charset="0"/>
              <a:buChar char="•"/>
            </a:pPr>
            <a:r>
              <a:rPr lang="en-US" sz="2000" dirty="0"/>
              <a:t>Create custom day pattern schedules</a:t>
            </a:r>
          </a:p>
          <a:p>
            <a:pPr lvl="2" indent="-171450">
              <a:lnSpc>
                <a:spcPct val="90000"/>
              </a:lnSpc>
              <a:buFont typeface="Arial" panose="020B0604020202020204" pitchFamily="34" charset="0"/>
              <a:buChar char="•"/>
            </a:pPr>
            <a:r>
              <a:rPr lang="en-US" sz="2000" dirty="0"/>
              <a:t>Weekday</a:t>
            </a:r>
          </a:p>
          <a:p>
            <a:pPr lvl="2" indent="-171450">
              <a:lnSpc>
                <a:spcPct val="90000"/>
              </a:lnSpc>
              <a:buFont typeface="Arial" panose="020B0604020202020204" pitchFamily="34" charset="0"/>
              <a:buChar char="•"/>
            </a:pPr>
            <a:r>
              <a:rPr lang="en-US" sz="2000" dirty="0"/>
              <a:t>Work day</a:t>
            </a:r>
          </a:p>
          <a:p>
            <a:pPr lvl="2" indent="-171450">
              <a:lnSpc>
                <a:spcPct val="90000"/>
              </a:lnSpc>
              <a:buFont typeface="Arial" panose="020B0604020202020204" pitchFamily="34" charset="0"/>
              <a:buChar char="•"/>
            </a:pPr>
            <a:r>
              <a:rPr lang="en-US" sz="2000" dirty="0"/>
              <a:t>Weekend</a:t>
            </a:r>
          </a:p>
          <a:p>
            <a:pPr lvl="2" indent="-171450">
              <a:lnSpc>
                <a:spcPct val="90000"/>
              </a:lnSpc>
              <a:buFont typeface="Arial" panose="020B0604020202020204" pitchFamily="34" charset="0"/>
              <a:buChar char="•"/>
            </a:pPr>
            <a:r>
              <a:rPr lang="en-US" sz="2000" dirty="0"/>
              <a:t>Holiday</a:t>
            </a:r>
          </a:p>
          <a:p>
            <a:pPr lvl="2" indent="-171450">
              <a:lnSpc>
                <a:spcPct val="90000"/>
              </a:lnSpc>
              <a:buFont typeface="Arial" panose="020B0604020202020204" pitchFamily="34" charset="0"/>
              <a:buChar char="•"/>
            </a:pPr>
            <a:r>
              <a:rPr lang="en-US" sz="2000" dirty="0"/>
              <a:t>Half day</a:t>
            </a:r>
          </a:p>
          <a:p>
            <a:pPr lvl="2" indent="-171450">
              <a:lnSpc>
                <a:spcPct val="90000"/>
              </a:lnSpc>
              <a:buFont typeface="Arial" panose="020B0604020202020204" pitchFamily="34" charset="0"/>
              <a:buChar char="•"/>
            </a:pPr>
            <a:r>
              <a:rPr lang="en-US" sz="2000" dirty="0"/>
              <a:t>Etc.</a:t>
            </a:r>
          </a:p>
          <a:p>
            <a:pPr marL="365760" lvl="3">
              <a:lnSpc>
                <a:spcPct val="90000"/>
              </a:lnSpc>
              <a:spcBef>
                <a:spcPts val="600"/>
              </a:spcBef>
              <a:spcAft>
                <a:spcPts val="600"/>
              </a:spcAft>
              <a:buClr>
                <a:srgbClr val="D7DFD7">
                  <a:lumMod val="75000"/>
                </a:srgbClr>
              </a:buClr>
            </a:pPr>
            <a:endParaRPr lang="en-US" sz="1600" dirty="0">
              <a:solidFill>
                <a:srgbClr val="3E484F"/>
              </a:solidFill>
            </a:endParaRPr>
          </a:p>
        </p:txBody>
      </p:sp>
      <p:pic>
        <p:nvPicPr>
          <p:cNvPr id="6" name="Picture 3" descr="cid:image005.png@01D47165.12C73DF0">
            <a:extLst>
              <a:ext uri="{FF2B5EF4-FFF2-40B4-BE49-F238E27FC236}">
                <a16:creationId xmlns:a16="http://schemas.microsoft.com/office/drawing/2014/main" id="{0E7A7545-07C4-BF4A-8E1F-3C4CA0FE904D}"/>
              </a:ext>
            </a:extLst>
          </p:cNvPr>
          <p:cNvPicPr>
            <a:picLocks noChangeAspect="1" noChangeArrowheads="1"/>
          </p:cNvPicPr>
          <p:nvPr/>
        </p:nvPicPr>
        <p:blipFill rotWithShape="1">
          <a:blip r:embed="rId2" r:link="rId3" cstate="hqprint">
            <a:extLst>
              <a:ext uri="{28A0092B-C50C-407E-A947-70E740481C1C}">
                <a14:useLocalDpi xmlns:a14="http://schemas.microsoft.com/office/drawing/2010/main"/>
              </a:ext>
            </a:extLst>
          </a:blip>
          <a:srcRect r="-2" b="-2"/>
          <a:stretch>
            <a:fillRect/>
          </a:stretch>
        </p:blipFill>
        <p:spPr bwMode="auto">
          <a:xfrm>
            <a:off x="5320691" y="1587062"/>
            <a:ext cx="6528409" cy="4475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2364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lstStyle/>
          <a:p>
            <a:r>
              <a:rPr lang="en-US" dirty="0"/>
              <a:t>Zūm Solutions</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p:txBody>
          <a:bodyPr/>
          <a:lstStyle/>
          <a:p>
            <a:r>
              <a:rPr lang="en-US" dirty="0"/>
              <a:t>Network setup</a:t>
            </a:r>
          </a:p>
        </p:txBody>
      </p:sp>
      <p:sp>
        <p:nvSpPr>
          <p:cNvPr id="15" name="Rectangle 14">
            <a:extLst>
              <a:ext uri="{FF2B5EF4-FFF2-40B4-BE49-F238E27FC236}">
                <a16:creationId xmlns:a16="http://schemas.microsoft.com/office/drawing/2014/main" id="{A3C8A761-04FF-E443-8591-00ACE8A8B985}"/>
              </a:ext>
            </a:extLst>
          </p:cNvPr>
          <p:cNvSpPr/>
          <p:nvPr/>
        </p:nvSpPr>
        <p:spPr>
          <a:xfrm>
            <a:off x="342900" y="2271759"/>
            <a:ext cx="4712576" cy="1575816"/>
          </a:xfrm>
          <a:prstGeom prst="rect">
            <a:avLst/>
          </a:prstGeom>
        </p:spPr>
        <p:txBody>
          <a:bodyPr wrap="square">
            <a:spAutoFit/>
          </a:bodyPr>
          <a:lstStyle/>
          <a:p>
            <a:pPr marL="0" lvl="1" indent="-274320">
              <a:lnSpc>
                <a:spcPct val="90000"/>
              </a:lnSpc>
              <a:spcBef>
                <a:spcPts val="600"/>
              </a:spcBef>
              <a:spcAft>
                <a:spcPts val="600"/>
              </a:spcAft>
              <a:buClr>
                <a:srgbClr val="007CA0"/>
              </a:buClr>
            </a:pPr>
            <a:r>
              <a:rPr lang="en-US" sz="2000" dirty="0">
                <a:solidFill>
                  <a:srgbClr val="3E484F"/>
                </a:solidFill>
              </a:rPr>
              <a:t>Zūm HUB</a:t>
            </a:r>
          </a:p>
          <a:p>
            <a:pPr lvl="1" indent="-171450">
              <a:lnSpc>
                <a:spcPct val="90000"/>
              </a:lnSpc>
              <a:buFont typeface="Arial" panose="020B0604020202020204" pitchFamily="34" charset="0"/>
              <a:buChar char="•"/>
            </a:pPr>
            <a:r>
              <a:rPr lang="en-US" sz="2000" dirty="0"/>
              <a:t>Apply day patterns to days</a:t>
            </a:r>
          </a:p>
          <a:p>
            <a:pPr lvl="1" indent="-171450">
              <a:lnSpc>
                <a:spcPct val="90000"/>
              </a:lnSpc>
              <a:buFont typeface="Arial" panose="020B0604020202020204" pitchFamily="34" charset="0"/>
              <a:buChar char="•"/>
            </a:pPr>
            <a:r>
              <a:rPr lang="en-US" sz="2000" dirty="0"/>
              <a:t>Simply click on a day, and pick the day pattern to apply</a:t>
            </a:r>
          </a:p>
          <a:p>
            <a:pPr marL="365760" lvl="3">
              <a:lnSpc>
                <a:spcPct val="90000"/>
              </a:lnSpc>
              <a:spcBef>
                <a:spcPts val="600"/>
              </a:spcBef>
              <a:spcAft>
                <a:spcPts val="600"/>
              </a:spcAft>
              <a:buClr>
                <a:srgbClr val="D7DFD7">
                  <a:lumMod val="75000"/>
                </a:srgbClr>
              </a:buClr>
            </a:pPr>
            <a:endParaRPr lang="en-US" sz="1600" dirty="0">
              <a:solidFill>
                <a:srgbClr val="3E484F"/>
              </a:solidFill>
            </a:endParaRPr>
          </a:p>
        </p:txBody>
      </p:sp>
      <p:pic>
        <p:nvPicPr>
          <p:cNvPr id="7" name="Picture 2" descr="cid:image004.png@01D47165.12C73DF0">
            <a:extLst>
              <a:ext uri="{FF2B5EF4-FFF2-40B4-BE49-F238E27FC236}">
                <a16:creationId xmlns:a16="http://schemas.microsoft.com/office/drawing/2014/main" id="{696FA811-3848-A445-B7B4-4F50FA880D57}"/>
              </a:ext>
            </a:extLst>
          </p:cNvPr>
          <p:cNvPicPr>
            <a:picLocks noChangeAspect="1" noChangeArrowheads="1"/>
          </p:cNvPicPr>
          <p:nvPr/>
        </p:nvPicPr>
        <p:blipFill rotWithShape="1">
          <a:blip r:embed="rId2" r:link="rId3" cstate="hqprint">
            <a:extLst>
              <a:ext uri="{28A0092B-C50C-407E-A947-70E740481C1C}">
                <a14:useLocalDpi xmlns:a14="http://schemas.microsoft.com/office/drawing/2010/main"/>
              </a:ext>
            </a:extLst>
          </a:blip>
          <a:srcRect b="-2"/>
          <a:stretch>
            <a:fillRect/>
          </a:stretch>
        </p:blipFill>
        <p:spPr bwMode="auto">
          <a:xfrm>
            <a:off x="5253430" y="1485901"/>
            <a:ext cx="6533536" cy="4478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0063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lstStyle/>
          <a:p>
            <a:r>
              <a:rPr lang="en-US" dirty="0"/>
              <a:t>Zūm Solutions</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p:txBody>
          <a:bodyPr/>
          <a:lstStyle/>
          <a:p>
            <a:r>
              <a:rPr lang="en-US" dirty="0"/>
              <a:t>Network setup</a:t>
            </a:r>
          </a:p>
        </p:txBody>
      </p:sp>
      <p:sp>
        <p:nvSpPr>
          <p:cNvPr id="15" name="Rectangle 14">
            <a:extLst>
              <a:ext uri="{FF2B5EF4-FFF2-40B4-BE49-F238E27FC236}">
                <a16:creationId xmlns:a16="http://schemas.microsoft.com/office/drawing/2014/main" id="{A3C8A761-04FF-E443-8591-00ACE8A8B985}"/>
              </a:ext>
            </a:extLst>
          </p:cNvPr>
          <p:cNvSpPr/>
          <p:nvPr/>
        </p:nvSpPr>
        <p:spPr>
          <a:xfrm>
            <a:off x="342900" y="2271759"/>
            <a:ext cx="4712576" cy="2683812"/>
          </a:xfrm>
          <a:prstGeom prst="rect">
            <a:avLst/>
          </a:prstGeom>
        </p:spPr>
        <p:txBody>
          <a:bodyPr wrap="square">
            <a:spAutoFit/>
          </a:bodyPr>
          <a:lstStyle/>
          <a:p>
            <a:pPr marL="0" lvl="1" indent="-274320">
              <a:lnSpc>
                <a:spcPct val="90000"/>
              </a:lnSpc>
              <a:spcBef>
                <a:spcPts val="600"/>
              </a:spcBef>
              <a:spcAft>
                <a:spcPts val="600"/>
              </a:spcAft>
              <a:buClr>
                <a:srgbClr val="007CA0"/>
              </a:buClr>
            </a:pPr>
            <a:r>
              <a:rPr lang="en-US" sz="2000" dirty="0">
                <a:solidFill>
                  <a:srgbClr val="3E484F"/>
                </a:solidFill>
              </a:rPr>
              <a:t>Zūm HUB</a:t>
            </a:r>
          </a:p>
          <a:p>
            <a:pPr lvl="1" indent="-171450">
              <a:lnSpc>
                <a:spcPct val="90000"/>
              </a:lnSpc>
              <a:buFont typeface="Arial" panose="020B0604020202020204" pitchFamily="34" charset="0"/>
              <a:buChar char="•"/>
            </a:pPr>
            <a:r>
              <a:rPr lang="en-US" sz="2000" dirty="0"/>
              <a:t>BACnet integration is as easy as a click</a:t>
            </a:r>
          </a:p>
          <a:p>
            <a:pPr lvl="1" indent="-171450">
              <a:lnSpc>
                <a:spcPct val="90000"/>
              </a:lnSpc>
              <a:buFont typeface="Arial" panose="020B0604020202020204" pitchFamily="34" charset="0"/>
              <a:buChar char="•"/>
            </a:pPr>
            <a:r>
              <a:rPr lang="en-US" sz="2000" dirty="0"/>
              <a:t>Enabled and set BACnet host info</a:t>
            </a:r>
          </a:p>
          <a:p>
            <a:pPr lvl="1" indent="-171450">
              <a:lnSpc>
                <a:spcPct val="90000"/>
              </a:lnSpc>
              <a:buFont typeface="Arial" panose="020B0604020202020204" pitchFamily="34" charset="0"/>
              <a:buChar char="•"/>
            </a:pPr>
            <a:r>
              <a:rPr lang="en-US" sz="2000" dirty="0"/>
              <a:t>All BACnet points are created and saved for export automatically</a:t>
            </a:r>
          </a:p>
          <a:p>
            <a:pPr lvl="1" indent="-171450">
              <a:lnSpc>
                <a:spcPct val="90000"/>
              </a:lnSpc>
              <a:buFont typeface="Arial" panose="020B0604020202020204" pitchFamily="34" charset="0"/>
              <a:buChar char="•"/>
            </a:pPr>
            <a:r>
              <a:rPr lang="en-US" sz="2000" dirty="0"/>
              <a:t>No license fees or long custom programming time</a:t>
            </a:r>
          </a:p>
          <a:p>
            <a:pPr marL="365760" lvl="3">
              <a:lnSpc>
                <a:spcPct val="90000"/>
              </a:lnSpc>
              <a:spcBef>
                <a:spcPts val="600"/>
              </a:spcBef>
              <a:spcAft>
                <a:spcPts val="600"/>
              </a:spcAft>
              <a:buClr>
                <a:srgbClr val="D7DFD7">
                  <a:lumMod val="75000"/>
                </a:srgbClr>
              </a:buClr>
            </a:pPr>
            <a:endParaRPr lang="en-US" sz="1600" dirty="0">
              <a:solidFill>
                <a:srgbClr val="3E484F"/>
              </a:solidFill>
            </a:endParaRPr>
          </a:p>
        </p:txBody>
      </p:sp>
      <p:pic>
        <p:nvPicPr>
          <p:cNvPr id="6" name="Picture 4" descr="cid:image006.png@01D47165.12C73DF0">
            <a:extLst>
              <a:ext uri="{FF2B5EF4-FFF2-40B4-BE49-F238E27FC236}">
                <a16:creationId xmlns:a16="http://schemas.microsoft.com/office/drawing/2014/main" id="{31F646AD-8020-554B-A61B-E47F8E86BB84}"/>
              </a:ext>
            </a:extLst>
          </p:cNvPr>
          <p:cNvPicPr>
            <a:picLocks noChangeAspect="1" noChangeArrowheads="1"/>
          </p:cNvPicPr>
          <p:nvPr/>
        </p:nvPicPr>
        <p:blipFill rotWithShape="1">
          <a:blip r:embed="rId2" r:link="rId3" cstate="hqprint">
            <a:extLst>
              <a:ext uri="{28A0092B-C50C-407E-A947-70E740481C1C}">
                <a14:useLocalDpi xmlns:a14="http://schemas.microsoft.com/office/drawing/2010/main"/>
              </a:ext>
            </a:extLst>
          </a:blip>
          <a:srcRect r="-2" b="-2"/>
          <a:stretch>
            <a:fillRect/>
          </a:stretch>
        </p:blipFill>
        <p:spPr bwMode="auto">
          <a:xfrm>
            <a:off x="5012538" y="1372500"/>
            <a:ext cx="6836562" cy="468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982021"/>
      </p:ext>
    </p:extLst>
  </p:cSld>
  <p:clrMapOvr>
    <a:masterClrMapping/>
  </p:clrMapOvr>
</p:sld>
</file>

<file path=ppt/theme/theme1.xml><?xml version="1.0" encoding="utf-8"?>
<a:theme xmlns:a="http://schemas.openxmlformats.org/drawingml/2006/main" name="Office Theme">
  <a:themeElements>
    <a:clrScheme name="Crestron">
      <a:dk1>
        <a:srgbClr val="3E484F"/>
      </a:dk1>
      <a:lt1>
        <a:srgbClr val="D7DFD7"/>
      </a:lt1>
      <a:dk2>
        <a:srgbClr val="004980"/>
      </a:dk2>
      <a:lt2>
        <a:srgbClr val="007CA0"/>
      </a:lt2>
      <a:accent1>
        <a:srgbClr val="7B7BBA"/>
      </a:accent1>
      <a:accent2>
        <a:srgbClr val="00AC80"/>
      </a:accent2>
      <a:accent3>
        <a:srgbClr val="D3DE44"/>
      </a:accent3>
      <a:accent4>
        <a:srgbClr val="0E99D6"/>
      </a:accent4>
      <a:accent5>
        <a:srgbClr val="BA1C83"/>
      </a:accent5>
      <a:accent6>
        <a:srgbClr val="F0563E"/>
      </a:accent6>
      <a:hlink>
        <a:srgbClr val="FCB544"/>
      </a:hlink>
      <a:folHlink>
        <a:srgbClr val="62191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ustom 7">
      <a:dk1>
        <a:srgbClr val="000000"/>
      </a:dk1>
      <a:lt1>
        <a:srgbClr val="FFFFFF"/>
      </a:lt1>
      <a:dk2>
        <a:srgbClr val="565656"/>
      </a:dk2>
      <a:lt2>
        <a:srgbClr val="DAE2DA"/>
      </a:lt2>
      <a:accent1>
        <a:srgbClr val="007CA2"/>
      </a:accent1>
      <a:accent2>
        <a:srgbClr val="005873"/>
      </a:accent2>
      <a:accent3>
        <a:srgbClr val="8CB0B1"/>
      </a:accent3>
      <a:accent4>
        <a:srgbClr val="00497F"/>
      </a:accent4>
      <a:accent5>
        <a:srgbClr val="E489B8"/>
      </a:accent5>
      <a:accent6>
        <a:srgbClr val="F5A46D"/>
      </a:accent6>
      <a:hlink>
        <a:srgbClr val="565656"/>
      </a:hlink>
      <a:folHlink>
        <a:srgbClr val="007C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nSpc>
            <a:spcPct val="110000"/>
          </a:lnSpc>
          <a:defRPr sz="14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5500</TotalTime>
  <Words>5147</Words>
  <Application>Microsoft Macintosh PowerPoint</Application>
  <PresentationFormat>Widescreen</PresentationFormat>
  <Paragraphs>1186</Paragraphs>
  <Slides>100</Slides>
  <Notes>28</Notes>
  <HiddenSlides>6</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100</vt:i4>
      </vt:variant>
    </vt:vector>
  </HeadingPairs>
  <TitlesOfParts>
    <vt:vector size="109" baseType="lpstr">
      <vt:lpstr>Arial</vt:lpstr>
      <vt:lpstr>Arial Narrow</vt:lpstr>
      <vt:lpstr>Calibri</vt:lpstr>
      <vt:lpstr>Mark</vt:lpstr>
      <vt:lpstr>MarkProBook</vt:lpstr>
      <vt:lpstr>Wingdings</vt:lpstr>
      <vt:lpstr>Office Theme</vt:lpstr>
      <vt:lpstr>Custom Design</vt:lpstr>
      <vt:lpstr>1_Office Theme</vt:lpstr>
      <vt:lpstr>PowerPoint Presentation</vt:lpstr>
      <vt:lpstr>Crestron Commercial Lighting </vt:lpstr>
      <vt:lpstr>Crestron the company</vt:lpstr>
      <vt:lpstr>Crestron the company</vt:lpstr>
      <vt:lpstr>Crestron the company</vt:lpstr>
      <vt:lpstr>PowerPoint Presentation</vt:lpstr>
      <vt:lpstr>PowerPoint Presentation</vt:lpstr>
      <vt:lpstr>PowerPoint Presentation</vt:lpstr>
      <vt:lpstr>History of Crestron Commercial Lighting</vt:lpstr>
      <vt:lpstr>Commercial Lighting in the past!</vt:lpstr>
      <vt:lpstr>Commercial Lighting in the past!</vt:lpstr>
      <vt:lpstr>Crestron Commercial Lighting Today!</vt:lpstr>
      <vt:lpstr>Crestron Commercial Lighting in the past!</vt:lpstr>
      <vt:lpstr>Crestron Commercial Lighting Today!</vt:lpstr>
      <vt:lpstr>Crestron Zūm®</vt:lpstr>
      <vt:lpstr>Crestron Zūm: Lighting Control Systems  for a New Generation</vt:lpstr>
      <vt:lpstr>What is Zūm?</vt:lpstr>
      <vt:lpstr>What is Zūm?</vt:lpstr>
      <vt:lpstr>What is Zūm</vt:lpstr>
      <vt:lpstr>PowerPoint Presentation</vt:lpstr>
      <vt:lpstr>Crestron is a name that is known by end users!</vt:lpstr>
      <vt:lpstr>Why Enterprise IoT lighting?</vt:lpstr>
      <vt:lpstr>Zūm Enterprise IoT lighting</vt:lpstr>
      <vt:lpstr>Zūm Enterprise IoT lighting</vt:lpstr>
      <vt:lpstr>Zūm Enterprise IoT lighting</vt:lpstr>
      <vt:lpstr>What is Zūm?</vt:lpstr>
      <vt:lpstr>What is Zūm?</vt:lpstr>
      <vt:lpstr>What is Zūm?</vt:lpstr>
      <vt:lpstr>What is Zūm?</vt:lpstr>
      <vt:lpstr>What is Zūm?</vt:lpstr>
      <vt:lpstr>What is Zūm?</vt:lpstr>
      <vt:lpstr>Zūm Wired Solutions</vt:lpstr>
      <vt:lpstr>Zūm Wired Solutions</vt:lpstr>
      <vt:lpstr>Zūm Wired Solutions</vt:lpstr>
      <vt:lpstr>Zūm Wired Solutions</vt:lpstr>
      <vt:lpstr>Zūm Wired Solutions</vt:lpstr>
      <vt:lpstr>Zūm Wired Solutions</vt:lpstr>
      <vt:lpstr>Zūm Wired Solutions</vt:lpstr>
      <vt:lpstr>Zūm Wired Solutions</vt:lpstr>
      <vt:lpstr>Zūm Wired Solutions</vt:lpstr>
      <vt:lpstr>Zūm Wired Solutions</vt:lpstr>
      <vt:lpstr>Zūm Wired Solutions</vt:lpstr>
      <vt:lpstr>Zūm Wired Solutions</vt:lpstr>
      <vt:lpstr>Zūm Wired Solutions</vt:lpstr>
      <vt:lpstr>Zūm Wired Solutions</vt:lpstr>
      <vt:lpstr>Zūm Wired Solutions</vt:lpstr>
      <vt:lpstr>Zūm Wired Solutions</vt:lpstr>
      <vt:lpstr>Zūm Wired Solutions</vt:lpstr>
      <vt:lpstr>What is Zūm</vt:lpstr>
      <vt:lpstr>Crestron Commercial Lighting Today!</vt:lpstr>
      <vt:lpstr>Power of Ethernet</vt:lpstr>
      <vt:lpstr>Zūm Wireless Solutions</vt:lpstr>
      <vt:lpstr>Zūm Wireless Solutions</vt:lpstr>
      <vt:lpstr>PowerPoint Presentation</vt:lpstr>
      <vt:lpstr>Zūm 2.4 GHz: How does it work?</vt:lpstr>
      <vt:lpstr>Zūm 2.4 GHz: How does it work?</vt:lpstr>
      <vt:lpstr>So, how does it work?</vt:lpstr>
      <vt:lpstr>Zūm Wireless Solutions</vt:lpstr>
      <vt:lpstr>Zūm Wireless Solutions</vt:lpstr>
      <vt:lpstr>Zūm Wireless Solutions</vt:lpstr>
      <vt:lpstr>Zūm Wireless Solutions</vt:lpstr>
      <vt:lpstr>Zūm Wireless Solutions</vt:lpstr>
      <vt:lpstr>Zūm Wireless Solutions</vt:lpstr>
      <vt:lpstr>Zūm Wireless Solutions</vt:lpstr>
      <vt:lpstr>Zūm Wireless Solutions</vt:lpstr>
      <vt:lpstr>Zūm Wireless Solutions</vt:lpstr>
      <vt:lpstr>Zūm Wireless Solutions</vt:lpstr>
      <vt:lpstr>Zūm Wireless Solutions</vt:lpstr>
      <vt:lpstr>What is Zūm</vt:lpstr>
      <vt:lpstr>What is Zūm</vt:lpstr>
      <vt:lpstr>Zūm Wireless Solutions</vt:lpstr>
      <vt:lpstr>Zūm Wireless Solutions</vt:lpstr>
      <vt:lpstr>Zūm Wireless Solutions</vt:lpstr>
      <vt:lpstr>Zūm Wireless Solutions</vt:lpstr>
      <vt:lpstr>Zūm Wireless Solutions</vt:lpstr>
      <vt:lpstr>Zūm Wireless Solutions</vt:lpstr>
      <vt:lpstr>Zūm Wireless Solutions</vt:lpstr>
      <vt:lpstr>What is Zūm</vt:lpstr>
      <vt:lpstr>What is Zūm</vt:lpstr>
      <vt:lpstr>Zūm Wireless Solutions</vt:lpstr>
      <vt:lpstr>Zūm Wireless Solutions</vt:lpstr>
      <vt:lpstr>Zūm Wireless Solutions</vt:lpstr>
      <vt:lpstr>Zūm Wireless Solutions</vt:lpstr>
      <vt:lpstr>Zūm Wireless Solutions</vt:lpstr>
      <vt:lpstr>Zūm Wireless Solutions</vt:lpstr>
      <vt:lpstr>Zūm Wireless Solutions</vt:lpstr>
      <vt:lpstr>Zūm Solutions</vt:lpstr>
      <vt:lpstr>Zūm Solutions</vt:lpstr>
      <vt:lpstr>Zūm Solutions</vt:lpstr>
      <vt:lpstr>Zūm Solutions</vt:lpstr>
      <vt:lpstr>Zūm Solutions</vt:lpstr>
      <vt:lpstr>Zūm Solutions</vt:lpstr>
      <vt:lpstr>Zūm Solutions</vt:lpstr>
      <vt:lpstr>Zūm Solutions</vt:lpstr>
      <vt:lpstr>Zūm Solutions</vt:lpstr>
      <vt:lpstr>Zūm Solutions</vt:lpstr>
      <vt:lpstr>Zūm Solutions</vt:lpstr>
      <vt:lpstr>Zūm Solutions</vt:lpstr>
      <vt:lpstr>Zūm Solutions</vt:lpstr>
      <vt:lpstr>Crestron the company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Michael Sutherland</cp:lastModifiedBy>
  <cp:revision>276</cp:revision>
  <dcterms:created xsi:type="dcterms:W3CDTF">2019-02-13T18:43:35Z</dcterms:created>
  <dcterms:modified xsi:type="dcterms:W3CDTF">2021-02-22T13:59:26Z</dcterms:modified>
</cp:coreProperties>
</file>